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2.xml" ContentType="application/vnd.openxmlformats-officedocument.presentationml.tags+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1551" r:id="rId3"/>
    <p:sldId id="1552" r:id="rId4"/>
    <p:sldId id="1553" r:id="rId5"/>
    <p:sldId id="265" r:id="rId6"/>
    <p:sldId id="1560" r:id="rId7"/>
    <p:sldId id="272" r:id="rId8"/>
    <p:sldId id="261" r:id="rId9"/>
    <p:sldId id="1433" r:id="rId10"/>
    <p:sldId id="1429" r:id="rId11"/>
    <p:sldId id="1430" r:id="rId12"/>
    <p:sldId id="1431" r:id="rId13"/>
    <p:sldId id="1532" r:id="rId14"/>
    <p:sldId id="266" r:id="rId15"/>
    <p:sldId id="1442" r:id="rId16"/>
    <p:sldId id="267" r:id="rId17"/>
    <p:sldId id="1561" r:id="rId18"/>
    <p:sldId id="1444" r:id="rId19"/>
    <p:sldId id="1559" r:id="rId20"/>
    <p:sldId id="1446" r:id="rId21"/>
    <p:sldId id="1466" r:id="rId22"/>
    <p:sldId id="1467" r:id="rId23"/>
    <p:sldId id="1481" r:id="rId24"/>
    <p:sldId id="1468" r:id="rId25"/>
    <p:sldId id="1469" r:id="rId26"/>
    <p:sldId id="1449" r:id="rId27"/>
    <p:sldId id="268" r:id="rId28"/>
    <p:sldId id="1562" r:id="rId29"/>
    <p:sldId id="1456" r:id="rId30"/>
    <p:sldId id="278" r:id="rId31"/>
    <p:sldId id="1557" r:id="rId32"/>
    <p:sldId id="1470" r:id="rId33"/>
    <p:sldId id="1482" r:id="rId34"/>
    <p:sldId id="1483" r:id="rId35"/>
    <p:sldId id="1471" r:id="rId36"/>
    <p:sldId id="1472" r:id="rId37"/>
    <p:sldId id="1484" r:id="rId38"/>
    <p:sldId id="1473" r:id="rId39"/>
    <p:sldId id="1474" r:id="rId40"/>
    <p:sldId id="1461" r:id="rId41"/>
    <p:sldId id="269" r:id="rId42"/>
    <p:sldId id="1563" r:id="rId43"/>
    <p:sldId id="1450" r:id="rId44"/>
    <p:sldId id="288" r:id="rId45"/>
    <p:sldId id="1558" r:id="rId46"/>
    <p:sldId id="1475" r:id="rId47"/>
    <p:sldId id="1476" r:id="rId48"/>
    <p:sldId id="1477" r:id="rId49"/>
    <p:sldId id="1478" r:id="rId50"/>
    <p:sldId id="1479" r:id="rId51"/>
    <p:sldId id="1480" r:id="rId52"/>
    <p:sldId id="1455" r:id="rId53"/>
    <p:sldId id="270" r:id="rId54"/>
    <p:sldId id="1462" r:id="rId55"/>
    <p:sldId id="1463" r:id="rId56"/>
    <p:sldId id="271" r:id="rId57"/>
    <p:sldId id="1464" r:id="rId58"/>
    <p:sldId id="31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BA9936-9BDD-FCA9-C972-B8A7879BAE01}" name="Christopher McCarthy" initials="CM" userId="475522becb66bcc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Xu, Yixuan" initials="YX" lastIdx="1" clrIdx="0">
    <p:extLst>
      <p:ext uri="{19B8F6BF-5375-455C-9EA6-DF929625EA0E}">
        <p15:presenceInfo xmlns:p15="http://schemas.microsoft.com/office/powerpoint/2012/main" userId="S::yixuan.xu.yx444@yale.edu::1e07a773-c3c3-43d1-937f-756c11015e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857"/>
    <a:srgbClr val="00532A"/>
    <a:srgbClr val="F793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9E37D1-EC2F-40A1-86D6-C1E6E16895F1}" v="9" dt="2024-08-26T18:05:21.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98" autoAdjust="0"/>
  </p:normalViewPr>
  <p:slideViewPr>
    <p:cSldViewPr snapToGrid="0">
      <p:cViewPr varScale="1">
        <p:scale>
          <a:sx n="49" d="100"/>
          <a:sy n="49" d="100"/>
        </p:scale>
        <p:origin x="86" y="3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McCarthy" userId="475522becb66bccd" providerId="LiveId" clId="{8E9E37D1-EC2F-40A1-86D6-C1E6E16895F1}"/>
    <pc:docChg chg="undo custSel modSld">
      <pc:chgData name="Christopher McCarthy" userId="475522becb66bccd" providerId="LiveId" clId="{8E9E37D1-EC2F-40A1-86D6-C1E6E16895F1}" dt="2024-08-26T18:05:33.175" v="55" actId="1076"/>
      <pc:docMkLst>
        <pc:docMk/>
      </pc:docMkLst>
      <pc:sldChg chg="addSp delSp modSp mod delAnim modAnim">
        <pc:chgData name="Christopher McCarthy" userId="475522becb66bccd" providerId="LiveId" clId="{8E9E37D1-EC2F-40A1-86D6-C1E6E16895F1}" dt="2024-08-26T18:04:17.457" v="46" actId="1076"/>
        <pc:sldMkLst>
          <pc:docMk/>
          <pc:sldMk cId="0" sldId="278"/>
        </pc:sldMkLst>
        <pc:picChg chg="add mod">
          <ac:chgData name="Christopher McCarthy" userId="475522becb66bccd" providerId="LiveId" clId="{8E9E37D1-EC2F-40A1-86D6-C1E6E16895F1}" dt="2024-08-26T18:04:17.457" v="46" actId="1076"/>
          <ac:picMkLst>
            <pc:docMk/>
            <pc:sldMk cId="0" sldId="278"/>
            <ac:picMk id="3" creationId="{13A51BD1-4020-A805-397B-3CD78CCA6FF9}"/>
          </ac:picMkLst>
        </pc:picChg>
        <pc:picChg chg="del">
          <ac:chgData name="Christopher McCarthy" userId="475522becb66bccd" providerId="LiveId" clId="{8E9E37D1-EC2F-40A1-86D6-C1E6E16895F1}" dt="2024-08-23T20:23:22.418" v="4" actId="478"/>
          <ac:picMkLst>
            <pc:docMk/>
            <pc:sldMk cId="0" sldId="278"/>
            <ac:picMk id="6" creationId="{5D54610C-C958-9FE9-1A7C-01D9A8D90591}"/>
          </ac:picMkLst>
        </pc:picChg>
      </pc:sldChg>
      <pc:sldChg chg="addSp delSp modSp mod delAnim modAnim">
        <pc:chgData name="Christopher McCarthy" userId="475522becb66bccd" providerId="LiveId" clId="{8E9E37D1-EC2F-40A1-86D6-C1E6E16895F1}" dt="2024-08-26T18:05:33.175" v="55" actId="1076"/>
        <pc:sldMkLst>
          <pc:docMk/>
          <pc:sldMk cId="0" sldId="288"/>
        </pc:sldMkLst>
        <pc:picChg chg="add mod">
          <ac:chgData name="Christopher McCarthy" userId="475522becb66bccd" providerId="LiveId" clId="{8E9E37D1-EC2F-40A1-86D6-C1E6E16895F1}" dt="2024-08-26T18:05:33.175" v="55" actId="1076"/>
          <ac:picMkLst>
            <pc:docMk/>
            <pc:sldMk cId="0" sldId="288"/>
            <ac:picMk id="3" creationId="{D2A7EFCC-7C17-C669-D828-E68D42C41B0E}"/>
          </ac:picMkLst>
        </pc:picChg>
        <pc:picChg chg="del">
          <ac:chgData name="Christopher McCarthy" userId="475522becb66bccd" providerId="LiveId" clId="{8E9E37D1-EC2F-40A1-86D6-C1E6E16895F1}" dt="2024-08-23T20:23:34.211" v="6" actId="478"/>
          <ac:picMkLst>
            <pc:docMk/>
            <pc:sldMk cId="0" sldId="288"/>
            <ac:picMk id="6" creationId="{34305387-C25A-97A9-A71B-62FAFB63CAC8}"/>
          </ac:picMkLst>
        </pc:picChg>
      </pc:sldChg>
      <pc:sldChg chg="addSp modSp mod modAnim">
        <pc:chgData name="Christopher McCarthy" userId="475522becb66bccd" providerId="LiveId" clId="{8E9E37D1-EC2F-40A1-86D6-C1E6E16895F1}" dt="2024-08-26T17:56:30.077" v="10"/>
        <pc:sldMkLst>
          <pc:docMk/>
          <pc:sldMk cId="1188951509" sldId="1430"/>
        </pc:sldMkLst>
        <pc:picChg chg="add mod">
          <ac:chgData name="Christopher McCarthy" userId="475522becb66bccd" providerId="LiveId" clId="{8E9E37D1-EC2F-40A1-86D6-C1E6E16895F1}" dt="2024-08-26T17:56:30.077" v="10"/>
          <ac:picMkLst>
            <pc:docMk/>
            <pc:sldMk cId="1188951509" sldId="1430"/>
            <ac:picMk id="4" creationId="{8906CE2D-75B0-E62C-19F4-DDF675B0AD59}"/>
          </ac:picMkLst>
        </pc:picChg>
      </pc:sldChg>
      <pc:sldChg chg="addSp delSp modSp mod delAnim modAnim">
        <pc:chgData name="Christopher McCarthy" userId="475522becb66bccd" providerId="LiveId" clId="{8E9E37D1-EC2F-40A1-86D6-C1E6E16895F1}" dt="2024-08-26T18:02:30.301" v="38" actId="1076"/>
        <pc:sldMkLst>
          <pc:docMk/>
          <pc:sldMk cId="0" sldId="1559"/>
        </pc:sldMkLst>
        <pc:picChg chg="add mod">
          <ac:chgData name="Christopher McCarthy" userId="475522becb66bccd" providerId="LiveId" clId="{8E9E37D1-EC2F-40A1-86D6-C1E6E16895F1}" dt="2024-08-26T18:02:30.301" v="38" actId="1076"/>
          <ac:picMkLst>
            <pc:docMk/>
            <pc:sldMk cId="0" sldId="1559"/>
            <ac:picMk id="3" creationId="{8FB1B3A0-FA06-EE8E-A93D-A48E70A5C95C}"/>
          </ac:picMkLst>
        </pc:picChg>
        <pc:picChg chg="del">
          <ac:chgData name="Christopher McCarthy" userId="475522becb66bccd" providerId="LiveId" clId="{8E9E37D1-EC2F-40A1-86D6-C1E6E16895F1}" dt="2024-08-23T20:23:15.215" v="2" actId="478"/>
          <ac:picMkLst>
            <pc:docMk/>
            <pc:sldMk cId="0" sldId="1559"/>
            <ac:picMk id="5" creationId="{DEC3A295-D0BE-A9AB-982F-2482FF864CFD}"/>
          </ac:picMkLst>
        </pc:picChg>
      </pc:sldChg>
      <pc:sldChg chg="addSp delSp modSp mod delAnim modAnim">
        <pc:chgData name="Christopher McCarthy" userId="475522becb66bccd" providerId="LiveId" clId="{8E9E37D1-EC2F-40A1-86D6-C1E6E16895F1}" dt="2024-08-26T17:56:56.372" v="15" actId="1076"/>
        <pc:sldMkLst>
          <pc:docMk/>
          <pc:sldMk cId="3555599067" sldId="1560"/>
        </pc:sldMkLst>
        <pc:picChg chg="del">
          <ac:chgData name="Christopher McCarthy" userId="475522becb66bccd" providerId="LiveId" clId="{8E9E37D1-EC2F-40A1-86D6-C1E6E16895F1}" dt="2024-08-23T20:23:06.595" v="0" actId="478"/>
          <ac:picMkLst>
            <pc:docMk/>
            <pc:sldMk cId="3555599067" sldId="1560"/>
            <ac:picMk id="3" creationId="{4CA99870-9F0D-F023-2755-092B92365C05}"/>
          </ac:picMkLst>
        </pc:picChg>
        <pc:picChg chg="add mod">
          <ac:chgData name="Christopher McCarthy" userId="475522becb66bccd" providerId="LiveId" clId="{8E9E37D1-EC2F-40A1-86D6-C1E6E16895F1}" dt="2024-08-26T17:56:56.372" v="15" actId="1076"/>
          <ac:picMkLst>
            <pc:docMk/>
            <pc:sldMk cId="3555599067" sldId="1560"/>
            <ac:picMk id="3" creationId="{F3890E31-8AA7-4CD1-98F7-D870B7D3A122}"/>
          </ac:picMkLst>
        </pc:picChg>
      </pc:sldChg>
      <pc:sldChg chg="addSp delSp modSp mod delAnim modAnim">
        <pc:chgData name="Christopher McCarthy" userId="475522becb66bccd" providerId="LiveId" clId="{8E9E37D1-EC2F-40A1-86D6-C1E6E16895F1}" dt="2024-08-26T18:01:09.430" v="35" actId="1076"/>
        <pc:sldMkLst>
          <pc:docMk/>
          <pc:sldMk cId="1004713939" sldId="1561"/>
        </pc:sldMkLst>
        <pc:spChg chg="mod">
          <ac:chgData name="Christopher McCarthy" userId="475522becb66bccd" providerId="LiveId" clId="{8E9E37D1-EC2F-40A1-86D6-C1E6E16895F1}" dt="2024-08-26T17:59:30.670" v="32" actId="20577"/>
          <ac:spMkLst>
            <pc:docMk/>
            <pc:sldMk cId="1004713939" sldId="1561"/>
            <ac:spMk id="2" creationId="{C1E1DE20-9754-30DF-3487-7DB584058BA1}"/>
          </ac:spMkLst>
        </pc:spChg>
        <pc:picChg chg="add mod">
          <ac:chgData name="Christopher McCarthy" userId="475522becb66bccd" providerId="LiveId" clId="{8E9E37D1-EC2F-40A1-86D6-C1E6E16895F1}" dt="2024-08-26T18:01:09.430" v="35" actId="1076"/>
          <ac:picMkLst>
            <pc:docMk/>
            <pc:sldMk cId="1004713939" sldId="1561"/>
            <ac:picMk id="3" creationId="{141FADF6-2DEA-642E-A30E-A8D775C775B0}"/>
          </ac:picMkLst>
        </pc:picChg>
        <pc:picChg chg="del">
          <ac:chgData name="Christopher McCarthy" userId="475522becb66bccd" providerId="LiveId" clId="{8E9E37D1-EC2F-40A1-86D6-C1E6E16895F1}" dt="2024-08-23T20:23:11.925" v="1" actId="478"/>
          <ac:picMkLst>
            <pc:docMk/>
            <pc:sldMk cId="1004713939" sldId="1561"/>
            <ac:picMk id="3" creationId="{3B7C8823-46E2-BD2A-AAA7-AF0314A2365E}"/>
          </ac:picMkLst>
        </pc:picChg>
      </pc:sldChg>
      <pc:sldChg chg="addSp delSp modSp mod delAnim modAnim">
        <pc:chgData name="Christopher McCarthy" userId="475522becb66bccd" providerId="LiveId" clId="{8E9E37D1-EC2F-40A1-86D6-C1E6E16895F1}" dt="2024-08-26T18:03:45.877" v="42" actId="1076"/>
        <pc:sldMkLst>
          <pc:docMk/>
          <pc:sldMk cId="2106142056" sldId="1562"/>
        </pc:sldMkLst>
        <pc:picChg chg="del">
          <ac:chgData name="Christopher McCarthy" userId="475522becb66bccd" providerId="LiveId" clId="{8E9E37D1-EC2F-40A1-86D6-C1E6E16895F1}" dt="2024-08-23T20:23:19.731" v="3" actId="478"/>
          <ac:picMkLst>
            <pc:docMk/>
            <pc:sldMk cId="2106142056" sldId="1562"/>
            <ac:picMk id="3" creationId="{4F28A82E-CBD4-6E55-A9E2-AD1ECE701EE7}"/>
          </ac:picMkLst>
        </pc:picChg>
        <pc:picChg chg="add mod">
          <ac:chgData name="Christopher McCarthy" userId="475522becb66bccd" providerId="LiveId" clId="{8E9E37D1-EC2F-40A1-86D6-C1E6E16895F1}" dt="2024-08-26T18:03:45.877" v="42" actId="1076"/>
          <ac:picMkLst>
            <pc:docMk/>
            <pc:sldMk cId="2106142056" sldId="1562"/>
            <ac:picMk id="3" creationId="{B54A9536-D599-E4B4-DE45-4C82AC7287CC}"/>
          </ac:picMkLst>
        </pc:picChg>
      </pc:sldChg>
      <pc:sldChg chg="addSp delSp modSp mod delAnim modAnim">
        <pc:chgData name="Christopher McCarthy" userId="475522becb66bccd" providerId="LiveId" clId="{8E9E37D1-EC2F-40A1-86D6-C1E6E16895F1}" dt="2024-08-26T18:04:54.837" v="51" actId="1076"/>
        <pc:sldMkLst>
          <pc:docMk/>
          <pc:sldMk cId="2196225218" sldId="1563"/>
        </pc:sldMkLst>
        <pc:spChg chg="add del">
          <ac:chgData name="Christopher McCarthy" userId="475522becb66bccd" providerId="LiveId" clId="{8E9E37D1-EC2F-40A1-86D6-C1E6E16895F1}" dt="2024-08-26T18:04:35.693" v="48" actId="22"/>
          <ac:spMkLst>
            <pc:docMk/>
            <pc:sldMk cId="2196225218" sldId="1563"/>
            <ac:spMk id="4" creationId="{2AD60819-8C8B-133F-90CA-5B9249DC01B3}"/>
          </ac:spMkLst>
        </pc:spChg>
        <pc:picChg chg="add mod">
          <ac:chgData name="Christopher McCarthy" userId="475522becb66bccd" providerId="LiveId" clId="{8E9E37D1-EC2F-40A1-86D6-C1E6E16895F1}" dt="2024-08-26T18:04:54.837" v="51" actId="1076"/>
          <ac:picMkLst>
            <pc:docMk/>
            <pc:sldMk cId="2196225218" sldId="1563"/>
            <ac:picMk id="5" creationId="{6FEB05B3-7B49-47A1-2481-476AECD11060}"/>
          </ac:picMkLst>
        </pc:picChg>
        <pc:picChg chg="del">
          <ac:chgData name="Christopher McCarthy" userId="475522becb66bccd" providerId="LiveId" clId="{8E9E37D1-EC2F-40A1-86D6-C1E6E16895F1}" dt="2024-08-23T20:23:31.328" v="5" actId="478"/>
          <ac:picMkLst>
            <pc:docMk/>
            <pc:sldMk cId="2196225218" sldId="1563"/>
            <ac:picMk id="6" creationId="{6F65D3F3-BB9E-9B45-9783-18FFAB6D5A8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2DC02-54BD-4725-B24B-12B9C6CAA497}"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FF6B8-1AF1-4E2E-9006-0F1822F51EE1}" type="slidenum">
              <a:rPr lang="en-US" smtClean="0"/>
              <a:t>‹#›</a:t>
            </a:fld>
            <a:endParaRPr lang="en-US"/>
          </a:p>
        </p:txBody>
      </p:sp>
    </p:spTree>
    <p:extLst>
      <p:ext uri="{BB962C8B-B14F-4D97-AF65-F5344CB8AC3E}">
        <p14:creationId xmlns:p14="http://schemas.microsoft.com/office/powerpoint/2010/main" val="18399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or replace as needed to identify host organization</a:t>
            </a:r>
          </a:p>
        </p:txBody>
      </p:sp>
      <p:sp>
        <p:nvSpPr>
          <p:cNvPr id="4" name="Slide Number Placeholder 3"/>
          <p:cNvSpPr>
            <a:spLocks noGrp="1"/>
          </p:cNvSpPr>
          <p:nvPr>
            <p:ph type="sldNum" sz="quarter" idx="5"/>
          </p:nvPr>
        </p:nvSpPr>
        <p:spPr/>
        <p:txBody>
          <a:bodyPr/>
          <a:lstStyle/>
          <a:p>
            <a:fld id="{3B5FF6B8-1AF1-4E2E-9006-0F1822F51EE1}" type="slidenum">
              <a:rPr lang="en-US" smtClean="0"/>
              <a:t>1</a:t>
            </a:fld>
            <a:endParaRPr lang="en-US"/>
          </a:p>
        </p:txBody>
      </p:sp>
    </p:spTree>
    <p:extLst>
      <p:ext uri="{BB962C8B-B14F-4D97-AF65-F5344CB8AC3E}">
        <p14:creationId xmlns:p14="http://schemas.microsoft.com/office/powerpoint/2010/main" val="388409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12</a:t>
            </a:fld>
            <a:endParaRPr lang="en-US"/>
          </a:p>
        </p:txBody>
      </p:sp>
    </p:spTree>
    <p:extLst>
      <p:ext uri="{BB962C8B-B14F-4D97-AF65-F5344CB8AC3E}">
        <p14:creationId xmlns:p14="http://schemas.microsoft.com/office/powerpoint/2010/main" val="176292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13</a:t>
            </a:fld>
            <a:endParaRPr lang="en-US"/>
          </a:p>
        </p:txBody>
      </p:sp>
    </p:spTree>
    <p:extLst>
      <p:ext uri="{BB962C8B-B14F-4D97-AF65-F5344CB8AC3E}">
        <p14:creationId xmlns:p14="http://schemas.microsoft.com/office/powerpoint/2010/main" val="426853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video</a:t>
            </a:r>
          </a:p>
        </p:txBody>
      </p:sp>
      <p:sp>
        <p:nvSpPr>
          <p:cNvPr id="4" name="Slide Number Placeholder 3"/>
          <p:cNvSpPr>
            <a:spLocks noGrp="1"/>
          </p:cNvSpPr>
          <p:nvPr>
            <p:ph type="sldNum" sz="quarter" idx="5"/>
          </p:nvPr>
        </p:nvSpPr>
        <p:spPr/>
        <p:txBody>
          <a:bodyPr/>
          <a:lstStyle/>
          <a:p>
            <a:fld id="{3B5FF6B8-1AF1-4E2E-9006-0F1822F51EE1}" type="slidenum">
              <a:rPr lang="en-US" smtClean="0"/>
              <a:t>17</a:t>
            </a:fld>
            <a:endParaRPr lang="en-US"/>
          </a:p>
        </p:txBody>
      </p:sp>
    </p:spTree>
    <p:extLst>
      <p:ext uri="{BB962C8B-B14F-4D97-AF65-F5344CB8AC3E}">
        <p14:creationId xmlns:p14="http://schemas.microsoft.com/office/powerpoint/2010/main" val="2737168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b="0" i="0" u="none" strike="noStrike" dirty="0">
                <a:solidFill>
                  <a:srgbClr val="000000"/>
                </a:solidFill>
                <a:latin typeface="Arial"/>
                <a:ea typeface="Arial"/>
                <a:cs typeface="Arial"/>
                <a:sym typeface="Arial"/>
              </a:rPr>
              <a:t>In August, a freight train passing through your local area derails. The train consists of 25 rail cars, containing a mix of freight including lumber and other building materials, food, hospital supplies, and liquid and solid hazardous materials, including coal, liquid fuel chlorine and methyl-ethyl-death. The train derailment occurs near a crossing where a school bus carrying 35 children is stopped. </a:t>
            </a:r>
            <a:endParaRPr sz="1800" dirty="0">
              <a:latin typeface="Arial"/>
              <a:ea typeface="Arial"/>
              <a:cs typeface="Arial"/>
              <a:sym typeface="Arial"/>
            </a:endParaRPr>
          </a:p>
        </p:txBody>
      </p:sp>
      <p:sp>
        <p:nvSpPr>
          <p:cNvPr id="251" name="Google Shape;25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20</a:t>
            </a:fld>
            <a:endParaRPr lang="en-US"/>
          </a:p>
        </p:txBody>
      </p:sp>
    </p:spTree>
    <p:extLst>
      <p:ext uri="{BB962C8B-B14F-4D97-AF65-F5344CB8AC3E}">
        <p14:creationId xmlns:p14="http://schemas.microsoft.com/office/powerpoint/2010/main" val="1972769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21</a:t>
            </a:fld>
            <a:endParaRPr lang="en-US"/>
          </a:p>
        </p:txBody>
      </p:sp>
    </p:spTree>
    <p:extLst>
      <p:ext uri="{BB962C8B-B14F-4D97-AF65-F5344CB8AC3E}">
        <p14:creationId xmlns:p14="http://schemas.microsoft.com/office/powerpoint/2010/main" val="1317351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22</a:t>
            </a:fld>
            <a:endParaRPr lang="en-US"/>
          </a:p>
        </p:txBody>
      </p:sp>
    </p:spTree>
    <p:extLst>
      <p:ext uri="{BB962C8B-B14F-4D97-AF65-F5344CB8AC3E}">
        <p14:creationId xmlns:p14="http://schemas.microsoft.com/office/powerpoint/2010/main" val="295893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23</a:t>
            </a:fld>
            <a:endParaRPr lang="en-US"/>
          </a:p>
        </p:txBody>
      </p:sp>
    </p:spTree>
    <p:extLst>
      <p:ext uri="{BB962C8B-B14F-4D97-AF65-F5344CB8AC3E}">
        <p14:creationId xmlns:p14="http://schemas.microsoft.com/office/powerpoint/2010/main" val="122752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24</a:t>
            </a:fld>
            <a:endParaRPr lang="en-US"/>
          </a:p>
        </p:txBody>
      </p:sp>
    </p:spTree>
    <p:extLst>
      <p:ext uri="{BB962C8B-B14F-4D97-AF65-F5344CB8AC3E}">
        <p14:creationId xmlns:p14="http://schemas.microsoft.com/office/powerpoint/2010/main" val="4254660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25</a:t>
            </a:fld>
            <a:endParaRPr lang="en-US"/>
          </a:p>
        </p:txBody>
      </p:sp>
    </p:spTree>
    <p:extLst>
      <p:ext uri="{BB962C8B-B14F-4D97-AF65-F5344CB8AC3E}">
        <p14:creationId xmlns:p14="http://schemas.microsoft.com/office/powerpoint/2010/main" val="242639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remove</a:t>
            </a:r>
          </a:p>
        </p:txBody>
      </p:sp>
      <p:sp>
        <p:nvSpPr>
          <p:cNvPr id="4" name="Slide Number Placeholder 3"/>
          <p:cNvSpPr>
            <a:spLocks noGrp="1"/>
          </p:cNvSpPr>
          <p:nvPr>
            <p:ph type="sldNum" sz="quarter" idx="5"/>
          </p:nvPr>
        </p:nvSpPr>
        <p:spPr/>
        <p:txBody>
          <a:bodyPr/>
          <a:lstStyle/>
          <a:p>
            <a:fld id="{3B5FF6B8-1AF1-4E2E-9006-0F1822F51EE1}" type="slidenum">
              <a:rPr lang="en-US" smtClean="0"/>
              <a:t>2</a:t>
            </a:fld>
            <a:endParaRPr lang="en-US"/>
          </a:p>
        </p:txBody>
      </p:sp>
    </p:spTree>
    <p:extLst>
      <p:ext uri="{BB962C8B-B14F-4D97-AF65-F5344CB8AC3E}">
        <p14:creationId xmlns:p14="http://schemas.microsoft.com/office/powerpoint/2010/main" val="386278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26</a:t>
            </a:fld>
            <a:endParaRPr lang="en-US"/>
          </a:p>
        </p:txBody>
      </p:sp>
    </p:spTree>
    <p:extLst>
      <p:ext uri="{BB962C8B-B14F-4D97-AF65-F5344CB8AC3E}">
        <p14:creationId xmlns:p14="http://schemas.microsoft.com/office/powerpoint/2010/main" val="4281419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Video</a:t>
            </a:r>
          </a:p>
        </p:txBody>
      </p:sp>
      <p:sp>
        <p:nvSpPr>
          <p:cNvPr id="4" name="Slide Number Placeholder 3"/>
          <p:cNvSpPr>
            <a:spLocks noGrp="1"/>
          </p:cNvSpPr>
          <p:nvPr>
            <p:ph type="sldNum" sz="quarter" idx="5"/>
          </p:nvPr>
        </p:nvSpPr>
        <p:spPr/>
        <p:txBody>
          <a:bodyPr/>
          <a:lstStyle/>
          <a:p>
            <a:fld id="{3B5FF6B8-1AF1-4E2E-9006-0F1822F51EE1}" type="slidenum">
              <a:rPr lang="en-US" smtClean="0"/>
              <a:t>28</a:t>
            </a:fld>
            <a:endParaRPr lang="en-US"/>
          </a:p>
        </p:txBody>
      </p:sp>
    </p:spTree>
    <p:extLst>
      <p:ext uri="{BB962C8B-B14F-4D97-AF65-F5344CB8AC3E}">
        <p14:creationId xmlns:p14="http://schemas.microsoft.com/office/powerpoint/2010/main" val="4074957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a:solidFill>
                  <a:srgbClr val="000000"/>
                </a:solidFill>
                <a:latin typeface="Libre Franklin"/>
                <a:ea typeface="Libre Franklin"/>
                <a:cs typeface="Libre Franklin"/>
                <a:sym typeface="Libre Franklin"/>
              </a:rPr>
              <a:t>Firefighters, EMS and police arrive at the scene within minutes, and they begin to assess the damage. There is a cloud of vapor escaping from the tanker truck and forming near the ground. The wind is blowing the cloud in the direction of nearby residences.  </a:t>
            </a:r>
            <a:endParaRPr sz="2800"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US" sz="1800" b="0" i="0">
                <a:solidFill>
                  <a:srgbClr val="000000"/>
                </a:solidFill>
                <a:latin typeface="Libre Franklin"/>
                <a:ea typeface="Libre Franklin"/>
                <a:cs typeface="Libre Franklin"/>
                <a:sym typeface="Libre Franklin"/>
              </a:rPr>
              <a:t>  </a:t>
            </a:r>
            <a:endParaRPr sz="2800"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US" sz="1800" b="0" i="0">
                <a:solidFill>
                  <a:srgbClr val="000000"/>
                </a:solidFill>
                <a:latin typeface="Libre Franklin"/>
                <a:ea typeface="Libre Franklin"/>
                <a:cs typeface="Libre Franklin"/>
                <a:sym typeface="Libre Franklin"/>
              </a:rPr>
              <a:t>The bus driver and some of the children are complaining about burning eyes and trouble breathing. On-site triage has been initiated by EMS and transport to local hospitals has begun. All 35 children and the bus driver are being transported to nearby hospitals. </a:t>
            </a:r>
            <a:endParaRPr sz="2800"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br>
              <a:rPr lang="en-US" sz="2800"/>
            </a:br>
            <a:endParaRPr sz="1800">
              <a:latin typeface="Arial"/>
              <a:ea typeface="Arial"/>
              <a:cs typeface="Arial"/>
              <a:sym typeface="Arial"/>
            </a:endParaRPr>
          </a:p>
        </p:txBody>
      </p:sp>
      <p:sp>
        <p:nvSpPr>
          <p:cNvPr id="301" name="Google Shape;30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31</a:t>
            </a:fld>
            <a:endParaRPr lang="en-US"/>
          </a:p>
        </p:txBody>
      </p:sp>
    </p:spTree>
    <p:extLst>
      <p:ext uri="{BB962C8B-B14F-4D97-AF65-F5344CB8AC3E}">
        <p14:creationId xmlns:p14="http://schemas.microsoft.com/office/powerpoint/2010/main" val="852762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32</a:t>
            </a:fld>
            <a:endParaRPr lang="en-US"/>
          </a:p>
        </p:txBody>
      </p:sp>
    </p:spTree>
    <p:extLst>
      <p:ext uri="{BB962C8B-B14F-4D97-AF65-F5344CB8AC3E}">
        <p14:creationId xmlns:p14="http://schemas.microsoft.com/office/powerpoint/2010/main" val="4037324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33</a:t>
            </a:fld>
            <a:endParaRPr lang="en-US"/>
          </a:p>
        </p:txBody>
      </p:sp>
    </p:spTree>
    <p:extLst>
      <p:ext uri="{BB962C8B-B14F-4D97-AF65-F5344CB8AC3E}">
        <p14:creationId xmlns:p14="http://schemas.microsoft.com/office/powerpoint/2010/main" val="4275813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34</a:t>
            </a:fld>
            <a:endParaRPr lang="en-US"/>
          </a:p>
        </p:txBody>
      </p:sp>
    </p:spTree>
    <p:extLst>
      <p:ext uri="{BB962C8B-B14F-4D97-AF65-F5344CB8AC3E}">
        <p14:creationId xmlns:p14="http://schemas.microsoft.com/office/powerpoint/2010/main" val="121282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35</a:t>
            </a:fld>
            <a:endParaRPr lang="en-US"/>
          </a:p>
        </p:txBody>
      </p:sp>
    </p:spTree>
    <p:extLst>
      <p:ext uri="{BB962C8B-B14F-4D97-AF65-F5344CB8AC3E}">
        <p14:creationId xmlns:p14="http://schemas.microsoft.com/office/powerpoint/2010/main" val="544313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36</a:t>
            </a:fld>
            <a:endParaRPr lang="en-US"/>
          </a:p>
        </p:txBody>
      </p:sp>
    </p:spTree>
    <p:extLst>
      <p:ext uri="{BB962C8B-B14F-4D97-AF65-F5344CB8AC3E}">
        <p14:creationId xmlns:p14="http://schemas.microsoft.com/office/powerpoint/2010/main" val="3905003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37</a:t>
            </a:fld>
            <a:endParaRPr lang="en-US"/>
          </a:p>
        </p:txBody>
      </p:sp>
    </p:spTree>
    <p:extLst>
      <p:ext uri="{BB962C8B-B14F-4D97-AF65-F5344CB8AC3E}">
        <p14:creationId xmlns:p14="http://schemas.microsoft.com/office/powerpoint/2010/main" val="411172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remove</a:t>
            </a:r>
          </a:p>
        </p:txBody>
      </p:sp>
      <p:sp>
        <p:nvSpPr>
          <p:cNvPr id="4" name="Slide Number Placeholder 3"/>
          <p:cNvSpPr>
            <a:spLocks noGrp="1"/>
          </p:cNvSpPr>
          <p:nvPr>
            <p:ph type="sldNum" sz="quarter" idx="5"/>
          </p:nvPr>
        </p:nvSpPr>
        <p:spPr/>
        <p:txBody>
          <a:bodyPr/>
          <a:lstStyle/>
          <a:p>
            <a:fld id="{3B5FF6B8-1AF1-4E2E-9006-0F1822F51EE1}" type="slidenum">
              <a:rPr lang="en-US" smtClean="0"/>
              <a:t>3</a:t>
            </a:fld>
            <a:endParaRPr lang="en-US"/>
          </a:p>
        </p:txBody>
      </p:sp>
    </p:spTree>
    <p:extLst>
      <p:ext uri="{BB962C8B-B14F-4D97-AF65-F5344CB8AC3E}">
        <p14:creationId xmlns:p14="http://schemas.microsoft.com/office/powerpoint/2010/main" val="4262851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38</a:t>
            </a:fld>
            <a:endParaRPr lang="en-US"/>
          </a:p>
        </p:txBody>
      </p:sp>
    </p:spTree>
    <p:extLst>
      <p:ext uri="{BB962C8B-B14F-4D97-AF65-F5344CB8AC3E}">
        <p14:creationId xmlns:p14="http://schemas.microsoft.com/office/powerpoint/2010/main" val="2366040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39</a:t>
            </a:fld>
            <a:endParaRPr lang="en-US"/>
          </a:p>
        </p:txBody>
      </p:sp>
    </p:spTree>
    <p:extLst>
      <p:ext uri="{BB962C8B-B14F-4D97-AF65-F5344CB8AC3E}">
        <p14:creationId xmlns:p14="http://schemas.microsoft.com/office/powerpoint/2010/main" val="4031122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40</a:t>
            </a:fld>
            <a:endParaRPr lang="en-US"/>
          </a:p>
        </p:txBody>
      </p:sp>
    </p:spTree>
    <p:extLst>
      <p:ext uri="{BB962C8B-B14F-4D97-AF65-F5344CB8AC3E}">
        <p14:creationId xmlns:p14="http://schemas.microsoft.com/office/powerpoint/2010/main" val="710326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Video</a:t>
            </a:r>
          </a:p>
        </p:txBody>
      </p:sp>
      <p:sp>
        <p:nvSpPr>
          <p:cNvPr id="4" name="Slide Number Placeholder 3"/>
          <p:cNvSpPr>
            <a:spLocks noGrp="1"/>
          </p:cNvSpPr>
          <p:nvPr>
            <p:ph type="sldNum" sz="quarter" idx="5"/>
          </p:nvPr>
        </p:nvSpPr>
        <p:spPr/>
        <p:txBody>
          <a:bodyPr/>
          <a:lstStyle/>
          <a:p>
            <a:fld id="{3B5FF6B8-1AF1-4E2E-9006-0F1822F51EE1}" type="slidenum">
              <a:rPr lang="en-US" smtClean="0"/>
              <a:t>42</a:t>
            </a:fld>
            <a:endParaRPr lang="en-US"/>
          </a:p>
        </p:txBody>
      </p:sp>
    </p:spTree>
    <p:extLst>
      <p:ext uri="{BB962C8B-B14F-4D97-AF65-F5344CB8AC3E}">
        <p14:creationId xmlns:p14="http://schemas.microsoft.com/office/powerpoint/2010/main" val="3764327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Soon, first responders are experiencing breathing issues and skin irritation, and nearby residents, businesses and facilities are noticing hazy air, breathing issues and burning eyes. Dispatch is noticing an uptick in calls, and hospitals are flooded with patients with symptoms and worried well, after seeing news reports about the derailment.</a:t>
            </a:r>
            <a:r>
              <a:rPr lang="en-US" sz="1800" b="0" i="0">
                <a:solidFill>
                  <a:srgbClr val="000000"/>
                </a:solidFill>
                <a:latin typeface="Arial"/>
                <a:ea typeface="Arial"/>
                <a:cs typeface="Arial"/>
                <a:sym typeface="Arial"/>
              </a:rPr>
              <a:t> </a:t>
            </a:r>
            <a:endParaRPr sz="2800"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US" sz="1800" b="0" i="0">
                <a:solidFill>
                  <a:srgbClr val="000000"/>
                </a:solidFill>
                <a:latin typeface="Arial"/>
                <a:ea typeface="Arial"/>
                <a:cs typeface="Arial"/>
                <a:sym typeface="Arial"/>
              </a:rPr>
              <a:t> </a:t>
            </a:r>
            <a:endParaRPr sz="2800"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Within two miles of the accident scene there is a significant amount of low-income housing, a nursing home for veterans, two homeless encampments, an elementary school for K-8 graders, a high school, and a day care for low-income children with physical and learning disabilities. </a:t>
            </a:r>
            <a:r>
              <a:rPr lang="en-US" sz="1800" b="0" i="0">
                <a:solidFill>
                  <a:srgbClr val="000000"/>
                </a:solidFill>
                <a:latin typeface="Arial"/>
                <a:ea typeface="Arial"/>
                <a:cs typeface="Arial"/>
                <a:sym typeface="Arial"/>
              </a:rPr>
              <a:t> </a:t>
            </a:r>
            <a:endParaRPr sz="2800"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br>
              <a:rPr lang="en-US" sz="2800"/>
            </a:br>
            <a:endParaRPr sz="1800">
              <a:latin typeface="Arial"/>
              <a:ea typeface="Arial"/>
              <a:cs typeface="Arial"/>
              <a:sym typeface="Arial"/>
            </a:endParaRPr>
          </a:p>
        </p:txBody>
      </p:sp>
      <p:sp>
        <p:nvSpPr>
          <p:cNvPr id="372" name="Google Shape;37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45</a:t>
            </a:fld>
            <a:endParaRPr lang="en-US"/>
          </a:p>
        </p:txBody>
      </p:sp>
    </p:spTree>
    <p:extLst>
      <p:ext uri="{BB962C8B-B14F-4D97-AF65-F5344CB8AC3E}">
        <p14:creationId xmlns:p14="http://schemas.microsoft.com/office/powerpoint/2010/main" val="4109575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46</a:t>
            </a:fld>
            <a:endParaRPr lang="en-US"/>
          </a:p>
        </p:txBody>
      </p:sp>
    </p:spTree>
    <p:extLst>
      <p:ext uri="{BB962C8B-B14F-4D97-AF65-F5344CB8AC3E}">
        <p14:creationId xmlns:p14="http://schemas.microsoft.com/office/powerpoint/2010/main" val="3871703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47</a:t>
            </a:fld>
            <a:endParaRPr lang="en-US"/>
          </a:p>
        </p:txBody>
      </p:sp>
    </p:spTree>
    <p:extLst>
      <p:ext uri="{BB962C8B-B14F-4D97-AF65-F5344CB8AC3E}">
        <p14:creationId xmlns:p14="http://schemas.microsoft.com/office/powerpoint/2010/main" val="2363495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48</a:t>
            </a:fld>
            <a:endParaRPr lang="en-US"/>
          </a:p>
        </p:txBody>
      </p:sp>
    </p:spTree>
    <p:extLst>
      <p:ext uri="{BB962C8B-B14F-4D97-AF65-F5344CB8AC3E}">
        <p14:creationId xmlns:p14="http://schemas.microsoft.com/office/powerpoint/2010/main" val="1119948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49</a:t>
            </a:fld>
            <a:endParaRPr lang="en-US"/>
          </a:p>
        </p:txBody>
      </p:sp>
    </p:spTree>
    <p:extLst>
      <p:ext uri="{BB962C8B-B14F-4D97-AF65-F5344CB8AC3E}">
        <p14:creationId xmlns:p14="http://schemas.microsoft.com/office/powerpoint/2010/main" val="199972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4</a:t>
            </a:fld>
            <a:endParaRPr lang="en-US"/>
          </a:p>
        </p:txBody>
      </p:sp>
    </p:spTree>
    <p:extLst>
      <p:ext uri="{BB962C8B-B14F-4D97-AF65-F5344CB8AC3E}">
        <p14:creationId xmlns:p14="http://schemas.microsoft.com/office/powerpoint/2010/main" val="1790647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50</a:t>
            </a:fld>
            <a:endParaRPr lang="en-US"/>
          </a:p>
        </p:txBody>
      </p:sp>
    </p:spTree>
    <p:extLst>
      <p:ext uri="{BB962C8B-B14F-4D97-AF65-F5344CB8AC3E}">
        <p14:creationId xmlns:p14="http://schemas.microsoft.com/office/powerpoint/2010/main" val="1946306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51</a:t>
            </a:fld>
            <a:endParaRPr lang="en-US"/>
          </a:p>
        </p:txBody>
      </p:sp>
    </p:spTree>
    <p:extLst>
      <p:ext uri="{BB962C8B-B14F-4D97-AF65-F5344CB8AC3E}">
        <p14:creationId xmlns:p14="http://schemas.microsoft.com/office/powerpoint/2010/main" val="881045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52</a:t>
            </a:fld>
            <a:endParaRPr lang="en-US"/>
          </a:p>
        </p:txBody>
      </p:sp>
    </p:spTree>
    <p:extLst>
      <p:ext uri="{BB962C8B-B14F-4D97-AF65-F5344CB8AC3E}">
        <p14:creationId xmlns:p14="http://schemas.microsoft.com/office/powerpoint/2010/main" val="3214617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54</a:t>
            </a:fld>
            <a:endParaRPr lang="en-US"/>
          </a:p>
        </p:txBody>
      </p:sp>
    </p:spTree>
    <p:extLst>
      <p:ext uri="{BB962C8B-B14F-4D97-AF65-F5344CB8AC3E}">
        <p14:creationId xmlns:p14="http://schemas.microsoft.com/office/powerpoint/2010/main" val="8599015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55</a:t>
            </a:fld>
            <a:endParaRPr lang="en-US"/>
          </a:p>
        </p:txBody>
      </p:sp>
    </p:spTree>
    <p:extLst>
      <p:ext uri="{BB962C8B-B14F-4D97-AF65-F5344CB8AC3E}">
        <p14:creationId xmlns:p14="http://schemas.microsoft.com/office/powerpoint/2010/main" val="4020278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0C964EF2-B444-4571-B9C5-9B19FF926341}" type="slidenum">
              <a:rPr lang="en-US" smtClean="0"/>
              <a:t>57</a:t>
            </a:fld>
            <a:endParaRPr lang="en-US"/>
          </a:p>
        </p:txBody>
      </p:sp>
    </p:spTree>
    <p:extLst>
      <p:ext uri="{BB962C8B-B14F-4D97-AF65-F5344CB8AC3E}">
        <p14:creationId xmlns:p14="http://schemas.microsoft.com/office/powerpoint/2010/main" val="13754110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remove</a:t>
            </a:r>
          </a:p>
        </p:txBody>
      </p:sp>
      <p:sp>
        <p:nvSpPr>
          <p:cNvPr id="4" name="Slide Number Placeholder 3"/>
          <p:cNvSpPr>
            <a:spLocks noGrp="1"/>
          </p:cNvSpPr>
          <p:nvPr>
            <p:ph type="sldNum" sz="quarter" idx="5"/>
          </p:nvPr>
        </p:nvSpPr>
        <p:spPr/>
        <p:txBody>
          <a:bodyPr/>
          <a:lstStyle/>
          <a:p>
            <a:fld id="{3B5FF6B8-1AF1-4E2E-9006-0F1822F51EE1}" type="slidenum">
              <a:rPr lang="en-US" smtClean="0"/>
              <a:t>58</a:t>
            </a:fld>
            <a:endParaRPr lang="en-US"/>
          </a:p>
        </p:txBody>
      </p:sp>
    </p:spTree>
    <p:extLst>
      <p:ext uri="{BB962C8B-B14F-4D97-AF65-F5344CB8AC3E}">
        <p14:creationId xmlns:p14="http://schemas.microsoft.com/office/powerpoint/2010/main" val="156331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5FF6B8-1AF1-4E2E-9006-0F1822F51EE1}" type="slidenum">
              <a:rPr lang="en-US" smtClean="0"/>
              <a:t>6</a:t>
            </a:fld>
            <a:endParaRPr lang="en-US"/>
          </a:p>
        </p:txBody>
      </p:sp>
    </p:spTree>
    <p:extLst>
      <p:ext uri="{BB962C8B-B14F-4D97-AF65-F5344CB8AC3E}">
        <p14:creationId xmlns:p14="http://schemas.microsoft.com/office/powerpoint/2010/main" val="353094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names of participating organizations, facilities, and organizations</a:t>
            </a:r>
          </a:p>
        </p:txBody>
      </p:sp>
      <p:sp>
        <p:nvSpPr>
          <p:cNvPr id="4" name="Slide Number Placeholder 3"/>
          <p:cNvSpPr>
            <a:spLocks noGrp="1"/>
          </p:cNvSpPr>
          <p:nvPr>
            <p:ph type="sldNum" sz="quarter" idx="5"/>
          </p:nvPr>
        </p:nvSpPr>
        <p:spPr/>
        <p:txBody>
          <a:bodyPr/>
          <a:lstStyle/>
          <a:p>
            <a:fld id="{3B5FF6B8-1AF1-4E2E-9006-0F1822F51EE1}" type="slidenum">
              <a:rPr lang="en-US" smtClean="0"/>
              <a:t>7</a:t>
            </a:fld>
            <a:endParaRPr lang="en-US"/>
          </a:p>
        </p:txBody>
      </p:sp>
    </p:spTree>
    <p:extLst>
      <p:ext uri="{BB962C8B-B14F-4D97-AF65-F5344CB8AC3E}">
        <p14:creationId xmlns:p14="http://schemas.microsoft.com/office/powerpoint/2010/main" val="2196594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9</a:t>
            </a:fld>
            <a:endParaRPr lang="en-US"/>
          </a:p>
        </p:txBody>
      </p:sp>
    </p:spTree>
    <p:extLst>
      <p:ext uri="{BB962C8B-B14F-4D97-AF65-F5344CB8AC3E}">
        <p14:creationId xmlns:p14="http://schemas.microsoft.com/office/powerpoint/2010/main" val="1542516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10</a:t>
            </a:fld>
            <a:endParaRPr lang="en-US"/>
          </a:p>
        </p:txBody>
      </p:sp>
    </p:spTree>
    <p:extLst>
      <p:ext uri="{BB962C8B-B14F-4D97-AF65-F5344CB8AC3E}">
        <p14:creationId xmlns:p14="http://schemas.microsoft.com/office/powerpoint/2010/main" val="137828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needed</a:t>
            </a:r>
          </a:p>
        </p:txBody>
      </p:sp>
      <p:sp>
        <p:nvSpPr>
          <p:cNvPr id="4" name="Slide Number Placeholder 3"/>
          <p:cNvSpPr>
            <a:spLocks noGrp="1"/>
          </p:cNvSpPr>
          <p:nvPr>
            <p:ph type="sldNum" sz="quarter" idx="5"/>
          </p:nvPr>
        </p:nvSpPr>
        <p:spPr/>
        <p:txBody>
          <a:bodyPr/>
          <a:lstStyle/>
          <a:p>
            <a:fld id="{3B5FF6B8-1AF1-4E2E-9006-0F1822F51EE1}" type="slidenum">
              <a:rPr lang="en-US" smtClean="0"/>
              <a:t>11</a:t>
            </a:fld>
            <a:endParaRPr lang="en-US"/>
          </a:p>
        </p:txBody>
      </p:sp>
    </p:spTree>
    <p:extLst>
      <p:ext uri="{BB962C8B-B14F-4D97-AF65-F5344CB8AC3E}">
        <p14:creationId xmlns:p14="http://schemas.microsoft.com/office/powerpoint/2010/main" val="2928749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pedspandemicnetwork.org/" TargetMode="External"/><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165E-2C41-4656-A655-AA368C919A38}"/>
              </a:ext>
            </a:extLst>
          </p:cNvPr>
          <p:cNvSpPr>
            <a:spLocks noGrp="1"/>
          </p:cNvSpPr>
          <p:nvPr>
            <p:ph type="ctrTitle" hasCustomPrompt="1"/>
          </p:nvPr>
        </p:nvSpPr>
        <p:spPr>
          <a:xfrm>
            <a:off x="5237018" y="1122363"/>
            <a:ext cx="5552902" cy="2306637"/>
          </a:xfrm>
        </p:spPr>
        <p:txBody>
          <a:bodyPr anchor="b"/>
          <a:lstStyle>
            <a:lvl1pPr algn="r">
              <a:defRPr sz="6000">
                <a:solidFill>
                  <a:schemeClr val="bg1"/>
                </a:solidFill>
                <a:latin typeface="+mj-lt"/>
                <a:cs typeface="Gotham Bold" pitchFamily="50" charset="0"/>
              </a:defRPr>
            </a:lvl1pPr>
          </a:lstStyle>
          <a:p>
            <a:r>
              <a:rPr lang="en-US"/>
              <a:t>Title slide</a:t>
            </a:r>
          </a:p>
        </p:txBody>
      </p:sp>
      <p:sp>
        <p:nvSpPr>
          <p:cNvPr id="3" name="Subtitle 2">
            <a:extLst>
              <a:ext uri="{FF2B5EF4-FFF2-40B4-BE49-F238E27FC236}">
                <a16:creationId xmlns:a16="http://schemas.microsoft.com/office/drawing/2014/main" id="{BA50A674-BF45-46D5-9B79-DA5CFE936DA7}"/>
              </a:ext>
            </a:extLst>
          </p:cNvPr>
          <p:cNvSpPr>
            <a:spLocks noGrp="1"/>
          </p:cNvSpPr>
          <p:nvPr>
            <p:ph type="subTitle" idx="1"/>
          </p:nvPr>
        </p:nvSpPr>
        <p:spPr>
          <a:xfrm>
            <a:off x="5237018" y="3602038"/>
            <a:ext cx="5430982" cy="165576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2315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944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165E-2C41-4656-A655-AA368C919A38}"/>
              </a:ext>
            </a:extLst>
          </p:cNvPr>
          <p:cNvSpPr>
            <a:spLocks noGrp="1"/>
          </p:cNvSpPr>
          <p:nvPr>
            <p:ph type="ctrTitle" hasCustomPrompt="1"/>
          </p:nvPr>
        </p:nvSpPr>
        <p:spPr>
          <a:xfrm>
            <a:off x="1524000" y="1122363"/>
            <a:ext cx="9265920" cy="2306637"/>
          </a:xfrm>
        </p:spPr>
        <p:txBody>
          <a:bodyPr anchor="b"/>
          <a:lstStyle>
            <a:lvl1pPr algn="ctr">
              <a:defRPr sz="6000">
                <a:solidFill>
                  <a:schemeClr val="bg1"/>
                </a:solidFill>
                <a:latin typeface="+mj-lt"/>
                <a:cs typeface="Gotham Bold" pitchFamily="50" charset="0"/>
              </a:defRPr>
            </a:lvl1pPr>
          </a:lstStyle>
          <a:p>
            <a:r>
              <a:rPr lang="en-US"/>
              <a:t>Title slide</a:t>
            </a:r>
          </a:p>
        </p:txBody>
      </p:sp>
      <p:sp>
        <p:nvSpPr>
          <p:cNvPr id="3" name="Subtitle 2">
            <a:extLst>
              <a:ext uri="{FF2B5EF4-FFF2-40B4-BE49-F238E27FC236}">
                <a16:creationId xmlns:a16="http://schemas.microsoft.com/office/drawing/2014/main" id="{BA50A674-BF45-46D5-9B79-DA5CFE936DA7}"/>
              </a:ext>
            </a:extLst>
          </p:cNvPr>
          <p:cNvSpPr>
            <a:spLocks noGrp="1"/>
          </p:cNvSpPr>
          <p:nvPr>
            <p:ph type="subTitle" idx="1"/>
          </p:nvPr>
        </p:nvSpPr>
        <p:spPr>
          <a:xfrm>
            <a:off x="1524000" y="3602038"/>
            <a:ext cx="9144000" cy="788807"/>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33523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QUIRED_End Acknowledgements">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B17984-83BF-69BF-87B5-32E908651FA2}"/>
              </a:ext>
            </a:extLst>
          </p:cNvPr>
          <p:cNvSpPr txBox="1"/>
          <p:nvPr userDrawn="1"/>
        </p:nvSpPr>
        <p:spPr>
          <a:xfrm>
            <a:off x="3443234" y="165127"/>
            <a:ext cx="5305530" cy="461665"/>
          </a:xfrm>
          <a:prstGeom prst="rect">
            <a:avLst/>
          </a:prstGeom>
          <a:noFill/>
        </p:spPr>
        <p:txBody>
          <a:bodyPr wrap="square" rtlCol="0">
            <a:spAutoFit/>
          </a:bodyPr>
          <a:lstStyle/>
          <a:p>
            <a:pPr algn="ctr"/>
            <a:r>
              <a:rPr lang="en-US" sz="2400"/>
              <a:t>Produced by the</a:t>
            </a:r>
          </a:p>
        </p:txBody>
      </p:sp>
      <p:sp>
        <p:nvSpPr>
          <p:cNvPr id="8" name="TextBox 7">
            <a:extLst>
              <a:ext uri="{FF2B5EF4-FFF2-40B4-BE49-F238E27FC236}">
                <a16:creationId xmlns:a16="http://schemas.microsoft.com/office/drawing/2014/main" id="{8E076D85-EA4F-FFE6-2DA2-5DB9A70B667E}"/>
              </a:ext>
            </a:extLst>
          </p:cNvPr>
          <p:cNvSpPr txBox="1"/>
          <p:nvPr userDrawn="1"/>
        </p:nvSpPr>
        <p:spPr>
          <a:xfrm>
            <a:off x="3443234" y="1182649"/>
            <a:ext cx="5305530" cy="461665"/>
          </a:xfrm>
          <a:prstGeom prst="rect">
            <a:avLst/>
          </a:prstGeom>
          <a:noFill/>
        </p:spPr>
        <p:txBody>
          <a:bodyPr wrap="square" rtlCol="0">
            <a:spAutoFit/>
          </a:bodyPr>
          <a:lstStyle/>
          <a:p>
            <a:pPr marL="0" marR="0" algn="ctr">
              <a:spcBef>
                <a:spcPts val="0"/>
              </a:spcBef>
              <a:spcAft>
                <a:spcPts val="0"/>
              </a:spcAft>
            </a:pPr>
            <a:r>
              <a:rPr lang="en-US" sz="2400" u="sng">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pedspandemicnetwork.org</a:t>
            </a:r>
            <a:endParaRPr lang="en-US" sz="2400">
              <a:effectLst/>
              <a:latin typeface="Arial" panose="020B0604020202020204" pitchFamily="34" charset="0"/>
              <a:ea typeface="Times New Roman" panose="02020603050405020304" pitchFamily="18" charset="0"/>
            </a:endParaRPr>
          </a:p>
        </p:txBody>
      </p:sp>
      <p:pic>
        <p:nvPicPr>
          <p:cNvPr id="9" name="Picture 8" descr="A logo with a person running&#10;&#10;Description automatically generated">
            <a:extLst>
              <a:ext uri="{FF2B5EF4-FFF2-40B4-BE49-F238E27FC236}">
                <a16:creationId xmlns:a16="http://schemas.microsoft.com/office/drawing/2014/main" id="{0280D2DB-9716-4204-743B-708CC86FFF9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89812" y="1506264"/>
            <a:ext cx="2212366" cy="2212366"/>
          </a:xfrm>
          <a:prstGeom prst="rect">
            <a:avLst/>
          </a:prstGeom>
        </p:spPr>
      </p:pic>
      <p:pic>
        <p:nvPicPr>
          <p:cNvPr id="10" name="Picture 9">
            <a:extLst>
              <a:ext uri="{FF2B5EF4-FFF2-40B4-BE49-F238E27FC236}">
                <a16:creationId xmlns:a16="http://schemas.microsoft.com/office/drawing/2014/main" id="{AE481CD8-E6DA-4540-3166-A86954B6BC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1169" y="5233446"/>
            <a:ext cx="1009650" cy="352425"/>
          </a:xfrm>
          <a:prstGeom prst="rect">
            <a:avLst/>
          </a:prstGeom>
        </p:spPr>
      </p:pic>
      <p:sp>
        <p:nvSpPr>
          <p:cNvPr id="12" name="TextBox 11">
            <a:extLst>
              <a:ext uri="{FF2B5EF4-FFF2-40B4-BE49-F238E27FC236}">
                <a16:creationId xmlns:a16="http://schemas.microsoft.com/office/drawing/2014/main" id="{FB20780E-97F6-7945-9E42-30FB84B888EB}"/>
              </a:ext>
            </a:extLst>
          </p:cNvPr>
          <p:cNvSpPr txBox="1"/>
          <p:nvPr userDrawn="1"/>
        </p:nvSpPr>
        <p:spPr>
          <a:xfrm>
            <a:off x="2048599" y="5675351"/>
            <a:ext cx="8094790" cy="738664"/>
          </a:xfrm>
          <a:prstGeom prst="rect">
            <a:avLst/>
          </a:prstGeom>
          <a:noFill/>
        </p:spPr>
        <p:txBody>
          <a:bodyPr wrap="square">
            <a:spAutoFit/>
          </a:bodyPr>
          <a:lstStyle/>
          <a:p>
            <a:pPr marL="0" marR="0" algn="ctr">
              <a:spcBef>
                <a:spcPts val="0"/>
              </a:spcBef>
              <a:spcAft>
                <a:spcPts val="0"/>
              </a:spcAft>
            </a:pPr>
            <a:r>
              <a:rPr lang="en-US" b="1">
                <a:effectLst/>
                <a:latin typeface="Arial" panose="020B0604020202020204" pitchFamily="34" charset="0"/>
                <a:ea typeface="Times New Roman" panose="02020603050405020304" pitchFamily="18" charset="0"/>
              </a:rPr>
              <a:t>Attribution-</a:t>
            </a:r>
            <a:r>
              <a:rPr lang="en-US" b="1" err="1">
                <a:effectLst/>
                <a:latin typeface="Arial" panose="020B0604020202020204" pitchFamily="34" charset="0"/>
                <a:ea typeface="Times New Roman" panose="02020603050405020304" pitchFamily="18" charset="0"/>
              </a:rPr>
              <a:t>NonCommercial</a:t>
            </a:r>
            <a:r>
              <a:rPr lang="en-US" b="1">
                <a:effectLst/>
                <a:latin typeface="Arial" panose="020B0604020202020204" pitchFamily="34" charset="0"/>
                <a:ea typeface="Times New Roman" panose="02020603050405020304" pitchFamily="18" charset="0"/>
              </a:rPr>
              <a:t>-</a:t>
            </a:r>
            <a:r>
              <a:rPr lang="en-US" b="1" err="1">
                <a:effectLst/>
                <a:latin typeface="Arial" panose="020B0604020202020204" pitchFamily="34" charset="0"/>
                <a:ea typeface="Times New Roman" panose="02020603050405020304" pitchFamily="18" charset="0"/>
              </a:rPr>
              <a:t>NoDerivatives</a:t>
            </a:r>
            <a:r>
              <a:rPr lang="en-US" b="1">
                <a:effectLst/>
                <a:latin typeface="Arial" panose="020B0604020202020204" pitchFamily="34" charset="0"/>
                <a:ea typeface="Times New Roman" panose="02020603050405020304" pitchFamily="18" charset="0"/>
              </a:rPr>
              <a:t> CC BY-NC-ND</a:t>
            </a:r>
            <a:endParaRPr lang="en-US">
              <a:effectLst/>
              <a:latin typeface="Arial" panose="020B0604020202020204" pitchFamily="34" charset="0"/>
              <a:ea typeface="Times New Roman" panose="02020603050405020304" pitchFamily="18" charset="0"/>
            </a:endParaRPr>
          </a:p>
          <a:p>
            <a:pPr marL="0" marR="0" algn="ctr">
              <a:spcBef>
                <a:spcPts val="0"/>
              </a:spcBef>
              <a:spcAft>
                <a:spcPts val="0"/>
              </a:spcAft>
            </a:pPr>
            <a:r>
              <a:rPr lang="en-US">
                <a:effectLst/>
                <a:latin typeface="Arial" panose="020B0604020202020204" pitchFamily="34" charset="0"/>
                <a:ea typeface="Times New Roman" panose="02020603050405020304" pitchFamily="18" charset="0"/>
              </a:rPr>
              <a:t>You are free to download and share this work for noncommercial purposes, as long as you credit the Pediatric Pandemic Network for the original creation.</a:t>
            </a:r>
          </a:p>
        </p:txBody>
      </p:sp>
      <p:sp>
        <p:nvSpPr>
          <p:cNvPr id="6" name="Rectangle 5">
            <a:extLst>
              <a:ext uri="{FF2B5EF4-FFF2-40B4-BE49-F238E27FC236}">
                <a16:creationId xmlns:a16="http://schemas.microsoft.com/office/drawing/2014/main" id="{105119D6-B3D5-A27F-3B89-5B0EE5930DC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0229222" y="5104563"/>
            <a:ext cx="1962778" cy="1753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E444FB4-06AB-3BE0-6CB9-FC614724B3C7}"/>
              </a:ext>
            </a:extLst>
          </p:cNvPr>
          <p:cNvSpPr txBox="1"/>
          <p:nvPr userDrawn="1"/>
        </p:nvSpPr>
        <p:spPr>
          <a:xfrm>
            <a:off x="1432554" y="3629150"/>
            <a:ext cx="932688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a:effectLst/>
                <a:latin typeface="Arial" panose="020B0604020202020204" pitchFamily="34" charset="0"/>
                <a:ea typeface="Times New Roman" panose="02020603050405020304" pitchFamily="18" charset="0"/>
              </a:rPr>
              <a:t>The Pediatric Pandemic Network is supported in part by the Health Resources and Services Administration (HRSA) of the U.S. Department of Health and Human Services (HHS) as part of cooperative agreements U1IMC43532 and U1IMC45814 with 0 percent financed with nongovernmental sources. The content presented here is that of the authors and does not necessarily represent the official views of, nor an endorsement by HRSA, HHS, or the U.S. Government. For more information, visit HRSA.gov.</a:t>
            </a:r>
          </a:p>
        </p:txBody>
      </p:sp>
      <p:sp>
        <p:nvSpPr>
          <p:cNvPr id="15" name="TextBox 14">
            <a:extLst>
              <a:ext uri="{FF2B5EF4-FFF2-40B4-BE49-F238E27FC236}">
                <a16:creationId xmlns:a16="http://schemas.microsoft.com/office/drawing/2014/main" id="{B68F81D6-339C-C93F-D81B-F778E6BCDB99}"/>
              </a:ext>
            </a:extLst>
          </p:cNvPr>
          <p:cNvSpPr txBox="1"/>
          <p:nvPr userDrawn="1"/>
        </p:nvSpPr>
        <p:spPr>
          <a:xfrm>
            <a:off x="2199637" y="520450"/>
            <a:ext cx="7792714" cy="707886"/>
          </a:xfrm>
          <a:prstGeom prst="rect">
            <a:avLst/>
          </a:prstGeom>
          <a:noFill/>
        </p:spPr>
        <p:txBody>
          <a:bodyPr wrap="square" rtlCol="0">
            <a:spAutoFit/>
          </a:bodyPr>
          <a:lstStyle/>
          <a:p>
            <a:pPr algn="ctr"/>
            <a:r>
              <a:rPr lang="en-US" sz="4000" b="1"/>
              <a:t>Pediatric Pandemic Network</a:t>
            </a:r>
          </a:p>
        </p:txBody>
      </p:sp>
    </p:spTree>
    <p:custDataLst>
      <p:tags r:id="rId1"/>
    </p:custDataLst>
    <p:extLst>
      <p:ext uri="{BB962C8B-B14F-4D97-AF65-F5344CB8AC3E}">
        <p14:creationId xmlns:p14="http://schemas.microsoft.com/office/powerpoint/2010/main" val="3731481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QUIRED PPN and PDCOE Acknowledg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D217DF-D2C8-E6FE-5AB6-EF84C7EF572F}"/>
              </a:ext>
            </a:extLst>
          </p:cNvPr>
          <p:cNvSpPr txBox="1"/>
          <p:nvPr userDrawn="1"/>
        </p:nvSpPr>
        <p:spPr>
          <a:xfrm>
            <a:off x="838200" y="1767435"/>
            <a:ext cx="10515600" cy="2862322"/>
          </a:xfrm>
          <a:prstGeom prst="rect">
            <a:avLst/>
          </a:prstGeom>
          <a:noFill/>
        </p:spPr>
        <p:txBody>
          <a:bodyPr wrap="square" rtlCol="0">
            <a:spAutoFit/>
          </a:bodyPr>
          <a:lstStyle/>
          <a:p>
            <a:pPr marL="0" marR="0">
              <a:spcBef>
                <a:spcPts val="0"/>
              </a:spcBef>
              <a:spcAft>
                <a:spcPts val="0"/>
              </a:spcAft>
            </a:pPr>
            <a:r>
              <a:rPr lang="en-US" sz="2000">
                <a:effectLst/>
                <a:latin typeface="Arial" panose="020B0604020202020204" pitchFamily="34" charset="0"/>
                <a:ea typeface="Times New Roman" panose="02020603050405020304" pitchFamily="18" charset="0"/>
              </a:rPr>
              <a:t>The Pediatric Pandemic Network (PPN) is supported in part by the Health Resources and Services Administration (HRSA) of the U.S. Department of Health and Human Services (HHS) as part of cooperative agreements U1IMC43532 and U1IMC45814 with 0 percent financed with nongovernmental sources. For more information, visit HRSA.gov.</a:t>
            </a:r>
          </a:p>
          <a:p>
            <a:pPr marL="0" marR="0">
              <a:spcBef>
                <a:spcPts val="0"/>
              </a:spcBef>
              <a:spcAft>
                <a:spcPts val="0"/>
              </a:spcAft>
            </a:pPr>
            <a:endParaRPr lang="en-US" sz="200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effectLst/>
                <a:latin typeface="Arial" panose="020B0604020202020204" pitchFamily="34" charset="0"/>
                <a:ea typeface="Times New Roman" panose="02020603050405020304" pitchFamily="18" charset="0"/>
              </a:rPr>
              <a:t>The Pediatric Disaster Centers of Excellence (PDCOEs) are supported by the Administration for Strategic Preparedness and Response (ASPR) of the U.S. Department of Health and Human Services (HHS) as part of an award totaling $3M with 0 percent financed with nongovernmental sources.</a:t>
            </a:r>
          </a:p>
        </p:txBody>
      </p:sp>
      <p:sp>
        <p:nvSpPr>
          <p:cNvPr id="5" name="Title 1">
            <a:extLst>
              <a:ext uri="{FF2B5EF4-FFF2-40B4-BE49-F238E27FC236}">
                <a16:creationId xmlns:a16="http://schemas.microsoft.com/office/drawing/2014/main" id="{D62A2F4D-4FB4-54A6-C995-7156D47E5316}"/>
              </a:ext>
            </a:extLst>
          </p:cNvPr>
          <p:cNvSpPr txBox="1">
            <a:spLocks/>
          </p:cNvSpPr>
          <p:nvPr userDrawn="1"/>
        </p:nvSpPr>
        <p:spPr>
          <a:xfrm>
            <a:off x="838200" y="2871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82857"/>
                </a:solidFill>
                <a:latin typeface="+mj-lt"/>
                <a:ea typeface="+mj-ea"/>
                <a:cs typeface="Gotham Bold" pitchFamily="50" charset="0"/>
              </a:defRPr>
            </a:lvl1pPr>
          </a:lstStyle>
          <a:p>
            <a:r>
              <a:rPr lang="en-US"/>
              <a:t>Acknowledgement</a:t>
            </a:r>
          </a:p>
        </p:txBody>
      </p:sp>
    </p:spTree>
    <p:extLst>
      <p:ext uri="{BB962C8B-B14F-4D97-AF65-F5344CB8AC3E}">
        <p14:creationId xmlns:p14="http://schemas.microsoft.com/office/powerpoint/2010/main" val="58099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QUIRED Disclos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804CBB-4BD1-708F-E695-E11BAAE56639}"/>
              </a:ext>
            </a:extLst>
          </p:cNvPr>
          <p:cNvSpPr txBox="1"/>
          <p:nvPr userDrawn="1"/>
        </p:nvSpPr>
        <p:spPr>
          <a:xfrm>
            <a:off x="838200" y="1767435"/>
            <a:ext cx="10515600" cy="2554545"/>
          </a:xfrm>
          <a:prstGeom prst="rect">
            <a:avLst/>
          </a:prstGeom>
          <a:noFill/>
        </p:spPr>
        <p:txBody>
          <a:bodyPr wrap="square" rtlCol="0">
            <a:spAutoFit/>
          </a:bodyPr>
          <a:lstStyle/>
          <a:p>
            <a:pPr marL="0" marR="0">
              <a:spcBef>
                <a:spcPts val="0"/>
              </a:spcBef>
              <a:spcAft>
                <a:spcPts val="0"/>
              </a:spcAft>
            </a:pPr>
            <a:r>
              <a:rPr lang="en-US" sz="3200">
                <a:effectLst/>
                <a:latin typeface="Arial" panose="020B0604020202020204" pitchFamily="34" charset="0"/>
                <a:ea typeface="Times New Roman" panose="02020603050405020304" pitchFamily="18" charset="0"/>
              </a:rPr>
              <a:t>The content presented here and throughout the presentation is that of the authors and does not necessarily represent the official views of, nor an endorsement by PPN, the PDCOEs, ASPR, HRSA, HHS, or the U.S. Government.</a:t>
            </a:r>
          </a:p>
        </p:txBody>
      </p:sp>
      <p:sp>
        <p:nvSpPr>
          <p:cNvPr id="5" name="Title 1">
            <a:extLst>
              <a:ext uri="{FF2B5EF4-FFF2-40B4-BE49-F238E27FC236}">
                <a16:creationId xmlns:a16="http://schemas.microsoft.com/office/drawing/2014/main" id="{F4750E35-1366-2261-DE63-36CF00A67718}"/>
              </a:ext>
            </a:extLst>
          </p:cNvPr>
          <p:cNvSpPr txBox="1">
            <a:spLocks/>
          </p:cNvSpPr>
          <p:nvPr userDrawn="1"/>
        </p:nvSpPr>
        <p:spPr>
          <a:xfrm>
            <a:off x="838200" y="2871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82857"/>
                </a:solidFill>
                <a:latin typeface="+mj-lt"/>
                <a:ea typeface="+mj-ea"/>
                <a:cs typeface="Gotham Bold" pitchFamily="50" charset="0"/>
              </a:defRPr>
            </a:lvl1pPr>
          </a:lstStyle>
          <a:p>
            <a:r>
              <a:rPr lang="en-US"/>
              <a:t>Disclosure</a:t>
            </a:r>
          </a:p>
        </p:txBody>
      </p:sp>
    </p:spTree>
    <p:extLst>
      <p:ext uri="{BB962C8B-B14F-4D97-AF65-F5344CB8AC3E}">
        <p14:creationId xmlns:p14="http://schemas.microsoft.com/office/powerpoint/2010/main" val="4281364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65BE-8C67-41F0-8C51-CC55DE988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C8BCED-B12A-40E8-BF59-14DEB39C62CC}"/>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03863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684F-E715-4929-A73D-39AA3ECD4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5C2B4F-CBF8-4F0D-BF65-D2D714BF2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525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684F-E715-4929-A73D-39AA3ECD4211}"/>
              </a:ext>
            </a:extLst>
          </p:cNvPr>
          <p:cNvSpPr>
            <a:spLocks noGrp="1"/>
          </p:cNvSpPr>
          <p:nvPr>
            <p:ph type="title" hasCustomPrompt="1"/>
          </p:nvPr>
        </p:nvSpPr>
        <p:spPr/>
        <p:txBody>
          <a:bodyPr/>
          <a:lstStyle>
            <a:lvl1pPr>
              <a:defRPr/>
            </a:lvl1pPr>
          </a:lstStyle>
          <a:p>
            <a:r>
              <a:rPr lang="en-US"/>
              <a:t>Agenda</a:t>
            </a:r>
          </a:p>
        </p:txBody>
      </p:sp>
      <p:sp>
        <p:nvSpPr>
          <p:cNvPr id="3" name="Content Placeholder 2">
            <a:extLst>
              <a:ext uri="{FF2B5EF4-FFF2-40B4-BE49-F238E27FC236}">
                <a16:creationId xmlns:a16="http://schemas.microsoft.com/office/drawing/2014/main" id="{DC5C2B4F-CBF8-4F0D-BF65-D2D714BF2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484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D938-5D75-4C68-AA59-BDDED2FD3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D8D22-DF32-496E-A500-7714BE7B60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EDE578-1411-4269-BC13-43C0DE3925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019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89EA-645B-47E1-805E-1B4C0AD56F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74708-5DB9-452D-9442-2DDBB8799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0099E2-5099-4BB0-A91A-DCE473EAFB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A1785F-3692-43C6-94B8-D496DD29F6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578207-8204-418F-8E8E-B32E60AF58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81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8F4B-C4D5-4BCA-BD44-03759166F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14FFD0-A068-42DB-8B51-39C5F241D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233783-F701-4BB5-B620-E1C648798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9C74C-DBB7-40F9-9669-7598DDE89E8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9DE803F-F309-40B8-8D19-0DF5E2917B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A60061-7AF5-40E9-93F7-D4A01C13FCB2}"/>
              </a:ext>
            </a:extLst>
          </p:cNvPr>
          <p:cNvSpPr>
            <a:spLocks noGrp="1"/>
          </p:cNvSpPr>
          <p:nvPr>
            <p:ph type="sldNum" sz="quarter" idx="12"/>
          </p:nvPr>
        </p:nvSpPr>
        <p:spPr>
          <a:xfrm>
            <a:off x="8610600" y="6356350"/>
            <a:ext cx="2743200" cy="365125"/>
          </a:xfrm>
          <a:prstGeom prst="rect">
            <a:avLst/>
          </a:prstGeom>
        </p:spPr>
        <p:txBody>
          <a:bodyPr/>
          <a:lstStyle/>
          <a:p>
            <a:fld id="{BC373094-FEF7-40BE-888F-6F8969986069}" type="slidenum">
              <a:rPr lang="en-US" smtClean="0"/>
              <a:t>‹#›</a:t>
            </a:fld>
            <a:endParaRPr lang="en-US"/>
          </a:p>
        </p:txBody>
      </p:sp>
    </p:spTree>
    <p:extLst>
      <p:ext uri="{BB962C8B-B14F-4D97-AF65-F5344CB8AC3E}">
        <p14:creationId xmlns:p14="http://schemas.microsoft.com/office/powerpoint/2010/main" val="3441066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96DA91-4784-4BF1-8BBE-2F92F96613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BD1FD3-0647-4042-82D3-B3758639A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96965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 id="2147483662" r:id="rId4"/>
    <p:sldLayoutId id="2147483663" r:id="rId5"/>
    <p:sldLayoutId id="2147483676" r:id="rId6"/>
    <p:sldLayoutId id="2147483664" r:id="rId7"/>
    <p:sldLayoutId id="2147483665" r:id="rId8"/>
    <p:sldLayoutId id="2147483666" r:id="rId9"/>
    <p:sldLayoutId id="2147483677" r:id="rId10"/>
    <p:sldLayoutId id="2147483668" r:id="rId11"/>
    <p:sldLayoutId id="2147483678"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4400" b="1" kern="1200">
          <a:solidFill>
            <a:srgbClr val="182857"/>
          </a:solidFill>
          <a:latin typeface="+mj-lt"/>
          <a:ea typeface="+mj-ea"/>
          <a:cs typeface="Gotham Bold"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Gotham Book"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Gotham Book"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Gotham Book"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Gotham Book"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Gotham Book"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Ada41SMV8-o?feature=oembed" TargetMode="Externa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ideo" Target="https://www.youtube.com/embed/ekH5DBIlOEQ?feature=oembed"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ideo" Target="https://www.youtube.com/embed/6deUyhIK7QE?feature=oembed" TargetMode="Externa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ideo" Target="https://www.youtube.com/embed/Pr4s0DLw9DU?feature=oembed" TargetMode="Externa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video" Target="https://www.youtube.com/embed/KNOZuazaolY?feature=oembed" TargetMode="Externa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video" Target="https://www.youtube.com/embed/ad-AWIHWlNw?feature=oembed" TargetMode="Externa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o01LkE39yP4?feature=oembed"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50F-7AFE-8818-1A28-617E69D9217D}"/>
              </a:ext>
            </a:extLst>
          </p:cNvPr>
          <p:cNvSpPr>
            <a:spLocks noGrp="1"/>
          </p:cNvSpPr>
          <p:nvPr>
            <p:ph type="ctrTitle"/>
          </p:nvPr>
        </p:nvSpPr>
        <p:spPr/>
        <p:txBody>
          <a:bodyPr>
            <a:normAutofit fontScale="90000"/>
          </a:bodyPr>
          <a:lstStyle/>
          <a:p>
            <a:r>
              <a:rPr lang="en-US" dirty="0"/>
              <a:t>Chemical Surge Tabletop Exercise </a:t>
            </a:r>
          </a:p>
        </p:txBody>
      </p:sp>
      <p:sp>
        <p:nvSpPr>
          <p:cNvPr id="3" name="Subtitle 2">
            <a:extLst>
              <a:ext uri="{FF2B5EF4-FFF2-40B4-BE49-F238E27FC236}">
                <a16:creationId xmlns:a16="http://schemas.microsoft.com/office/drawing/2014/main" id="{1A2ABB9B-86F1-0AA0-FF7B-45E994117353}"/>
              </a:ext>
            </a:extLst>
          </p:cNvPr>
          <p:cNvSpPr>
            <a:spLocks noGrp="1"/>
          </p:cNvSpPr>
          <p:nvPr>
            <p:ph type="subTitle" idx="1"/>
          </p:nvPr>
        </p:nvSpPr>
        <p:spPr/>
        <p:txBody>
          <a:bodyPr>
            <a:normAutofit/>
          </a:bodyPr>
          <a:lstStyle/>
          <a:p>
            <a:r>
              <a:rPr lang="en-US"/>
              <a:t>Hosted by: &lt;Organization Name(s)&gt;</a:t>
            </a:r>
          </a:p>
          <a:p>
            <a:r>
              <a:rPr lang="en-US"/>
              <a:t>Facilitated by: &lt;Facilitator name(s)&gt;</a:t>
            </a:r>
          </a:p>
        </p:txBody>
      </p:sp>
    </p:spTree>
    <p:extLst>
      <p:ext uri="{BB962C8B-B14F-4D97-AF65-F5344CB8AC3E}">
        <p14:creationId xmlns:p14="http://schemas.microsoft.com/office/powerpoint/2010/main" val="3158587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B818-5377-BDBB-D6DF-C98F139273C0}"/>
              </a:ext>
            </a:extLst>
          </p:cNvPr>
          <p:cNvSpPr>
            <a:spLocks noGrp="1"/>
          </p:cNvSpPr>
          <p:nvPr>
            <p:ph type="title"/>
          </p:nvPr>
        </p:nvSpPr>
        <p:spPr/>
        <p:txBody>
          <a:bodyPr/>
          <a:lstStyle/>
          <a:p>
            <a:r>
              <a:rPr lang="en-US"/>
              <a:t>Schedule</a:t>
            </a:r>
          </a:p>
        </p:txBody>
      </p:sp>
      <p:sp>
        <p:nvSpPr>
          <p:cNvPr id="3" name="Content Placeholder 2">
            <a:extLst>
              <a:ext uri="{FF2B5EF4-FFF2-40B4-BE49-F238E27FC236}">
                <a16:creationId xmlns:a16="http://schemas.microsoft.com/office/drawing/2014/main" id="{8421FAE2-DCF5-30B5-D1C1-F2B172098777}"/>
              </a:ext>
            </a:extLst>
          </p:cNvPr>
          <p:cNvSpPr>
            <a:spLocks noGrp="1"/>
          </p:cNvSpPr>
          <p:nvPr>
            <p:ph idx="1"/>
          </p:nvPr>
        </p:nvSpPr>
        <p:spPr/>
        <p:txBody>
          <a:bodyPr>
            <a:noAutofit/>
          </a:bodyPr>
          <a:lstStyle/>
          <a:p>
            <a:r>
              <a:rPr lang="en-US" sz="2400"/>
              <a:t>Welcome and Overview – 15 minutes</a:t>
            </a:r>
          </a:p>
          <a:p>
            <a:r>
              <a:rPr lang="en-US" sz="2400"/>
              <a:t>Breakout 1 - Activation, Roles &amp; Responsibilities</a:t>
            </a:r>
          </a:p>
          <a:p>
            <a:pPr lvl="1"/>
            <a:r>
              <a:rPr lang="en-US" sz="2000"/>
              <a:t>30 minutes discussion / 10 minutes sharing in large group</a:t>
            </a:r>
          </a:p>
          <a:p>
            <a:r>
              <a:rPr lang="en-US" sz="2400"/>
              <a:t>Breakout 2 - Operations</a:t>
            </a:r>
          </a:p>
          <a:p>
            <a:pPr lvl="1"/>
            <a:r>
              <a:rPr lang="en-US" sz="2000"/>
              <a:t>30 minutes discussion / 10 minutes sharing in large group</a:t>
            </a:r>
          </a:p>
          <a:p>
            <a:r>
              <a:rPr lang="en-US" sz="2400"/>
              <a:t>Breakout 3 – Special Considerations</a:t>
            </a:r>
          </a:p>
          <a:p>
            <a:pPr lvl="1"/>
            <a:r>
              <a:rPr lang="en-US" sz="2000"/>
              <a:t>30 minutes discussion / 10 minutes sharing in large group</a:t>
            </a:r>
          </a:p>
          <a:p>
            <a:r>
              <a:rPr lang="en-US" sz="2400"/>
              <a:t>Wrap-up – 15 minutes</a:t>
            </a:r>
          </a:p>
          <a:p>
            <a:r>
              <a:rPr lang="en-US" sz="2400"/>
              <a:t>Hotwash in Breakout Rooms</a:t>
            </a:r>
          </a:p>
          <a:p>
            <a:endParaRPr lang="en-US" sz="2400"/>
          </a:p>
        </p:txBody>
      </p:sp>
    </p:spTree>
    <p:extLst>
      <p:ext uri="{BB962C8B-B14F-4D97-AF65-F5344CB8AC3E}">
        <p14:creationId xmlns:p14="http://schemas.microsoft.com/office/powerpoint/2010/main" val="461953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39DB-3B8C-8C80-B1D6-B094ED96F4EB}"/>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CAD0AB97-268C-EE23-B355-A09C15F5CDE4}"/>
              </a:ext>
            </a:extLst>
          </p:cNvPr>
          <p:cNvSpPr>
            <a:spLocks noGrp="1"/>
          </p:cNvSpPr>
          <p:nvPr>
            <p:ph idx="1"/>
          </p:nvPr>
        </p:nvSpPr>
        <p:spPr/>
        <p:txBody>
          <a:bodyPr vert="horz" lIns="91440" tIns="45720" rIns="91440" bIns="45720" rtlCol="0" anchor="t">
            <a:normAutofit/>
          </a:bodyPr>
          <a:lstStyle/>
          <a:p>
            <a:r>
              <a:rPr lang="en-US" sz="2400"/>
              <a:t>Articulate the content, elements, and integration of the Chemical Emergency Surge Plan, including Pediatric considerations, with other facility and local plans.</a:t>
            </a:r>
          </a:p>
          <a:p>
            <a:r>
              <a:rPr lang="en-US" sz="2400"/>
              <a:t>Identify areas for improvement, further development, and linkage between the Chemical Emergency Surge Plans and Pediatric Surge Plans.</a:t>
            </a:r>
          </a:p>
          <a:p>
            <a:r>
              <a:rPr lang="en-US" sz="2400"/>
              <a:t>&lt;Add additional Objectives as needed&gt;</a:t>
            </a:r>
          </a:p>
          <a:p>
            <a:endParaRPr lang="en-US" sz="2400"/>
          </a:p>
        </p:txBody>
      </p:sp>
    </p:spTree>
    <p:extLst>
      <p:ext uri="{BB962C8B-B14F-4D97-AF65-F5344CB8AC3E}">
        <p14:creationId xmlns:p14="http://schemas.microsoft.com/office/powerpoint/2010/main" val="1188951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A4BA-EB21-DF47-E5BC-F72DEAD51987}"/>
              </a:ext>
            </a:extLst>
          </p:cNvPr>
          <p:cNvSpPr>
            <a:spLocks noGrp="1"/>
          </p:cNvSpPr>
          <p:nvPr>
            <p:ph type="title"/>
          </p:nvPr>
        </p:nvSpPr>
        <p:spPr/>
        <p:txBody>
          <a:bodyPr/>
          <a:lstStyle/>
          <a:p>
            <a:r>
              <a:rPr lang="en-US"/>
              <a:t>Guidelines</a:t>
            </a:r>
          </a:p>
        </p:txBody>
      </p:sp>
      <p:sp>
        <p:nvSpPr>
          <p:cNvPr id="3" name="Content Placeholder 2">
            <a:extLst>
              <a:ext uri="{FF2B5EF4-FFF2-40B4-BE49-F238E27FC236}">
                <a16:creationId xmlns:a16="http://schemas.microsoft.com/office/drawing/2014/main" id="{FC230FEA-577E-F1A5-9661-2FFCF5A2A091}"/>
              </a:ext>
            </a:extLst>
          </p:cNvPr>
          <p:cNvSpPr>
            <a:spLocks noGrp="1"/>
          </p:cNvSpPr>
          <p:nvPr>
            <p:ph idx="1"/>
          </p:nvPr>
        </p:nvSpPr>
        <p:spPr/>
        <p:txBody>
          <a:bodyPr>
            <a:noAutofit/>
          </a:bodyPr>
          <a:lstStyle/>
          <a:p>
            <a:r>
              <a:rPr lang="en-US" sz="2400"/>
              <a:t>This is an open, no-fault environment</a:t>
            </a:r>
          </a:p>
          <a:p>
            <a:r>
              <a:rPr lang="en-US" sz="2400"/>
              <a:t>Base your responses on existing plans, policies, procedures, capabilities, and resources</a:t>
            </a:r>
          </a:p>
          <a:p>
            <a:r>
              <a:rPr lang="en-US" sz="2400"/>
              <a:t>Please assume the exercise scenario is plausible</a:t>
            </a:r>
          </a:p>
          <a:p>
            <a:r>
              <a:rPr lang="en-US" sz="2400"/>
              <a:t>Decisions are not precedent setting; consider different approaches and suggest improvements</a:t>
            </a:r>
          </a:p>
          <a:p>
            <a:r>
              <a:rPr lang="en-US" sz="2400"/>
              <a:t>There is no “hidden agenda” nor are there any trick questions </a:t>
            </a:r>
          </a:p>
          <a:p>
            <a:r>
              <a:rPr lang="en-US" sz="2400"/>
              <a:t>Issue identification is not as valuable as suggestions and recommended actions</a:t>
            </a:r>
          </a:p>
        </p:txBody>
      </p:sp>
    </p:spTree>
    <p:extLst>
      <p:ext uri="{BB962C8B-B14F-4D97-AF65-F5344CB8AC3E}">
        <p14:creationId xmlns:p14="http://schemas.microsoft.com/office/powerpoint/2010/main" val="3312290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0A9B-93F0-1C28-2F35-06C2A482FD2C}"/>
              </a:ext>
            </a:extLst>
          </p:cNvPr>
          <p:cNvSpPr>
            <a:spLocks noGrp="1"/>
          </p:cNvSpPr>
          <p:nvPr>
            <p:ph type="title"/>
          </p:nvPr>
        </p:nvSpPr>
        <p:spPr/>
        <p:txBody>
          <a:bodyPr/>
          <a:lstStyle/>
          <a:p>
            <a:r>
              <a:rPr lang="en-US"/>
              <a:t>Breakout Groups</a:t>
            </a:r>
          </a:p>
        </p:txBody>
      </p:sp>
      <p:sp>
        <p:nvSpPr>
          <p:cNvPr id="3" name="Content Placeholder 2">
            <a:extLst>
              <a:ext uri="{FF2B5EF4-FFF2-40B4-BE49-F238E27FC236}">
                <a16:creationId xmlns:a16="http://schemas.microsoft.com/office/drawing/2014/main" id="{BF011038-CA6D-FCBC-BDD4-3267AD127D38}"/>
              </a:ext>
            </a:extLst>
          </p:cNvPr>
          <p:cNvSpPr>
            <a:spLocks noGrp="1"/>
          </p:cNvSpPr>
          <p:nvPr>
            <p:ph idx="1"/>
          </p:nvPr>
        </p:nvSpPr>
        <p:spPr/>
        <p:txBody>
          <a:bodyPr>
            <a:normAutofit/>
          </a:bodyPr>
          <a:lstStyle/>
          <a:p>
            <a:r>
              <a:rPr lang="en-US"/>
              <a:t>&lt;Add instructions if using virtual or physical breakout groups&gt;</a:t>
            </a:r>
          </a:p>
        </p:txBody>
      </p:sp>
    </p:spTree>
    <p:extLst>
      <p:ext uri="{BB962C8B-B14F-4D97-AF65-F5344CB8AC3E}">
        <p14:creationId xmlns:p14="http://schemas.microsoft.com/office/powerpoint/2010/main" val="2153678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B766-4FF8-8D41-2921-36444DD1F01C}"/>
              </a:ext>
            </a:extLst>
          </p:cNvPr>
          <p:cNvSpPr>
            <a:spLocks noGrp="1"/>
          </p:cNvSpPr>
          <p:nvPr>
            <p:ph type="title"/>
          </p:nvPr>
        </p:nvSpPr>
        <p:spPr/>
        <p:txBody>
          <a:bodyPr/>
          <a:lstStyle/>
          <a:p>
            <a:r>
              <a:rPr lang="en-US"/>
              <a:t>Scenario</a:t>
            </a:r>
          </a:p>
        </p:txBody>
      </p:sp>
    </p:spTree>
    <p:extLst>
      <p:ext uri="{BB962C8B-B14F-4D97-AF65-F5344CB8AC3E}">
        <p14:creationId xmlns:p14="http://schemas.microsoft.com/office/powerpoint/2010/main" val="1287773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B6BC-CEDE-573A-D0C1-F5044C2BA69B}"/>
              </a:ext>
            </a:extLst>
          </p:cNvPr>
          <p:cNvSpPr>
            <a:spLocks noGrp="1"/>
          </p:cNvSpPr>
          <p:nvPr>
            <p:ph type="title"/>
          </p:nvPr>
        </p:nvSpPr>
        <p:spPr/>
        <p:txBody>
          <a:bodyPr/>
          <a:lstStyle/>
          <a:p>
            <a:r>
              <a:rPr lang="en-US"/>
              <a:t>Scenario Overview</a:t>
            </a:r>
          </a:p>
        </p:txBody>
      </p:sp>
      <p:sp>
        <p:nvSpPr>
          <p:cNvPr id="3" name="Content Placeholder 2">
            <a:extLst>
              <a:ext uri="{FF2B5EF4-FFF2-40B4-BE49-F238E27FC236}">
                <a16:creationId xmlns:a16="http://schemas.microsoft.com/office/drawing/2014/main" id="{9393761D-8005-4D83-2B93-71B9D11CD8B8}"/>
              </a:ext>
            </a:extLst>
          </p:cNvPr>
          <p:cNvSpPr>
            <a:spLocks noGrp="1"/>
          </p:cNvSpPr>
          <p:nvPr>
            <p:ph idx="1"/>
          </p:nvPr>
        </p:nvSpPr>
        <p:spPr/>
        <p:txBody>
          <a:bodyPr/>
          <a:lstStyle/>
          <a:p>
            <a:pPr marL="0" indent="0">
              <a:buNone/>
            </a:pPr>
            <a:r>
              <a:rPr lang="en-US" sz="2800" dirty="0"/>
              <a:t>This scenario is based on a fictional accidental incident. The intent is to use a pediatric MCI scenario with layers of complexity sufficient to highlight capabilities and gaps and to inform the content of plans under development or being revised.</a:t>
            </a:r>
          </a:p>
          <a:p>
            <a:pPr marL="0" indent="0">
              <a:buNone/>
            </a:pPr>
            <a:endParaRPr lang="en-US" dirty="0"/>
          </a:p>
          <a:p>
            <a:pPr marL="0" indent="0">
              <a:buNone/>
            </a:pPr>
            <a:r>
              <a:rPr lang="en-US" dirty="0"/>
              <a:t>When discussing your plan, </a:t>
            </a:r>
            <a:r>
              <a:rPr lang="en-US" dirty="0">
                <a:solidFill>
                  <a:schemeClr val="accent2">
                    <a:lumMod val="50000"/>
                  </a:schemeClr>
                </a:solidFill>
              </a:rPr>
              <a:t>assume the incident only affects your local area</a:t>
            </a:r>
            <a:r>
              <a:rPr lang="en-US" dirty="0"/>
              <a:t>, adjacent areas remain unaffected.</a:t>
            </a:r>
          </a:p>
        </p:txBody>
      </p:sp>
    </p:spTree>
    <p:extLst>
      <p:ext uri="{BB962C8B-B14F-4D97-AF65-F5344CB8AC3E}">
        <p14:creationId xmlns:p14="http://schemas.microsoft.com/office/powerpoint/2010/main" val="2917813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8DBD-F9EF-8D9D-10EE-78CD17408FA5}"/>
              </a:ext>
            </a:extLst>
          </p:cNvPr>
          <p:cNvSpPr>
            <a:spLocks noGrp="1"/>
          </p:cNvSpPr>
          <p:nvPr>
            <p:ph type="title"/>
          </p:nvPr>
        </p:nvSpPr>
        <p:spPr/>
        <p:txBody>
          <a:bodyPr/>
          <a:lstStyle/>
          <a:p>
            <a:r>
              <a:rPr lang="en-US"/>
              <a:t>Module 1</a:t>
            </a:r>
          </a:p>
        </p:txBody>
      </p:sp>
      <p:sp>
        <p:nvSpPr>
          <p:cNvPr id="3" name="Text Placeholder 2">
            <a:extLst>
              <a:ext uri="{FF2B5EF4-FFF2-40B4-BE49-F238E27FC236}">
                <a16:creationId xmlns:a16="http://schemas.microsoft.com/office/drawing/2014/main" id="{AA63CA74-DA22-1757-D918-31A37E457EC2}"/>
              </a:ext>
            </a:extLst>
          </p:cNvPr>
          <p:cNvSpPr>
            <a:spLocks noGrp="1"/>
          </p:cNvSpPr>
          <p:nvPr>
            <p:ph type="body" idx="1"/>
          </p:nvPr>
        </p:nvSpPr>
        <p:spPr/>
        <p:txBody>
          <a:bodyPr/>
          <a:lstStyle/>
          <a:p>
            <a:r>
              <a:rPr lang="en-US"/>
              <a:t>Activation, Roles &amp; Responsibilities</a:t>
            </a:r>
          </a:p>
        </p:txBody>
      </p:sp>
    </p:spTree>
    <p:extLst>
      <p:ext uri="{BB962C8B-B14F-4D97-AF65-F5344CB8AC3E}">
        <p14:creationId xmlns:p14="http://schemas.microsoft.com/office/powerpoint/2010/main" val="3125652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1DE20-9754-30DF-3487-7DB584058BA1}"/>
              </a:ext>
            </a:extLst>
          </p:cNvPr>
          <p:cNvSpPr>
            <a:spLocks noGrp="1"/>
          </p:cNvSpPr>
          <p:nvPr>
            <p:ph type="title"/>
          </p:nvPr>
        </p:nvSpPr>
        <p:spPr>
          <a:xfrm>
            <a:off x="838200" y="365125"/>
            <a:ext cx="10515600" cy="1325563"/>
          </a:xfrm>
        </p:spPr>
        <p:txBody>
          <a:bodyPr anchor="ctr">
            <a:normAutofit/>
          </a:bodyPr>
          <a:lstStyle/>
          <a:p>
            <a:r>
              <a:rPr lang="en-US" dirty="0"/>
              <a:t>Video</a:t>
            </a:r>
          </a:p>
        </p:txBody>
      </p:sp>
      <p:pic>
        <p:nvPicPr>
          <p:cNvPr id="3" name="Online Media 2" title="Didactic Presentation: Pediatric Medical Operations Coordinating Cells">
            <a:hlinkClick r:id="" action="ppaction://media"/>
            <a:extLst>
              <a:ext uri="{FF2B5EF4-FFF2-40B4-BE49-F238E27FC236}">
                <a16:creationId xmlns:a16="http://schemas.microsoft.com/office/drawing/2014/main" id="{141FADF6-2DEA-642E-A30E-A8D775C775B0}"/>
              </a:ext>
            </a:extLst>
          </p:cNvPr>
          <p:cNvPicPr>
            <a:picLocks noRot="1" noChangeAspect="1"/>
          </p:cNvPicPr>
          <p:nvPr>
            <a:videoFile r:link="rId1"/>
          </p:nvPr>
        </p:nvPicPr>
        <p:blipFill>
          <a:blip r:embed="rId4"/>
          <a:stretch>
            <a:fillRect/>
          </a:stretch>
        </p:blipFill>
        <p:spPr>
          <a:xfrm>
            <a:off x="2411243" y="1690688"/>
            <a:ext cx="7369514" cy="4160520"/>
          </a:xfrm>
          <a:prstGeom prst="rect">
            <a:avLst/>
          </a:prstGeom>
        </p:spPr>
      </p:pic>
    </p:spTree>
    <p:extLst>
      <p:ext uri="{BB962C8B-B14F-4D97-AF65-F5344CB8AC3E}">
        <p14:creationId xmlns:p14="http://schemas.microsoft.com/office/powerpoint/2010/main" val="1004713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D930-DC32-66E7-417E-B821DC84D48E}"/>
              </a:ext>
            </a:extLst>
          </p:cNvPr>
          <p:cNvSpPr>
            <a:spLocks noGrp="1"/>
          </p:cNvSpPr>
          <p:nvPr>
            <p:ph type="title"/>
          </p:nvPr>
        </p:nvSpPr>
        <p:spPr/>
        <p:txBody>
          <a:bodyPr/>
          <a:lstStyle/>
          <a:p>
            <a:r>
              <a:rPr lang="en-US"/>
              <a:t>Module Topics: Activation, Roles &amp; Responsibilities</a:t>
            </a:r>
          </a:p>
        </p:txBody>
      </p:sp>
      <p:sp>
        <p:nvSpPr>
          <p:cNvPr id="3" name="Content Placeholder 2">
            <a:extLst>
              <a:ext uri="{FF2B5EF4-FFF2-40B4-BE49-F238E27FC236}">
                <a16:creationId xmlns:a16="http://schemas.microsoft.com/office/drawing/2014/main" id="{5D120B4E-6C74-31D3-A344-253EBC7981FA}"/>
              </a:ext>
            </a:extLst>
          </p:cNvPr>
          <p:cNvSpPr>
            <a:spLocks noGrp="1"/>
          </p:cNvSpPr>
          <p:nvPr>
            <p:ph idx="1"/>
          </p:nvPr>
        </p:nvSpPr>
        <p:spPr/>
        <p:txBody>
          <a:bodyPr/>
          <a:lstStyle/>
          <a:p>
            <a:r>
              <a:rPr lang="en-US"/>
              <a:t>Activation &amp; Notification</a:t>
            </a:r>
          </a:p>
          <a:p>
            <a:r>
              <a:rPr lang="en-US"/>
              <a:t>Information Sharing</a:t>
            </a:r>
          </a:p>
          <a:p>
            <a:r>
              <a:rPr lang="en-US"/>
              <a:t>Roles &amp; Responsibilities</a:t>
            </a:r>
          </a:p>
          <a:p>
            <a:r>
              <a:rPr lang="en-US"/>
              <a:t>Logistics &amp; Resource Management</a:t>
            </a:r>
          </a:p>
        </p:txBody>
      </p:sp>
    </p:spTree>
    <p:extLst>
      <p:ext uri="{BB962C8B-B14F-4D97-AF65-F5344CB8AC3E}">
        <p14:creationId xmlns:p14="http://schemas.microsoft.com/office/powerpoint/2010/main" val="343975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Title 1">
            <a:extLst>
              <a:ext uri="{FF2B5EF4-FFF2-40B4-BE49-F238E27FC236}">
                <a16:creationId xmlns:a16="http://schemas.microsoft.com/office/drawing/2014/main" id="{BD1FCAE6-49B5-1F57-77E7-B00C4629CE82}"/>
              </a:ext>
            </a:extLst>
          </p:cNvPr>
          <p:cNvSpPr>
            <a:spLocks noGrp="1"/>
          </p:cNvSpPr>
          <p:nvPr>
            <p:ph type="title"/>
          </p:nvPr>
        </p:nvSpPr>
        <p:spPr/>
        <p:txBody>
          <a:bodyPr/>
          <a:lstStyle/>
          <a:p>
            <a:r>
              <a:rPr lang="en-US"/>
              <a:t>Scenario 1</a:t>
            </a:r>
          </a:p>
        </p:txBody>
      </p:sp>
      <p:pic>
        <p:nvPicPr>
          <p:cNvPr id="3" name="Online Media 2" title="THIS IS AN EXERCISE: Simulated News - Chemical Emergency 1">
            <a:hlinkClick r:id="" action="ppaction://media"/>
            <a:extLst>
              <a:ext uri="{FF2B5EF4-FFF2-40B4-BE49-F238E27FC236}">
                <a16:creationId xmlns:a16="http://schemas.microsoft.com/office/drawing/2014/main" id="{8FB1B3A0-FA06-EE8E-A93D-A48E70A5C95C}"/>
              </a:ext>
            </a:extLst>
          </p:cNvPr>
          <p:cNvPicPr>
            <a:picLocks noRot="1" noChangeAspect="1"/>
          </p:cNvPicPr>
          <p:nvPr>
            <a:videoFile r:link="rId1"/>
          </p:nvPr>
        </p:nvPicPr>
        <p:blipFill>
          <a:blip r:embed="rId4"/>
          <a:stretch>
            <a:fillRect/>
          </a:stretch>
        </p:blipFill>
        <p:spPr>
          <a:xfrm>
            <a:off x="2411243" y="1690688"/>
            <a:ext cx="7369514" cy="41605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27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01A2-4F32-9BA9-B249-B6260A4A1055}"/>
              </a:ext>
            </a:extLst>
          </p:cNvPr>
          <p:cNvSpPr>
            <a:spLocks noGrp="1"/>
          </p:cNvSpPr>
          <p:nvPr>
            <p:ph type="title"/>
          </p:nvPr>
        </p:nvSpPr>
        <p:spPr/>
        <p:txBody>
          <a:bodyPr/>
          <a:lstStyle/>
          <a:p>
            <a:r>
              <a:rPr lang="en-US"/>
              <a:t>Go to your Breakout Group</a:t>
            </a:r>
          </a:p>
        </p:txBody>
      </p:sp>
      <p:sp>
        <p:nvSpPr>
          <p:cNvPr id="3" name="Content Placeholder 2">
            <a:extLst>
              <a:ext uri="{FF2B5EF4-FFF2-40B4-BE49-F238E27FC236}">
                <a16:creationId xmlns:a16="http://schemas.microsoft.com/office/drawing/2014/main" id="{65F2DAA5-AEEE-BA1D-F720-4911646DFB6E}"/>
              </a:ext>
            </a:extLst>
          </p:cNvPr>
          <p:cNvSpPr>
            <a:spLocks noGrp="1"/>
          </p:cNvSpPr>
          <p:nvPr>
            <p:ph idx="1"/>
          </p:nvPr>
        </p:nvSpPr>
        <p:spPr/>
        <p:txBody>
          <a:bodyPr/>
          <a:lstStyle/>
          <a:p>
            <a:r>
              <a:rPr lang="en-US"/>
              <a:t>Join your Breakout Group</a:t>
            </a:r>
          </a:p>
          <a:p>
            <a:r>
              <a:rPr lang="en-US" u="sng"/>
              <a:t>You will have 30 minutes for discussion</a:t>
            </a:r>
          </a:p>
          <a:p>
            <a:r>
              <a:rPr lang="en-US"/>
              <a:t>Please be prepared to share highlights after breakout session</a:t>
            </a:r>
          </a:p>
          <a:p>
            <a:endParaRPr lang="en-US"/>
          </a:p>
        </p:txBody>
      </p:sp>
    </p:spTree>
    <p:extLst>
      <p:ext uri="{BB962C8B-B14F-4D97-AF65-F5344CB8AC3E}">
        <p14:creationId xmlns:p14="http://schemas.microsoft.com/office/powerpoint/2010/main" val="71187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7F631-2883-759B-A2A0-FACE848B2D87}"/>
              </a:ext>
            </a:extLst>
          </p:cNvPr>
          <p:cNvSpPr>
            <a:spLocks noGrp="1"/>
          </p:cNvSpPr>
          <p:nvPr>
            <p:ph type="title"/>
          </p:nvPr>
        </p:nvSpPr>
        <p:spPr/>
        <p:txBody>
          <a:bodyPr/>
          <a:lstStyle/>
          <a:p>
            <a:r>
              <a:rPr lang="en-US"/>
              <a:t>Activation/Notification</a:t>
            </a:r>
          </a:p>
        </p:txBody>
      </p:sp>
      <p:sp>
        <p:nvSpPr>
          <p:cNvPr id="3" name="Content Placeholder 2">
            <a:extLst>
              <a:ext uri="{FF2B5EF4-FFF2-40B4-BE49-F238E27FC236}">
                <a16:creationId xmlns:a16="http://schemas.microsoft.com/office/drawing/2014/main" id="{B2BA303D-BAE8-BC69-F046-02DDECA7A94F}"/>
              </a:ext>
            </a:extLst>
          </p:cNvPr>
          <p:cNvSpPr>
            <a:spLocks noGrp="1"/>
          </p:cNvSpPr>
          <p:nvPr>
            <p:ph idx="1"/>
          </p:nvPr>
        </p:nvSpPr>
        <p:spPr/>
        <p:txBody>
          <a:bodyPr/>
          <a:lstStyle/>
          <a:p>
            <a:r>
              <a:rPr lang="en-US"/>
              <a:t>How would your facility/organization be notified of this event?</a:t>
            </a:r>
          </a:p>
          <a:p>
            <a:r>
              <a:rPr lang="en-US"/>
              <a:t>What would be your activation process for this event? Who would be responsible for activating other organizations?</a:t>
            </a:r>
          </a:p>
          <a:p>
            <a:r>
              <a:rPr lang="en-US"/>
              <a:t>Are there any special activation considerations outside of your standard process(es)?</a:t>
            </a:r>
          </a:p>
          <a:p>
            <a:endParaRPr lang="en-US"/>
          </a:p>
        </p:txBody>
      </p:sp>
    </p:spTree>
    <p:extLst>
      <p:ext uri="{BB962C8B-B14F-4D97-AF65-F5344CB8AC3E}">
        <p14:creationId xmlns:p14="http://schemas.microsoft.com/office/powerpoint/2010/main" val="921808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8736-AE16-61C9-5EE1-1537AEE2BE95}"/>
              </a:ext>
            </a:extLst>
          </p:cNvPr>
          <p:cNvSpPr>
            <a:spLocks noGrp="1"/>
          </p:cNvSpPr>
          <p:nvPr>
            <p:ph type="title"/>
          </p:nvPr>
        </p:nvSpPr>
        <p:spPr/>
        <p:txBody>
          <a:bodyPr/>
          <a:lstStyle/>
          <a:p>
            <a:r>
              <a:rPr lang="en-US"/>
              <a:t>Information Sharing</a:t>
            </a:r>
          </a:p>
        </p:txBody>
      </p:sp>
      <p:sp>
        <p:nvSpPr>
          <p:cNvPr id="3" name="Content Placeholder 2">
            <a:extLst>
              <a:ext uri="{FF2B5EF4-FFF2-40B4-BE49-F238E27FC236}">
                <a16:creationId xmlns:a16="http://schemas.microsoft.com/office/drawing/2014/main" id="{564A6F78-5E68-F07D-881C-0437D859BE88}"/>
              </a:ext>
            </a:extLst>
          </p:cNvPr>
          <p:cNvSpPr>
            <a:spLocks noGrp="1"/>
          </p:cNvSpPr>
          <p:nvPr>
            <p:ph idx="1"/>
          </p:nvPr>
        </p:nvSpPr>
        <p:spPr/>
        <p:txBody>
          <a:bodyPr>
            <a:normAutofit/>
          </a:bodyPr>
          <a:lstStyle/>
          <a:p>
            <a:r>
              <a:rPr lang="en-US"/>
              <a:t>What are key elements of information your facility/organization would need to gather for this event? Does your plan address these elements? What would you need from other agencies or facilities?</a:t>
            </a:r>
          </a:p>
          <a:p>
            <a:r>
              <a:rPr lang="en-US"/>
              <a:t>Who are you sharing information with? How are you getting information updates?  How do you verify information is correct?</a:t>
            </a:r>
          </a:p>
          <a:p>
            <a:endParaRPr lang="en-US"/>
          </a:p>
        </p:txBody>
      </p:sp>
    </p:spTree>
    <p:extLst>
      <p:ext uri="{BB962C8B-B14F-4D97-AF65-F5344CB8AC3E}">
        <p14:creationId xmlns:p14="http://schemas.microsoft.com/office/powerpoint/2010/main" val="301106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8736-AE16-61C9-5EE1-1537AEE2BE95}"/>
              </a:ext>
            </a:extLst>
          </p:cNvPr>
          <p:cNvSpPr>
            <a:spLocks noGrp="1"/>
          </p:cNvSpPr>
          <p:nvPr>
            <p:ph type="title"/>
          </p:nvPr>
        </p:nvSpPr>
        <p:spPr/>
        <p:txBody>
          <a:bodyPr/>
          <a:lstStyle/>
          <a:p>
            <a:r>
              <a:rPr lang="en-US"/>
              <a:t>Information Sharing (cont.)</a:t>
            </a:r>
          </a:p>
        </p:txBody>
      </p:sp>
      <p:sp>
        <p:nvSpPr>
          <p:cNvPr id="3" name="Content Placeholder 2">
            <a:extLst>
              <a:ext uri="{FF2B5EF4-FFF2-40B4-BE49-F238E27FC236}">
                <a16:creationId xmlns:a16="http://schemas.microsoft.com/office/drawing/2014/main" id="{564A6F78-5E68-F07D-881C-0437D859BE88}"/>
              </a:ext>
            </a:extLst>
          </p:cNvPr>
          <p:cNvSpPr>
            <a:spLocks noGrp="1"/>
          </p:cNvSpPr>
          <p:nvPr>
            <p:ph idx="1"/>
          </p:nvPr>
        </p:nvSpPr>
        <p:spPr/>
        <p:txBody>
          <a:bodyPr>
            <a:normAutofit/>
          </a:bodyPr>
          <a:lstStyle/>
          <a:p>
            <a:r>
              <a:rPr lang="en-US"/>
              <a:t>Who is responsible for sharing information (PIO, hospital leader, etc.)? How are you cascading information throughout your facility/organization?</a:t>
            </a:r>
          </a:p>
          <a:p>
            <a:r>
              <a:rPr lang="en-US"/>
              <a:t>What contacts do you have in your plan for plume modeling?</a:t>
            </a:r>
          </a:p>
          <a:p>
            <a:endParaRPr lang="en-US"/>
          </a:p>
        </p:txBody>
      </p:sp>
    </p:spTree>
    <p:extLst>
      <p:ext uri="{BB962C8B-B14F-4D97-AF65-F5344CB8AC3E}">
        <p14:creationId xmlns:p14="http://schemas.microsoft.com/office/powerpoint/2010/main" val="688088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2762-1A70-06EC-FF7C-4787356C1C41}"/>
              </a:ext>
            </a:extLst>
          </p:cNvPr>
          <p:cNvSpPr>
            <a:spLocks noGrp="1"/>
          </p:cNvSpPr>
          <p:nvPr>
            <p:ph type="title"/>
          </p:nvPr>
        </p:nvSpPr>
        <p:spPr/>
        <p:txBody>
          <a:bodyPr/>
          <a:lstStyle/>
          <a:p>
            <a:r>
              <a:rPr lang="en-US"/>
              <a:t>Roles &amp; Responsibilities</a:t>
            </a:r>
          </a:p>
        </p:txBody>
      </p:sp>
      <p:sp>
        <p:nvSpPr>
          <p:cNvPr id="3" name="Content Placeholder 2">
            <a:extLst>
              <a:ext uri="{FF2B5EF4-FFF2-40B4-BE49-F238E27FC236}">
                <a16:creationId xmlns:a16="http://schemas.microsoft.com/office/drawing/2014/main" id="{D3F6775F-C076-07CB-A171-F9CC4309F764}"/>
              </a:ext>
            </a:extLst>
          </p:cNvPr>
          <p:cNvSpPr>
            <a:spLocks noGrp="1"/>
          </p:cNvSpPr>
          <p:nvPr>
            <p:ph idx="1"/>
          </p:nvPr>
        </p:nvSpPr>
        <p:spPr/>
        <p:txBody>
          <a:bodyPr/>
          <a:lstStyle/>
          <a:p>
            <a:r>
              <a:rPr lang="en-US"/>
              <a:t>What would be the role of your Facility/organization in this event? What would be the role of your key partners? Are there any noticeable gaps in partnerships for this event?</a:t>
            </a:r>
          </a:p>
          <a:p>
            <a:r>
              <a:rPr lang="en-US"/>
              <a:t>Are members of your facility/organization assigned roles during an activation?  Do you have redundancy of these roles?</a:t>
            </a:r>
          </a:p>
          <a:p>
            <a:endParaRPr lang="en-US"/>
          </a:p>
        </p:txBody>
      </p:sp>
    </p:spTree>
    <p:extLst>
      <p:ext uri="{BB962C8B-B14F-4D97-AF65-F5344CB8AC3E}">
        <p14:creationId xmlns:p14="http://schemas.microsoft.com/office/powerpoint/2010/main" val="660344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6A40-7C34-8ECD-52EE-8388E6F4D686}"/>
              </a:ext>
            </a:extLst>
          </p:cNvPr>
          <p:cNvSpPr>
            <a:spLocks noGrp="1"/>
          </p:cNvSpPr>
          <p:nvPr>
            <p:ph type="title"/>
          </p:nvPr>
        </p:nvSpPr>
        <p:spPr/>
        <p:txBody>
          <a:bodyPr/>
          <a:lstStyle/>
          <a:p>
            <a:r>
              <a:rPr lang="en-US"/>
              <a:t>Logistics/Resource Management</a:t>
            </a:r>
          </a:p>
        </p:txBody>
      </p:sp>
      <p:sp>
        <p:nvSpPr>
          <p:cNvPr id="3" name="Content Placeholder 2">
            <a:extLst>
              <a:ext uri="{FF2B5EF4-FFF2-40B4-BE49-F238E27FC236}">
                <a16:creationId xmlns:a16="http://schemas.microsoft.com/office/drawing/2014/main" id="{C6A09190-6587-72BA-6EE0-15FB9AE1CE9B}"/>
              </a:ext>
            </a:extLst>
          </p:cNvPr>
          <p:cNvSpPr>
            <a:spLocks noGrp="1"/>
          </p:cNvSpPr>
          <p:nvPr>
            <p:ph idx="1"/>
          </p:nvPr>
        </p:nvSpPr>
        <p:spPr/>
        <p:txBody>
          <a:bodyPr>
            <a:normAutofit/>
          </a:bodyPr>
          <a:lstStyle/>
          <a:p>
            <a:r>
              <a:rPr lang="en-US"/>
              <a:t>Do you foresee any potential resource shortages based on this scenario and your local capacity? Who would you need to coordinate with regarding logistics and resource management? Is there an established process?</a:t>
            </a:r>
          </a:p>
          <a:p>
            <a:endParaRPr lang="en-US"/>
          </a:p>
          <a:p>
            <a:r>
              <a:rPr lang="en-US"/>
              <a:t>Does your HCC or facility have an established resource requesting/sharing procedure?  If so, who are the key partners and processes related to resource requesting/sharing? </a:t>
            </a:r>
          </a:p>
          <a:p>
            <a:endParaRPr lang="en-US"/>
          </a:p>
        </p:txBody>
      </p:sp>
    </p:spTree>
    <p:extLst>
      <p:ext uri="{BB962C8B-B14F-4D97-AF65-F5344CB8AC3E}">
        <p14:creationId xmlns:p14="http://schemas.microsoft.com/office/powerpoint/2010/main" val="1734913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899F-3FB9-E923-7233-A901D6450AE3}"/>
              </a:ext>
            </a:extLst>
          </p:cNvPr>
          <p:cNvSpPr>
            <a:spLocks noGrp="1"/>
          </p:cNvSpPr>
          <p:nvPr>
            <p:ph type="title"/>
          </p:nvPr>
        </p:nvSpPr>
        <p:spPr/>
        <p:txBody>
          <a:bodyPr/>
          <a:lstStyle/>
          <a:p>
            <a:r>
              <a:rPr lang="en-US"/>
              <a:t>Large Group Sharing</a:t>
            </a:r>
          </a:p>
        </p:txBody>
      </p:sp>
      <p:sp>
        <p:nvSpPr>
          <p:cNvPr id="3" name="Content Placeholder 2">
            <a:extLst>
              <a:ext uri="{FF2B5EF4-FFF2-40B4-BE49-F238E27FC236}">
                <a16:creationId xmlns:a16="http://schemas.microsoft.com/office/drawing/2014/main" id="{B849F4C0-8D0D-1A73-EC05-94F67F47B998}"/>
              </a:ext>
            </a:extLst>
          </p:cNvPr>
          <p:cNvSpPr>
            <a:spLocks noGrp="1"/>
          </p:cNvSpPr>
          <p:nvPr>
            <p:ph idx="1"/>
          </p:nvPr>
        </p:nvSpPr>
        <p:spPr/>
        <p:txBody>
          <a:bodyPr/>
          <a:lstStyle/>
          <a:p>
            <a:pPr marL="0" indent="0">
              <a:buNone/>
            </a:pPr>
            <a:r>
              <a:rPr lang="en-US"/>
              <a:t>Each breakout group share discussion highlights:</a:t>
            </a:r>
          </a:p>
          <a:p>
            <a:r>
              <a:rPr lang="en-US"/>
              <a:t>Activation/Notification</a:t>
            </a:r>
          </a:p>
          <a:p>
            <a:r>
              <a:rPr lang="en-US"/>
              <a:t>Information Sharing</a:t>
            </a:r>
          </a:p>
          <a:p>
            <a:r>
              <a:rPr lang="en-US"/>
              <a:t>Roles &amp; Responsibilities</a:t>
            </a:r>
          </a:p>
          <a:p>
            <a:r>
              <a:rPr lang="en-US"/>
              <a:t>Logistics/Resource Management</a:t>
            </a:r>
          </a:p>
          <a:p>
            <a:endParaRPr lang="en-US"/>
          </a:p>
          <a:p>
            <a:endParaRPr lang="en-US"/>
          </a:p>
          <a:p>
            <a:endParaRPr lang="en-US"/>
          </a:p>
        </p:txBody>
      </p:sp>
    </p:spTree>
    <p:extLst>
      <p:ext uri="{BB962C8B-B14F-4D97-AF65-F5344CB8AC3E}">
        <p14:creationId xmlns:p14="http://schemas.microsoft.com/office/powerpoint/2010/main" val="169883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F1CC-DE14-0AD9-BB4B-B6A9F561B010}"/>
              </a:ext>
            </a:extLst>
          </p:cNvPr>
          <p:cNvSpPr>
            <a:spLocks noGrp="1"/>
          </p:cNvSpPr>
          <p:nvPr>
            <p:ph type="title"/>
          </p:nvPr>
        </p:nvSpPr>
        <p:spPr/>
        <p:txBody>
          <a:bodyPr/>
          <a:lstStyle/>
          <a:p>
            <a:r>
              <a:rPr lang="en-US"/>
              <a:t>Module 2</a:t>
            </a:r>
          </a:p>
        </p:txBody>
      </p:sp>
      <p:sp>
        <p:nvSpPr>
          <p:cNvPr id="3" name="Text Placeholder 2">
            <a:extLst>
              <a:ext uri="{FF2B5EF4-FFF2-40B4-BE49-F238E27FC236}">
                <a16:creationId xmlns:a16="http://schemas.microsoft.com/office/drawing/2014/main" id="{8C5E66D1-9009-C9EA-6012-3540B9A6829B}"/>
              </a:ext>
            </a:extLst>
          </p:cNvPr>
          <p:cNvSpPr>
            <a:spLocks noGrp="1"/>
          </p:cNvSpPr>
          <p:nvPr>
            <p:ph type="body" idx="1"/>
          </p:nvPr>
        </p:nvSpPr>
        <p:spPr/>
        <p:txBody>
          <a:bodyPr/>
          <a:lstStyle/>
          <a:p>
            <a:r>
              <a:rPr lang="en-US"/>
              <a:t>Operations</a:t>
            </a:r>
          </a:p>
        </p:txBody>
      </p:sp>
    </p:spTree>
    <p:extLst>
      <p:ext uri="{BB962C8B-B14F-4D97-AF65-F5344CB8AC3E}">
        <p14:creationId xmlns:p14="http://schemas.microsoft.com/office/powerpoint/2010/main" val="801146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8527-F121-71FA-1FE6-9D72BAF0D181}"/>
              </a:ext>
            </a:extLst>
          </p:cNvPr>
          <p:cNvSpPr>
            <a:spLocks noGrp="1"/>
          </p:cNvSpPr>
          <p:nvPr>
            <p:ph type="title"/>
          </p:nvPr>
        </p:nvSpPr>
        <p:spPr>
          <a:xfrm>
            <a:off x="838200" y="365125"/>
            <a:ext cx="10515600" cy="1325563"/>
          </a:xfrm>
        </p:spPr>
        <p:txBody>
          <a:bodyPr anchor="ctr">
            <a:normAutofit/>
          </a:bodyPr>
          <a:lstStyle/>
          <a:p>
            <a:r>
              <a:rPr lang="en-US" dirty="0"/>
              <a:t>Video</a:t>
            </a:r>
          </a:p>
        </p:txBody>
      </p:sp>
      <p:pic>
        <p:nvPicPr>
          <p:cNvPr id="3" name="Online Media 2" title="Didactic Presentation: Considerations for Mass Exposure to Chemicals/Toxins in Children">
            <a:hlinkClick r:id="" action="ppaction://media"/>
            <a:extLst>
              <a:ext uri="{FF2B5EF4-FFF2-40B4-BE49-F238E27FC236}">
                <a16:creationId xmlns:a16="http://schemas.microsoft.com/office/drawing/2014/main" id="{B54A9536-D599-E4B4-DE45-4C82AC7287CC}"/>
              </a:ext>
            </a:extLst>
          </p:cNvPr>
          <p:cNvPicPr>
            <a:picLocks noRot="1" noChangeAspect="1"/>
          </p:cNvPicPr>
          <p:nvPr>
            <a:videoFile r:link="rId1"/>
          </p:nvPr>
        </p:nvPicPr>
        <p:blipFill>
          <a:blip r:embed="rId4"/>
          <a:stretch>
            <a:fillRect/>
          </a:stretch>
        </p:blipFill>
        <p:spPr>
          <a:xfrm>
            <a:off x="2410968" y="1690688"/>
            <a:ext cx="7370064" cy="4160831"/>
          </a:xfrm>
          <a:prstGeom prst="rect">
            <a:avLst/>
          </a:prstGeom>
        </p:spPr>
      </p:pic>
    </p:spTree>
    <p:extLst>
      <p:ext uri="{BB962C8B-B14F-4D97-AF65-F5344CB8AC3E}">
        <p14:creationId xmlns:p14="http://schemas.microsoft.com/office/powerpoint/2010/main" val="2106142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B1F7-B4F6-97CD-8A98-3AF08348ACAD}"/>
              </a:ext>
            </a:extLst>
          </p:cNvPr>
          <p:cNvSpPr>
            <a:spLocks noGrp="1"/>
          </p:cNvSpPr>
          <p:nvPr>
            <p:ph type="title"/>
          </p:nvPr>
        </p:nvSpPr>
        <p:spPr/>
        <p:txBody>
          <a:bodyPr/>
          <a:lstStyle/>
          <a:p>
            <a:r>
              <a:rPr lang="en-US"/>
              <a:t>Module Topics: Operations</a:t>
            </a:r>
          </a:p>
        </p:txBody>
      </p:sp>
      <p:sp>
        <p:nvSpPr>
          <p:cNvPr id="3" name="Content Placeholder 2">
            <a:extLst>
              <a:ext uri="{FF2B5EF4-FFF2-40B4-BE49-F238E27FC236}">
                <a16:creationId xmlns:a16="http://schemas.microsoft.com/office/drawing/2014/main" id="{44E6A396-D80A-1A9F-BC3E-18D313B41FE3}"/>
              </a:ext>
            </a:extLst>
          </p:cNvPr>
          <p:cNvSpPr>
            <a:spLocks noGrp="1"/>
          </p:cNvSpPr>
          <p:nvPr>
            <p:ph idx="1"/>
          </p:nvPr>
        </p:nvSpPr>
        <p:spPr/>
        <p:txBody>
          <a:bodyPr/>
          <a:lstStyle/>
          <a:p>
            <a:r>
              <a:rPr lang="en-US"/>
              <a:t>Decontamination</a:t>
            </a:r>
          </a:p>
          <a:p>
            <a:r>
              <a:rPr lang="en-US"/>
              <a:t>Triage</a:t>
            </a:r>
          </a:p>
          <a:p>
            <a:r>
              <a:rPr lang="en-US"/>
              <a:t>Patient Care &amp; Management </a:t>
            </a:r>
          </a:p>
          <a:p>
            <a:r>
              <a:rPr lang="en-US"/>
              <a:t>Treatment</a:t>
            </a:r>
          </a:p>
          <a:p>
            <a:r>
              <a:rPr lang="en-US"/>
              <a:t>Safety &amp; Control Measures</a:t>
            </a:r>
          </a:p>
        </p:txBody>
      </p:sp>
    </p:spTree>
    <p:extLst>
      <p:ext uri="{BB962C8B-B14F-4D97-AF65-F5344CB8AC3E}">
        <p14:creationId xmlns:p14="http://schemas.microsoft.com/office/powerpoint/2010/main" val="3973061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16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a:extLst>
              <a:ext uri="{FF2B5EF4-FFF2-40B4-BE49-F238E27FC236}">
                <a16:creationId xmlns:a16="http://schemas.microsoft.com/office/drawing/2014/main" id="{0AFA4A1B-BF37-CB58-CC5F-EBBFC7B3D1F9}"/>
              </a:ext>
            </a:extLst>
          </p:cNvPr>
          <p:cNvSpPr>
            <a:spLocks noGrp="1"/>
          </p:cNvSpPr>
          <p:nvPr>
            <p:ph type="title"/>
          </p:nvPr>
        </p:nvSpPr>
        <p:spPr/>
        <p:txBody>
          <a:bodyPr/>
          <a:lstStyle/>
          <a:p>
            <a:r>
              <a:rPr lang="en-US"/>
              <a:t>Scenario 2</a:t>
            </a:r>
          </a:p>
        </p:txBody>
      </p:sp>
      <p:pic>
        <p:nvPicPr>
          <p:cNvPr id="3" name="Online Media 2" title="THIS IS AN EXERCISE: Simulated News - Chemical Emergency 2">
            <a:hlinkClick r:id="" action="ppaction://media"/>
            <a:extLst>
              <a:ext uri="{FF2B5EF4-FFF2-40B4-BE49-F238E27FC236}">
                <a16:creationId xmlns:a16="http://schemas.microsoft.com/office/drawing/2014/main" id="{13A51BD1-4020-A805-397B-3CD78CCA6FF9}"/>
              </a:ext>
            </a:extLst>
          </p:cNvPr>
          <p:cNvPicPr>
            <a:picLocks noRot="1" noChangeAspect="1"/>
          </p:cNvPicPr>
          <p:nvPr>
            <a:videoFile r:link="rId1"/>
          </p:nvPr>
        </p:nvPicPr>
        <p:blipFill>
          <a:blip r:embed="rId4"/>
          <a:stretch>
            <a:fillRect/>
          </a:stretch>
        </p:blipFill>
        <p:spPr>
          <a:xfrm>
            <a:off x="2410968" y="1690688"/>
            <a:ext cx="7370064" cy="41608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01A2-4F32-9BA9-B249-B6260A4A1055}"/>
              </a:ext>
            </a:extLst>
          </p:cNvPr>
          <p:cNvSpPr>
            <a:spLocks noGrp="1"/>
          </p:cNvSpPr>
          <p:nvPr>
            <p:ph type="title"/>
          </p:nvPr>
        </p:nvSpPr>
        <p:spPr/>
        <p:txBody>
          <a:bodyPr/>
          <a:lstStyle/>
          <a:p>
            <a:r>
              <a:rPr lang="en-US"/>
              <a:t>Go to your Breakout Group</a:t>
            </a:r>
          </a:p>
        </p:txBody>
      </p:sp>
      <p:sp>
        <p:nvSpPr>
          <p:cNvPr id="3" name="Content Placeholder 2">
            <a:extLst>
              <a:ext uri="{FF2B5EF4-FFF2-40B4-BE49-F238E27FC236}">
                <a16:creationId xmlns:a16="http://schemas.microsoft.com/office/drawing/2014/main" id="{65F2DAA5-AEEE-BA1D-F720-4911646DFB6E}"/>
              </a:ext>
            </a:extLst>
          </p:cNvPr>
          <p:cNvSpPr>
            <a:spLocks noGrp="1"/>
          </p:cNvSpPr>
          <p:nvPr>
            <p:ph idx="1"/>
          </p:nvPr>
        </p:nvSpPr>
        <p:spPr/>
        <p:txBody>
          <a:bodyPr/>
          <a:lstStyle/>
          <a:p>
            <a:r>
              <a:rPr lang="en-US"/>
              <a:t>Join your Breakout Group</a:t>
            </a:r>
          </a:p>
          <a:p>
            <a:r>
              <a:rPr lang="en-US" u="sng"/>
              <a:t>You will have 30 minutes for discussion</a:t>
            </a:r>
          </a:p>
          <a:p>
            <a:r>
              <a:rPr lang="en-US"/>
              <a:t>Please be prepared to share highlights after breakout session</a:t>
            </a:r>
          </a:p>
          <a:p>
            <a:endParaRPr lang="en-US"/>
          </a:p>
        </p:txBody>
      </p:sp>
    </p:spTree>
    <p:extLst>
      <p:ext uri="{BB962C8B-B14F-4D97-AF65-F5344CB8AC3E}">
        <p14:creationId xmlns:p14="http://schemas.microsoft.com/office/powerpoint/2010/main" val="2173899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FF26-6C74-C7E7-4E12-37F0120813DC}"/>
              </a:ext>
            </a:extLst>
          </p:cNvPr>
          <p:cNvSpPr>
            <a:spLocks noGrp="1"/>
          </p:cNvSpPr>
          <p:nvPr>
            <p:ph type="title"/>
          </p:nvPr>
        </p:nvSpPr>
        <p:spPr/>
        <p:txBody>
          <a:bodyPr/>
          <a:lstStyle/>
          <a:p>
            <a:r>
              <a:rPr lang="en-US"/>
              <a:t>Decontamination</a:t>
            </a:r>
          </a:p>
        </p:txBody>
      </p:sp>
      <p:sp>
        <p:nvSpPr>
          <p:cNvPr id="3" name="Content Placeholder 2">
            <a:extLst>
              <a:ext uri="{FF2B5EF4-FFF2-40B4-BE49-F238E27FC236}">
                <a16:creationId xmlns:a16="http://schemas.microsoft.com/office/drawing/2014/main" id="{CD0DFB59-45EF-8142-62E8-572FCB8E81C6}"/>
              </a:ext>
            </a:extLst>
          </p:cNvPr>
          <p:cNvSpPr>
            <a:spLocks noGrp="1"/>
          </p:cNvSpPr>
          <p:nvPr>
            <p:ph idx="1"/>
          </p:nvPr>
        </p:nvSpPr>
        <p:spPr/>
        <p:txBody>
          <a:bodyPr>
            <a:noAutofit/>
          </a:bodyPr>
          <a:lstStyle/>
          <a:p>
            <a:pPr>
              <a:lnSpc>
                <a:spcPct val="100000"/>
              </a:lnSpc>
            </a:pPr>
            <a:r>
              <a:rPr lang="en-US"/>
              <a:t>Does your plan address decontamination considerations? </a:t>
            </a:r>
          </a:p>
          <a:p>
            <a:pPr>
              <a:lnSpc>
                <a:spcPct val="100000"/>
              </a:lnSpc>
            </a:pPr>
            <a:r>
              <a:rPr lang="en-US"/>
              <a:t>What would be the role of your facility/organization?</a:t>
            </a:r>
          </a:p>
          <a:p>
            <a:pPr>
              <a:lnSpc>
                <a:spcPct val="100000"/>
              </a:lnSpc>
            </a:pPr>
            <a:r>
              <a:rPr lang="en-US"/>
              <a:t>Does your plan address contaminated patients that show up to your facility, but outside of the ED (main lobby, etc.)? How will they get to the ED? Who escorts them? What considerations are made to keep the patient, staff, and scene safe?</a:t>
            </a:r>
          </a:p>
        </p:txBody>
      </p:sp>
    </p:spTree>
    <p:extLst>
      <p:ext uri="{BB962C8B-B14F-4D97-AF65-F5344CB8AC3E}">
        <p14:creationId xmlns:p14="http://schemas.microsoft.com/office/powerpoint/2010/main" val="2794972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FF26-6C74-C7E7-4E12-37F0120813DC}"/>
              </a:ext>
            </a:extLst>
          </p:cNvPr>
          <p:cNvSpPr>
            <a:spLocks noGrp="1"/>
          </p:cNvSpPr>
          <p:nvPr>
            <p:ph type="title"/>
          </p:nvPr>
        </p:nvSpPr>
        <p:spPr/>
        <p:txBody>
          <a:bodyPr/>
          <a:lstStyle/>
          <a:p>
            <a:r>
              <a:rPr lang="en-US"/>
              <a:t>Decontamination (cont.)</a:t>
            </a:r>
          </a:p>
        </p:txBody>
      </p:sp>
      <p:sp>
        <p:nvSpPr>
          <p:cNvPr id="3" name="Content Placeholder 2">
            <a:extLst>
              <a:ext uri="{FF2B5EF4-FFF2-40B4-BE49-F238E27FC236}">
                <a16:creationId xmlns:a16="http://schemas.microsoft.com/office/drawing/2014/main" id="{CD0DFB59-45EF-8142-62E8-572FCB8E81C6}"/>
              </a:ext>
            </a:extLst>
          </p:cNvPr>
          <p:cNvSpPr>
            <a:spLocks noGrp="1"/>
          </p:cNvSpPr>
          <p:nvPr>
            <p:ph idx="1"/>
          </p:nvPr>
        </p:nvSpPr>
        <p:spPr/>
        <p:txBody>
          <a:bodyPr>
            <a:noAutofit/>
          </a:bodyPr>
          <a:lstStyle/>
          <a:p>
            <a:pPr>
              <a:lnSpc>
                <a:spcPct val="100000"/>
              </a:lnSpc>
            </a:pPr>
            <a:r>
              <a:rPr lang="en-US"/>
              <a:t>Does your Decontamination Plan specifically address:</a:t>
            </a:r>
          </a:p>
          <a:p>
            <a:pPr lvl="1">
              <a:lnSpc>
                <a:spcPct val="100000"/>
              </a:lnSpc>
            </a:pPr>
            <a:r>
              <a:rPr lang="en-US"/>
              <a:t>Pediatrics?</a:t>
            </a:r>
          </a:p>
          <a:p>
            <a:pPr lvl="1">
              <a:lnSpc>
                <a:spcPct val="100000"/>
              </a:lnSpc>
            </a:pPr>
            <a:r>
              <a:rPr lang="en-US"/>
              <a:t>Special needs?</a:t>
            </a:r>
          </a:p>
          <a:p>
            <a:pPr lvl="1">
              <a:lnSpc>
                <a:spcPct val="100000"/>
              </a:lnSpc>
            </a:pPr>
            <a:r>
              <a:rPr lang="en-US"/>
              <a:t>Chemical burns?</a:t>
            </a:r>
          </a:p>
          <a:p>
            <a:pPr>
              <a:lnSpc>
                <a:spcPct val="100000"/>
              </a:lnSpc>
            </a:pPr>
            <a:r>
              <a:rPr lang="en-US"/>
              <a:t>What requests might you make of your regional authority or HCC?</a:t>
            </a:r>
          </a:p>
        </p:txBody>
      </p:sp>
    </p:spTree>
    <p:extLst>
      <p:ext uri="{BB962C8B-B14F-4D97-AF65-F5344CB8AC3E}">
        <p14:creationId xmlns:p14="http://schemas.microsoft.com/office/powerpoint/2010/main" val="4054793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FF26-6C74-C7E7-4E12-37F0120813DC}"/>
              </a:ext>
            </a:extLst>
          </p:cNvPr>
          <p:cNvSpPr>
            <a:spLocks noGrp="1"/>
          </p:cNvSpPr>
          <p:nvPr>
            <p:ph type="title"/>
          </p:nvPr>
        </p:nvSpPr>
        <p:spPr/>
        <p:txBody>
          <a:bodyPr/>
          <a:lstStyle/>
          <a:p>
            <a:r>
              <a:rPr lang="en-US"/>
              <a:t>Decontamination (cont.)</a:t>
            </a:r>
          </a:p>
        </p:txBody>
      </p:sp>
      <p:sp>
        <p:nvSpPr>
          <p:cNvPr id="3" name="Content Placeholder 2">
            <a:extLst>
              <a:ext uri="{FF2B5EF4-FFF2-40B4-BE49-F238E27FC236}">
                <a16:creationId xmlns:a16="http://schemas.microsoft.com/office/drawing/2014/main" id="{CD0DFB59-45EF-8142-62E8-572FCB8E81C6}"/>
              </a:ext>
            </a:extLst>
          </p:cNvPr>
          <p:cNvSpPr>
            <a:spLocks noGrp="1"/>
          </p:cNvSpPr>
          <p:nvPr>
            <p:ph idx="1"/>
          </p:nvPr>
        </p:nvSpPr>
        <p:spPr/>
        <p:txBody>
          <a:bodyPr>
            <a:noAutofit/>
          </a:bodyPr>
          <a:lstStyle/>
          <a:p>
            <a:pPr>
              <a:lnSpc>
                <a:spcPct val="100000"/>
              </a:lnSpc>
            </a:pPr>
            <a:r>
              <a:rPr lang="en-US"/>
              <a:t>Is there anything different that would be done for pediatric burn patients?</a:t>
            </a:r>
          </a:p>
          <a:p>
            <a:pPr>
              <a:lnSpc>
                <a:spcPct val="100000"/>
              </a:lnSpc>
            </a:pPr>
            <a:r>
              <a:rPr lang="en-US"/>
              <a:t>Are you familiar with Burn centers in your state and how they can be reached?</a:t>
            </a:r>
          </a:p>
        </p:txBody>
      </p:sp>
    </p:spTree>
    <p:extLst>
      <p:ext uri="{BB962C8B-B14F-4D97-AF65-F5344CB8AC3E}">
        <p14:creationId xmlns:p14="http://schemas.microsoft.com/office/powerpoint/2010/main" val="3740139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FF26-6C74-C7E7-4E12-37F0120813DC}"/>
              </a:ext>
            </a:extLst>
          </p:cNvPr>
          <p:cNvSpPr>
            <a:spLocks noGrp="1"/>
          </p:cNvSpPr>
          <p:nvPr>
            <p:ph type="title"/>
          </p:nvPr>
        </p:nvSpPr>
        <p:spPr/>
        <p:txBody>
          <a:bodyPr/>
          <a:lstStyle/>
          <a:p>
            <a:r>
              <a:rPr lang="en-US"/>
              <a:t>Triage</a:t>
            </a:r>
          </a:p>
        </p:txBody>
      </p:sp>
      <p:sp>
        <p:nvSpPr>
          <p:cNvPr id="3" name="Content Placeholder 2">
            <a:extLst>
              <a:ext uri="{FF2B5EF4-FFF2-40B4-BE49-F238E27FC236}">
                <a16:creationId xmlns:a16="http://schemas.microsoft.com/office/drawing/2014/main" id="{CD0DFB59-45EF-8142-62E8-572FCB8E81C6}"/>
              </a:ext>
            </a:extLst>
          </p:cNvPr>
          <p:cNvSpPr>
            <a:spLocks noGrp="1"/>
          </p:cNvSpPr>
          <p:nvPr>
            <p:ph idx="1"/>
          </p:nvPr>
        </p:nvSpPr>
        <p:spPr/>
        <p:txBody>
          <a:bodyPr>
            <a:normAutofit/>
          </a:bodyPr>
          <a:lstStyle/>
          <a:p>
            <a:pPr>
              <a:lnSpc>
                <a:spcPct val="100000"/>
              </a:lnSpc>
            </a:pPr>
            <a:r>
              <a:rPr lang="en-US"/>
              <a:t>What tool are you utilizing for patient triage? Does it align with the regional or community triage process?</a:t>
            </a:r>
          </a:p>
          <a:p>
            <a:pPr>
              <a:lnSpc>
                <a:spcPct val="100000"/>
              </a:lnSpc>
            </a:pPr>
            <a:r>
              <a:rPr lang="en-US"/>
              <a:t>Do you have a different tool for adults vs pediatrics? Does your triage protocol consider the need for decontamination?</a:t>
            </a:r>
          </a:p>
          <a:p>
            <a:endParaRPr lang="en-US"/>
          </a:p>
        </p:txBody>
      </p:sp>
    </p:spTree>
    <p:extLst>
      <p:ext uri="{BB962C8B-B14F-4D97-AF65-F5344CB8AC3E}">
        <p14:creationId xmlns:p14="http://schemas.microsoft.com/office/powerpoint/2010/main" val="2207812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FF26-6C74-C7E7-4E12-37F0120813DC}"/>
              </a:ext>
            </a:extLst>
          </p:cNvPr>
          <p:cNvSpPr>
            <a:spLocks noGrp="1"/>
          </p:cNvSpPr>
          <p:nvPr>
            <p:ph type="title"/>
          </p:nvPr>
        </p:nvSpPr>
        <p:spPr/>
        <p:txBody>
          <a:bodyPr/>
          <a:lstStyle/>
          <a:p>
            <a:r>
              <a:rPr lang="en-US"/>
              <a:t>Patient Care &amp; Management</a:t>
            </a:r>
          </a:p>
        </p:txBody>
      </p:sp>
      <p:sp>
        <p:nvSpPr>
          <p:cNvPr id="3" name="Content Placeholder 2">
            <a:extLst>
              <a:ext uri="{FF2B5EF4-FFF2-40B4-BE49-F238E27FC236}">
                <a16:creationId xmlns:a16="http://schemas.microsoft.com/office/drawing/2014/main" id="{CD0DFB59-45EF-8142-62E8-572FCB8E81C6}"/>
              </a:ext>
            </a:extLst>
          </p:cNvPr>
          <p:cNvSpPr>
            <a:spLocks noGrp="1"/>
          </p:cNvSpPr>
          <p:nvPr>
            <p:ph idx="1"/>
          </p:nvPr>
        </p:nvSpPr>
        <p:spPr/>
        <p:txBody>
          <a:bodyPr>
            <a:normAutofit fontScale="85000" lnSpcReduction="20000"/>
          </a:bodyPr>
          <a:lstStyle/>
          <a:p>
            <a:pPr>
              <a:lnSpc>
                <a:spcPct val="120000"/>
              </a:lnSpc>
            </a:pPr>
            <a:r>
              <a:rPr lang="en-US"/>
              <a:t>Who is responsible for determining how many patients your facility can take? Pediatric patients? How is this being communicated internally and externally?</a:t>
            </a:r>
          </a:p>
          <a:p>
            <a:pPr>
              <a:lnSpc>
                <a:spcPct val="120000"/>
              </a:lnSpc>
            </a:pPr>
            <a:r>
              <a:rPr lang="en-US"/>
              <a:t>Does your plan address the surge of patients into your facility that may need to be held or admitted for prolonged treatment?</a:t>
            </a:r>
          </a:p>
          <a:p>
            <a:pPr lvl="1">
              <a:lnSpc>
                <a:spcPct val="120000"/>
              </a:lnSpc>
            </a:pPr>
            <a:r>
              <a:rPr lang="en-US"/>
              <a:t>Pediatric Surge? </a:t>
            </a:r>
          </a:p>
          <a:p>
            <a:pPr lvl="1">
              <a:lnSpc>
                <a:spcPct val="120000"/>
              </a:lnSpc>
            </a:pPr>
            <a:r>
              <a:rPr lang="en-US"/>
              <a:t>With Special Needs?</a:t>
            </a:r>
          </a:p>
          <a:p>
            <a:pPr lvl="1">
              <a:lnSpc>
                <a:spcPct val="120000"/>
              </a:lnSpc>
            </a:pPr>
            <a:r>
              <a:rPr lang="en-US"/>
              <a:t>Coordination within your region?</a:t>
            </a:r>
          </a:p>
          <a:p>
            <a:pPr lvl="1">
              <a:lnSpc>
                <a:spcPct val="120000"/>
              </a:lnSpc>
            </a:pPr>
            <a:r>
              <a:rPr lang="en-US"/>
              <a:t>Coordinated with HCC?</a:t>
            </a:r>
          </a:p>
          <a:p>
            <a:pPr lvl="1">
              <a:lnSpc>
                <a:spcPct val="120000"/>
              </a:lnSpc>
            </a:pPr>
            <a:r>
              <a:rPr lang="en-US"/>
              <a:t>Transfer of pediatric patients?</a:t>
            </a:r>
          </a:p>
          <a:p>
            <a:pPr lvl="1">
              <a:lnSpc>
                <a:spcPct val="120000"/>
              </a:lnSpc>
            </a:pPr>
            <a:r>
              <a:rPr lang="en-US"/>
              <a:t>Age considerations?</a:t>
            </a:r>
          </a:p>
          <a:p>
            <a:pPr>
              <a:lnSpc>
                <a:spcPct val="120000"/>
              </a:lnSpc>
            </a:pPr>
            <a:endParaRPr lang="en-US"/>
          </a:p>
        </p:txBody>
      </p:sp>
    </p:spTree>
    <p:extLst>
      <p:ext uri="{BB962C8B-B14F-4D97-AF65-F5344CB8AC3E}">
        <p14:creationId xmlns:p14="http://schemas.microsoft.com/office/powerpoint/2010/main" val="793158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FF26-6C74-C7E7-4E12-37F0120813DC}"/>
              </a:ext>
            </a:extLst>
          </p:cNvPr>
          <p:cNvSpPr>
            <a:spLocks noGrp="1"/>
          </p:cNvSpPr>
          <p:nvPr>
            <p:ph type="title"/>
          </p:nvPr>
        </p:nvSpPr>
        <p:spPr/>
        <p:txBody>
          <a:bodyPr/>
          <a:lstStyle/>
          <a:p>
            <a:r>
              <a:rPr lang="en-US"/>
              <a:t>Patient Care &amp; Management (cont.)</a:t>
            </a:r>
          </a:p>
        </p:txBody>
      </p:sp>
      <p:sp>
        <p:nvSpPr>
          <p:cNvPr id="3" name="Content Placeholder 2">
            <a:extLst>
              <a:ext uri="{FF2B5EF4-FFF2-40B4-BE49-F238E27FC236}">
                <a16:creationId xmlns:a16="http://schemas.microsoft.com/office/drawing/2014/main" id="{CD0DFB59-45EF-8142-62E8-572FCB8E81C6}"/>
              </a:ext>
            </a:extLst>
          </p:cNvPr>
          <p:cNvSpPr>
            <a:spLocks noGrp="1"/>
          </p:cNvSpPr>
          <p:nvPr>
            <p:ph idx="1"/>
          </p:nvPr>
        </p:nvSpPr>
        <p:spPr/>
        <p:txBody>
          <a:bodyPr>
            <a:normAutofit/>
          </a:bodyPr>
          <a:lstStyle/>
          <a:p>
            <a:pPr>
              <a:lnSpc>
                <a:spcPct val="100000"/>
              </a:lnSpc>
            </a:pPr>
            <a:r>
              <a:rPr lang="en-US"/>
              <a:t>Does your plan address privacy concerns for children? </a:t>
            </a:r>
          </a:p>
          <a:p>
            <a:pPr>
              <a:lnSpc>
                <a:spcPct val="100000"/>
              </a:lnSpc>
            </a:pPr>
            <a:r>
              <a:rPr lang="en-US"/>
              <a:t>Does your plan address infant or toddler handling risks?</a:t>
            </a:r>
          </a:p>
          <a:p>
            <a:pPr marL="0" indent="0">
              <a:lnSpc>
                <a:spcPct val="100000"/>
              </a:lnSpc>
              <a:buNone/>
            </a:pPr>
            <a:endParaRPr lang="en-US"/>
          </a:p>
        </p:txBody>
      </p:sp>
    </p:spTree>
    <p:extLst>
      <p:ext uri="{BB962C8B-B14F-4D97-AF65-F5344CB8AC3E}">
        <p14:creationId xmlns:p14="http://schemas.microsoft.com/office/powerpoint/2010/main" val="136977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FF26-6C74-C7E7-4E12-37F0120813DC}"/>
              </a:ext>
            </a:extLst>
          </p:cNvPr>
          <p:cNvSpPr>
            <a:spLocks noGrp="1"/>
          </p:cNvSpPr>
          <p:nvPr>
            <p:ph type="title"/>
          </p:nvPr>
        </p:nvSpPr>
        <p:spPr/>
        <p:txBody>
          <a:bodyPr/>
          <a:lstStyle/>
          <a:p>
            <a:r>
              <a:rPr lang="en-US"/>
              <a:t>Treatment</a:t>
            </a:r>
          </a:p>
        </p:txBody>
      </p:sp>
      <p:sp>
        <p:nvSpPr>
          <p:cNvPr id="3" name="Content Placeholder 2">
            <a:extLst>
              <a:ext uri="{FF2B5EF4-FFF2-40B4-BE49-F238E27FC236}">
                <a16:creationId xmlns:a16="http://schemas.microsoft.com/office/drawing/2014/main" id="{CD0DFB59-45EF-8142-62E8-572FCB8E81C6}"/>
              </a:ext>
            </a:extLst>
          </p:cNvPr>
          <p:cNvSpPr>
            <a:spLocks noGrp="1"/>
          </p:cNvSpPr>
          <p:nvPr>
            <p:ph idx="1"/>
          </p:nvPr>
        </p:nvSpPr>
        <p:spPr/>
        <p:txBody>
          <a:bodyPr>
            <a:normAutofit/>
          </a:bodyPr>
          <a:lstStyle/>
          <a:p>
            <a:pPr>
              <a:lnSpc>
                <a:spcPct val="100000"/>
              </a:lnSpc>
            </a:pPr>
            <a:r>
              <a:rPr lang="en-US"/>
              <a:t>Does your facility have specific protocols for the treatment of contaminated patients?</a:t>
            </a:r>
          </a:p>
          <a:p>
            <a:pPr lvl="1">
              <a:lnSpc>
                <a:spcPct val="100000"/>
              </a:lnSpc>
            </a:pPr>
            <a:r>
              <a:rPr lang="en-US"/>
              <a:t>Skin Burns?</a:t>
            </a:r>
          </a:p>
          <a:p>
            <a:pPr lvl="1">
              <a:lnSpc>
                <a:spcPct val="100000"/>
              </a:lnSpc>
            </a:pPr>
            <a:r>
              <a:rPr lang="en-US"/>
              <a:t>Inhalation injury?</a:t>
            </a:r>
          </a:p>
          <a:p>
            <a:pPr lvl="1">
              <a:lnSpc>
                <a:spcPct val="100000"/>
              </a:lnSpc>
            </a:pPr>
            <a:r>
              <a:rPr lang="en-US"/>
              <a:t>Antidotes/Countermeasures?</a:t>
            </a:r>
          </a:p>
          <a:p>
            <a:pPr>
              <a:lnSpc>
                <a:spcPct val="100000"/>
              </a:lnSpc>
            </a:pPr>
            <a:r>
              <a:rPr lang="en-US"/>
              <a:t>Specific protocols for treatment of Pediatrics?</a:t>
            </a:r>
          </a:p>
        </p:txBody>
      </p:sp>
    </p:spTree>
    <p:extLst>
      <p:ext uri="{BB962C8B-B14F-4D97-AF65-F5344CB8AC3E}">
        <p14:creationId xmlns:p14="http://schemas.microsoft.com/office/powerpoint/2010/main" val="725814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FF26-6C74-C7E7-4E12-37F0120813DC}"/>
              </a:ext>
            </a:extLst>
          </p:cNvPr>
          <p:cNvSpPr>
            <a:spLocks noGrp="1"/>
          </p:cNvSpPr>
          <p:nvPr>
            <p:ph type="title"/>
          </p:nvPr>
        </p:nvSpPr>
        <p:spPr/>
        <p:txBody>
          <a:bodyPr/>
          <a:lstStyle/>
          <a:p>
            <a:r>
              <a:rPr lang="en-US"/>
              <a:t>Safety &amp; Control Measures</a:t>
            </a:r>
          </a:p>
        </p:txBody>
      </p:sp>
      <p:sp>
        <p:nvSpPr>
          <p:cNvPr id="3" name="Content Placeholder 2">
            <a:extLst>
              <a:ext uri="{FF2B5EF4-FFF2-40B4-BE49-F238E27FC236}">
                <a16:creationId xmlns:a16="http://schemas.microsoft.com/office/drawing/2014/main" id="{CD0DFB59-45EF-8142-62E8-572FCB8E81C6}"/>
              </a:ext>
            </a:extLst>
          </p:cNvPr>
          <p:cNvSpPr>
            <a:spLocks noGrp="1"/>
          </p:cNvSpPr>
          <p:nvPr>
            <p:ph idx="1"/>
          </p:nvPr>
        </p:nvSpPr>
        <p:spPr/>
        <p:txBody>
          <a:bodyPr>
            <a:normAutofit/>
          </a:bodyPr>
          <a:lstStyle/>
          <a:p>
            <a:pPr>
              <a:lnSpc>
                <a:spcPct val="100000"/>
              </a:lnSpc>
            </a:pPr>
            <a:r>
              <a:rPr lang="en-US"/>
              <a:t>Does your decontamination plan address scene safety? Does it address safe handling of decontamination materials and wastewater management? How would you address a shift in wind resulting in contamination of your decontamination area?</a:t>
            </a:r>
          </a:p>
          <a:p>
            <a:pPr>
              <a:lnSpc>
                <a:spcPct val="100000"/>
              </a:lnSpc>
            </a:pPr>
            <a:r>
              <a:rPr lang="en-US"/>
              <a:t>What decontamination training does your staff receive? Who receives it? Are there others that will/may be impacted that should also receive training?</a:t>
            </a:r>
          </a:p>
          <a:p>
            <a:endParaRPr lang="en-US"/>
          </a:p>
        </p:txBody>
      </p:sp>
    </p:spTree>
    <p:extLst>
      <p:ext uri="{BB962C8B-B14F-4D97-AF65-F5344CB8AC3E}">
        <p14:creationId xmlns:p14="http://schemas.microsoft.com/office/powerpoint/2010/main" val="249680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6B30-932F-DBE1-FB2A-F48A0A305014}"/>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4DDEFB61-A37A-F8AF-057C-56FC477A9707}"/>
              </a:ext>
            </a:extLst>
          </p:cNvPr>
          <p:cNvSpPr>
            <a:spLocks noGrp="1"/>
          </p:cNvSpPr>
          <p:nvPr>
            <p:ph idx="1"/>
          </p:nvPr>
        </p:nvSpPr>
        <p:spPr/>
        <p:txBody>
          <a:bodyPr/>
          <a:lstStyle/>
          <a:p>
            <a:r>
              <a:rPr lang="en-US"/>
              <a:t>Introductions</a:t>
            </a:r>
          </a:p>
          <a:p>
            <a:r>
              <a:rPr lang="en-US"/>
              <a:t>Overview</a:t>
            </a:r>
          </a:p>
          <a:p>
            <a:r>
              <a:rPr lang="en-US"/>
              <a:t>Modules</a:t>
            </a:r>
          </a:p>
          <a:p>
            <a:r>
              <a:rPr lang="en-US"/>
              <a:t>Wrap Up</a:t>
            </a:r>
          </a:p>
          <a:p>
            <a:r>
              <a:rPr lang="en-US"/>
              <a:t>Hotwash</a:t>
            </a:r>
          </a:p>
        </p:txBody>
      </p:sp>
    </p:spTree>
    <p:extLst>
      <p:ext uri="{BB962C8B-B14F-4D97-AF65-F5344CB8AC3E}">
        <p14:creationId xmlns:p14="http://schemas.microsoft.com/office/powerpoint/2010/main" val="1530278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3243-5737-1BF7-6D10-EA76A009B960}"/>
              </a:ext>
            </a:extLst>
          </p:cNvPr>
          <p:cNvSpPr>
            <a:spLocks noGrp="1"/>
          </p:cNvSpPr>
          <p:nvPr>
            <p:ph type="title"/>
          </p:nvPr>
        </p:nvSpPr>
        <p:spPr/>
        <p:txBody>
          <a:bodyPr/>
          <a:lstStyle/>
          <a:p>
            <a:r>
              <a:rPr lang="en-US"/>
              <a:t>Large Group Sharing</a:t>
            </a:r>
          </a:p>
        </p:txBody>
      </p:sp>
      <p:sp>
        <p:nvSpPr>
          <p:cNvPr id="3" name="Content Placeholder 2">
            <a:extLst>
              <a:ext uri="{FF2B5EF4-FFF2-40B4-BE49-F238E27FC236}">
                <a16:creationId xmlns:a16="http://schemas.microsoft.com/office/drawing/2014/main" id="{22AA0217-E8B6-B830-0B71-8ADBA3808428}"/>
              </a:ext>
            </a:extLst>
          </p:cNvPr>
          <p:cNvSpPr>
            <a:spLocks noGrp="1"/>
          </p:cNvSpPr>
          <p:nvPr>
            <p:ph idx="1"/>
          </p:nvPr>
        </p:nvSpPr>
        <p:spPr/>
        <p:txBody>
          <a:bodyPr/>
          <a:lstStyle/>
          <a:p>
            <a:pPr marL="0" indent="0">
              <a:buNone/>
            </a:pPr>
            <a:r>
              <a:rPr lang="en-US"/>
              <a:t>Each breakout group share discussion highlights:</a:t>
            </a:r>
          </a:p>
          <a:p>
            <a:r>
              <a:rPr lang="en-US"/>
              <a:t>Decontamination</a:t>
            </a:r>
          </a:p>
          <a:p>
            <a:r>
              <a:rPr lang="en-US"/>
              <a:t>Triage</a:t>
            </a:r>
          </a:p>
          <a:p>
            <a:r>
              <a:rPr lang="en-US"/>
              <a:t>Patient Care &amp; Management </a:t>
            </a:r>
          </a:p>
          <a:p>
            <a:r>
              <a:rPr lang="en-US"/>
              <a:t>Treatment</a:t>
            </a:r>
          </a:p>
          <a:p>
            <a:r>
              <a:rPr lang="en-US"/>
              <a:t>Safety &amp; Control Measures</a:t>
            </a:r>
          </a:p>
        </p:txBody>
      </p:sp>
    </p:spTree>
    <p:extLst>
      <p:ext uri="{BB962C8B-B14F-4D97-AF65-F5344CB8AC3E}">
        <p14:creationId xmlns:p14="http://schemas.microsoft.com/office/powerpoint/2010/main" val="3066024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6E65-3537-D2D9-6E9A-1F9D8CB73B0C}"/>
              </a:ext>
            </a:extLst>
          </p:cNvPr>
          <p:cNvSpPr>
            <a:spLocks noGrp="1"/>
          </p:cNvSpPr>
          <p:nvPr>
            <p:ph type="title"/>
          </p:nvPr>
        </p:nvSpPr>
        <p:spPr/>
        <p:txBody>
          <a:bodyPr/>
          <a:lstStyle/>
          <a:p>
            <a:r>
              <a:rPr lang="en-US"/>
              <a:t>Module 3</a:t>
            </a:r>
          </a:p>
        </p:txBody>
      </p:sp>
      <p:sp>
        <p:nvSpPr>
          <p:cNvPr id="3" name="Text Placeholder 2">
            <a:extLst>
              <a:ext uri="{FF2B5EF4-FFF2-40B4-BE49-F238E27FC236}">
                <a16:creationId xmlns:a16="http://schemas.microsoft.com/office/drawing/2014/main" id="{0F9863C7-A83D-8694-C7C8-5892EBDDA29C}"/>
              </a:ext>
            </a:extLst>
          </p:cNvPr>
          <p:cNvSpPr>
            <a:spLocks noGrp="1"/>
          </p:cNvSpPr>
          <p:nvPr>
            <p:ph type="body" idx="1"/>
          </p:nvPr>
        </p:nvSpPr>
        <p:spPr/>
        <p:txBody>
          <a:bodyPr/>
          <a:lstStyle/>
          <a:p>
            <a:r>
              <a:rPr lang="en-US"/>
              <a:t>Special Considerations</a:t>
            </a:r>
          </a:p>
        </p:txBody>
      </p:sp>
    </p:spTree>
    <p:extLst>
      <p:ext uri="{BB962C8B-B14F-4D97-AF65-F5344CB8AC3E}">
        <p14:creationId xmlns:p14="http://schemas.microsoft.com/office/powerpoint/2010/main" val="656427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3185-5D81-A5B7-2876-72D4EEEFAACE}"/>
              </a:ext>
            </a:extLst>
          </p:cNvPr>
          <p:cNvSpPr>
            <a:spLocks noGrp="1"/>
          </p:cNvSpPr>
          <p:nvPr>
            <p:ph type="title"/>
          </p:nvPr>
        </p:nvSpPr>
        <p:spPr>
          <a:xfrm>
            <a:off x="838200" y="365125"/>
            <a:ext cx="10515600" cy="1325563"/>
          </a:xfrm>
        </p:spPr>
        <p:txBody>
          <a:bodyPr anchor="ctr">
            <a:normAutofit/>
          </a:bodyPr>
          <a:lstStyle/>
          <a:p>
            <a:r>
              <a:rPr lang="en-US" dirty="0"/>
              <a:t>Video</a:t>
            </a:r>
          </a:p>
        </p:txBody>
      </p:sp>
      <p:pic>
        <p:nvPicPr>
          <p:cNvPr id="5" name="Online Media 4" title="Didactic Presentation: Considerations for Mass Exposure to Chemicals/Toxins in Children">
            <a:hlinkClick r:id="" action="ppaction://media"/>
            <a:extLst>
              <a:ext uri="{FF2B5EF4-FFF2-40B4-BE49-F238E27FC236}">
                <a16:creationId xmlns:a16="http://schemas.microsoft.com/office/drawing/2014/main" id="{6FEB05B3-7B49-47A1-2481-476AECD11060}"/>
              </a:ext>
            </a:extLst>
          </p:cNvPr>
          <p:cNvPicPr>
            <a:picLocks noRot="1" noChangeAspect="1"/>
          </p:cNvPicPr>
          <p:nvPr>
            <a:videoFile r:link="rId1"/>
          </p:nvPr>
        </p:nvPicPr>
        <p:blipFill>
          <a:blip r:embed="rId4"/>
          <a:stretch>
            <a:fillRect/>
          </a:stretch>
        </p:blipFill>
        <p:spPr>
          <a:xfrm>
            <a:off x="2411243" y="1690688"/>
            <a:ext cx="7369514" cy="4160520"/>
          </a:xfrm>
          <a:prstGeom prst="rect">
            <a:avLst/>
          </a:prstGeom>
        </p:spPr>
      </p:pic>
    </p:spTree>
    <p:extLst>
      <p:ext uri="{BB962C8B-B14F-4D97-AF65-F5344CB8AC3E}">
        <p14:creationId xmlns:p14="http://schemas.microsoft.com/office/powerpoint/2010/main" val="2196225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E4B7-C1E4-6164-3B19-DCFFB9F5A437}"/>
              </a:ext>
            </a:extLst>
          </p:cNvPr>
          <p:cNvSpPr>
            <a:spLocks noGrp="1"/>
          </p:cNvSpPr>
          <p:nvPr>
            <p:ph type="title"/>
          </p:nvPr>
        </p:nvSpPr>
        <p:spPr/>
        <p:txBody>
          <a:bodyPr/>
          <a:lstStyle/>
          <a:p>
            <a:r>
              <a:rPr lang="en-US"/>
              <a:t>Module Topics: Special Considerations</a:t>
            </a:r>
          </a:p>
        </p:txBody>
      </p:sp>
      <p:sp>
        <p:nvSpPr>
          <p:cNvPr id="3" name="Content Placeholder 2">
            <a:extLst>
              <a:ext uri="{FF2B5EF4-FFF2-40B4-BE49-F238E27FC236}">
                <a16:creationId xmlns:a16="http://schemas.microsoft.com/office/drawing/2014/main" id="{2A05A1D5-78CF-CDFB-D8AD-FD8DEE5079B2}"/>
              </a:ext>
            </a:extLst>
          </p:cNvPr>
          <p:cNvSpPr>
            <a:spLocks noGrp="1"/>
          </p:cNvSpPr>
          <p:nvPr>
            <p:ph idx="1"/>
          </p:nvPr>
        </p:nvSpPr>
        <p:spPr/>
        <p:txBody>
          <a:bodyPr/>
          <a:lstStyle/>
          <a:p>
            <a:r>
              <a:rPr lang="en-US"/>
              <a:t>Behavioral Health</a:t>
            </a:r>
          </a:p>
          <a:p>
            <a:r>
              <a:rPr lang="en-US"/>
              <a:t>At Risk Populations</a:t>
            </a:r>
          </a:p>
          <a:p>
            <a:r>
              <a:rPr lang="en-US"/>
              <a:t>Reunification</a:t>
            </a:r>
          </a:p>
          <a:p>
            <a:r>
              <a:rPr lang="en-US"/>
              <a:t>Fatality Management</a:t>
            </a:r>
          </a:p>
          <a:p>
            <a:r>
              <a:rPr lang="en-US"/>
              <a:t>Security</a:t>
            </a:r>
          </a:p>
          <a:p>
            <a:endParaRPr lang="en-US"/>
          </a:p>
          <a:p>
            <a:endParaRPr lang="en-US"/>
          </a:p>
          <a:p>
            <a:endParaRPr lang="en-US"/>
          </a:p>
        </p:txBody>
      </p:sp>
    </p:spTree>
    <p:extLst>
      <p:ext uri="{BB962C8B-B14F-4D97-AF65-F5344CB8AC3E}">
        <p14:creationId xmlns:p14="http://schemas.microsoft.com/office/powerpoint/2010/main" val="886893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2" name="Title 1">
            <a:extLst>
              <a:ext uri="{FF2B5EF4-FFF2-40B4-BE49-F238E27FC236}">
                <a16:creationId xmlns:a16="http://schemas.microsoft.com/office/drawing/2014/main" id="{1A2FF382-D360-468D-E3B3-41D412CE23B3}"/>
              </a:ext>
            </a:extLst>
          </p:cNvPr>
          <p:cNvSpPr>
            <a:spLocks noGrp="1"/>
          </p:cNvSpPr>
          <p:nvPr>
            <p:ph type="title"/>
          </p:nvPr>
        </p:nvSpPr>
        <p:spPr/>
        <p:txBody>
          <a:bodyPr/>
          <a:lstStyle/>
          <a:p>
            <a:r>
              <a:rPr lang="en-US"/>
              <a:t>Scenario 3</a:t>
            </a:r>
          </a:p>
        </p:txBody>
      </p:sp>
      <p:pic>
        <p:nvPicPr>
          <p:cNvPr id="3" name="Online Media 2" title="THIS IS AN EXERCISE: Simulated News - Chemical Emergency 3">
            <a:hlinkClick r:id="" action="ppaction://media"/>
            <a:extLst>
              <a:ext uri="{FF2B5EF4-FFF2-40B4-BE49-F238E27FC236}">
                <a16:creationId xmlns:a16="http://schemas.microsoft.com/office/drawing/2014/main" id="{D2A7EFCC-7C17-C669-D828-E68D42C41B0E}"/>
              </a:ext>
            </a:extLst>
          </p:cNvPr>
          <p:cNvPicPr>
            <a:picLocks noRot="1" noChangeAspect="1"/>
          </p:cNvPicPr>
          <p:nvPr>
            <a:videoFile r:link="rId1"/>
          </p:nvPr>
        </p:nvPicPr>
        <p:blipFill>
          <a:blip r:embed="rId4"/>
          <a:stretch>
            <a:fillRect/>
          </a:stretch>
        </p:blipFill>
        <p:spPr>
          <a:xfrm>
            <a:off x="2410968" y="1690688"/>
            <a:ext cx="7370064" cy="41608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01A2-4F32-9BA9-B249-B6260A4A1055}"/>
              </a:ext>
            </a:extLst>
          </p:cNvPr>
          <p:cNvSpPr>
            <a:spLocks noGrp="1"/>
          </p:cNvSpPr>
          <p:nvPr>
            <p:ph type="title"/>
          </p:nvPr>
        </p:nvSpPr>
        <p:spPr/>
        <p:txBody>
          <a:bodyPr/>
          <a:lstStyle/>
          <a:p>
            <a:r>
              <a:rPr lang="en-US"/>
              <a:t>Go to your Breakout Group</a:t>
            </a:r>
          </a:p>
        </p:txBody>
      </p:sp>
      <p:sp>
        <p:nvSpPr>
          <p:cNvPr id="3" name="Content Placeholder 2">
            <a:extLst>
              <a:ext uri="{FF2B5EF4-FFF2-40B4-BE49-F238E27FC236}">
                <a16:creationId xmlns:a16="http://schemas.microsoft.com/office/drawing/2014/main" id="{65F2DAA5-AEEE-BA1D-F720-4911646DFB6E}"/>
              </a:ext>
            </a:extLst>
          </p:cNvPr>
          <p:cNvSpPr>
            <a:spLocks noGrp="1"/>
          </p:cNvSpPr>
          <p:nvPr>
            <p:ph idx="1"/>
          </p:nvPr>
        </p:nvSpPr>
        <p:spPr/>
        <p:txBody>
          <a:bodyPr/>
          <a:lstStyle/>
          <a:p>
            <a:r>
              <a:rPr lang="en-US"/>
              <a:t>Join your Breakout Group</a:t>
            </a:r>
          </a:p>
          <a:p>
            <a:r>
              <a:rPr lang="en-US" u="sng"/>
              <a:t>You will have 30 minutes for discussion</a:t>
            </a:r>
          </a:p>
          <a:p>
            <a:r>
              <a:rPr lang="en-US"/>
              <a:t>Please be prepared to share highlights after breakout session</a:t>
            </a:r>
          </a:p>
          <a:p>
            <a:endParaRPr lang="en-US"/>
          </a:p>
        </p:txBody>
      </p:sp>
    </p:spTree>
    <p:extLst>
      <p:ext uri="{BB962C8B-B14F-4D97-AF65-F5344CB8AC3E}">
        <p14:creationId xmlns:p14="http://schemas.microsoft.com/office/powerpoint/2010/main" val="64358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C1D8-8B88-DBE5-B0B2-E49B44AEE23D}"/>
              </a:ext>
            </a:extLst>
          </p:cNvPr>
          <p:cNvSpPr>
            <a:spLocks noGrp="1"/>
          </p:cNvSpPr>
          <p:nvPr>
            <p:ph type="title"/>
          </p:nvPr>
        </p:nvSpPr>
        <p:spPr/>
        <p:txBody>
          <a:bodyPr/>
          <a:lstStyle/>
          <a:p>
            <a:r>
              <a:rPr lang="en-US"/>
              <a:t>Behavioral Health</a:t>
            </a:r>
          </a:p>
        </p:txBody>
      </p:sp>
      <p:sp>
        <p:nvSpPr>
          <p:cNvPr id="3" name="Content Placeholder 2">
            <a:extLst>
              <a:ext uri="{FF2B5EF4-FFF2-40B4-BE49-F238E27FC236}">
                <a16:creationId xmlns:a16="http://schemas.microsoft.com/office/drawing/2014/main" id="{13DC5926-F7D9-C9B8-FC6B-C56F8D68E9AF}"/>
              </a:ext>
            </a:extLst>
          </p:cNvPr>
          <p:cNvSpPr>
            <a:spLocks noGrp="1"/>
          </p:cNvSpPr>
          <p:nvPr>
            <p:ph idx="1"/>
          </p:nvPr>
        </p:nvSpPr>
        <p:spPr/>
        <p:txBody>
          <a:bodyPr>
            <a:normAutofit/>
          </a:bodyPr>
          <a:lstStyle/>
          <a:p>
            <a:r>
              <a:rPr lang="en-US" sz="2600"/>
              <a:t>How does your plan address the potential behavioral health impacts of this incident specifically on children and families? What actions would your HCC or facility take or consider at this time. Do you expect any requests from your HCC or other facilities? (e.g. routine use of psychological triage for increased risk for behavioral health impacts; activation of your pediatric mental health response strategy such as MH IAP, MH EEIs)</a:t>
            </a:r>
          </a:p>
          <a:p>
            <a:pPr lvl="1"/>
            <a:r>
              <a:rPr lang="en-US" sz="2200"/>
              <a:t>What essential elements of information for pediatric behavioral health are in your plan? What could your HCC or facility contribute to behavioral health situational awareness? (e.g. Population level impact projections, GAP analysis, disaster systems of care linkages)</a:t>
            </a:r>
          </a:p>
          <a:p>
            <a:endParaRPr lang="en-US"/>
          </a:p>
        </p:txBody>
      </p:sp>
    </p:spTree>
    <p:extLst>
      <p:ext uri="{BB962C8B-B14F-4D97-AF65-F5344CB8AC3E}">
        <p14:creationId xmlns:p14="http://schemas.microsoft.com/office/powerpoint/2010/main" val="1616058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C1D8-8B88-DBE5-B0B2-E49B44AEE23D}"/>
              </a:ext>
            </a:extLst>
          </p:cNvPr>
          <p:cNvSpPr>
            <a:spLocks noGrp="1"/>
          </p:cNvSpPr>
          <p:nvPr>
            <p:ph type="title"/>
          </p:nvPr>
        </p:nvSpPr>
        <p:spPr/>
        <p:txBody>
          <a:bodyPr/>
          <a:lstStyle/>
          <a:p>
            <a:r>
              <a:rPr lang="en-US"/>
              <a:t>Behavioral Health (cont.)</a:t>
            </a:r>
          </a:p>
        </p:txBody>
      </p:sp>
      <p:sp>
        <p:nvSpPr>
          <p:cNvPr id="3" name="Content Placeholder 2">
            <a:extLst>
              <a:ext uri="{FF2B5EF4-FFF2-40B4-BE49-F238E27FC236}">
                <a16:creationId xmlns:a16="http://schemas.microsoft.com/office/drawing/2014/main" id="{13DC5926-F7D9-C9B8-FC6B-C56F8D68E9AF}"/>
              </a:ext>
            </a:extLst>
          </p:cNvPr>
          <p:cNvSpPr>
            <a:spLocks noGrp="1"/>
          </p:cNvSpPr>
          <p:nvPr>
            <p:ph idx="1"/>
          </p:nvPr>
        </p:nvSpPr>
        <p:spPr/>
        <p:txBody>
          <a:bodyPr>
            <a:normAutofit/>
          </a:bodyPr>
          <a:lstStyle/>
          <a:p>
            <a:r>
              <a:rPr lang="en-US"/>
              <a:t>How would unaccompanied minors' mental health needs be supported while awaiting reunification? What is your strategy for managing pediatric mental health emergencies among the evacuees and injured? How does your plan address these support elements?</a:t>
            </a:r>
          </a:p>
          <a:p>
            <a:endParaRPr lang="en-US"/>
          </a:p>
          <a:p>
            <a:r>
              <a:rPr lang="en-US"/>
              <a:t>How would you support the behavioral health of involved staff for this response? (e.g. individual self-triage and resiliency plan specific to responders)</a:t>
            </a:r>
          </a:p>
          <a:p>
            <a:endParaRPr lang="en-US"/>
          </a:p>
        </p:txBody>
      </p:sp>
    </p:spTree>
    <p:extLst>
      <p:ext uri="{BB962C8B-B14F-4D97-AF65-F5344CB8AC3E}">
        <p14:creationId xmlns:p14="http://schemas.microsoft.com/office/powerpoint/2010/main" val="782602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C1D8-8B88-DBE5-B0B2-E49B44AEE23D}"/>
              </a:ext>
            </a:extLst>
          </p:cNvPr>
          <p:cNvSpPr>
            <a:spLocks noGrp="1"/>
          </p:cNvSpPr>
          <p:nvPr>
            <p:ph type="title"/>
          </p:nvPr>
        </p:nvSpPr>
        <p:spPr/>
        <p:txBody>
          <a:bodyPr/>
          <a:lstStyle/>
          <a:p>
            <a:r>
              <a:rPr lang="en-US"/>
              <a:t>At Risk Populations</a:t>
            </a:r>
          </a:p>
        </p:txBody>
      </p:sp>
      <p:sp>
        <p:nvSpPr>
          <p:cNvPr id="3" name="Content Placeholder 2">
            <a:extLst>
              <a:ext uri="{FF2B5EF4-FFF2-40B4-BE49-F238E27FC236}">
                <a16:creationId xmlns:a16="http://schemas.microsoft.com/office/drawing/2014/main" id="{13DC5926-F7D9-C9B8-FC6B-C56F8D68E9AF}"/>
              </a:ext>
            </a:extLst>
          </p:cNvPr>
          <p:cNvSpPr>
            <a:spLocks noGrp="1"/>
          </p:cNvSpPr>
          <p:nvPr>
            <p:ph idx="1"/>
          </p:nvPr>
        </p:nvSpPr>
        <p:spPr/>
        <p:txBody>
          <a:bodyPr>
            <a:normAutofit/>
          </a:bodyPr>
          <a:lstStyle/>
          <a:p>
            <a:r>
              <a:rPr lang="en-US"/>
              <a:t>What groups may be at higher risk of impacts, or more severe impacts, from this incident? Does your plan address these groups?</a:t>
            </a:r>
          </a:p>
          <a:p>
            <a:r>
              <a:rPr lang="en-US"/>
              <a:t>Are there potential barriers to reaching this population, or providing care and support to this group? </a:t>
            </a:r>
          </a:p>
          <a:p>
            <a:r>
              <a:rPr lang="en-US"/>
              <a:t>What resources and services are available to address these barriers? Are they captured and/or addressed in your plan?</a:t>
            </a:r>
          </a:p>
          <a:p>
            <a:r>
              <a:rPr lang="en-US"/>
              <a:t>Do plans address the specific needs of children?</a:t>
            </a:r>
          </a:p>
          <a:p>
            <a:endParaRPr lang="en-US"/>
          </a:p>
        </p:txBody>
      </p:sp>
    </p:spTree>
    <p:extLst>
      <p:ext uri="{BB962C8B-B14F-4D97-AF65-F5344CB8AC3E}">
        <p14:creationId xmlns:p14="http://schemas.microsoft.com/office/powerpoint/2010/main" val="941157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C1D8-8B88-DBE5-B0B2-E49B44AEE23D}"/>
              </a:ext>
            </a:extLst>
          </p:cNvPr>
          <p:cNvSpPr>
            <a:spLocks noGrp="1"/>
          </p:cNvSpPr>
          <p:nvPr>
            <p:ph type="title"/>
          </p:nvPr>
        </p:nvSpPr>
        <p:spPr/>
        <p:txBody>
          <a:bodyPr/>
          <a:lstStyle/>
          <a:p>
            <a:r>
              <a:rPr lang="en-US"/>
              <a:t>Reunification</a:t>
            </a:r>
          </a:p>
        </p:txBody>
      </p:sp>
      <p:sp>
        <p:nvSpPr>
          <p:cNvPr id="3" name="Content Placeholder 2">
            <a:extLst>
              <a:ext uri="{FF2B5EF4-FFF2-40B4-BE49-F238E27FC236}">
                <a16:creationId xmlns:a16="http://schemas.microsoft.com/office/drawing/2014/main" id="{13DC5926-F7D9-C9B8-FC6B-C56F8D68E9AF}"/>
              </a:ext>
            </a:extLst>
          </p:cNvPr>
          <p:cNvSpPr>
            <a:spLocks noGrp="1"/>
          </p:cNvSpPr>
          <p:nvPr>
            <p:ph idx="1"/>
          </p:nvPr>
        </p:nvSpPr>
        <p:spPr/>
        <p:txBody>
          <a:bodyPr>
            <a:normAutofit/>
          </a:bodyPr>
          <a:lstStyle/>
          <a:p>
            <a:pPr>
              <a:lnSpc>
                <a:spcPct val="110000"/>
              </a:lnSpc>
            </a:pPr>
            <a:r>
              <a:rPr lang="en-US"/>
              <a:t>What are the roles and responsibilities around reunification for this incident? At this point in time, what processes should be taking place to address reunification needs? </a:t>
            </a:r>
          </a:p>
          <a:p>
            <a:pPr>
              <a:lnSpc>
                <a:spcPct val="110000"/>
              </a:lnSpc>
            </a:pPr>
            <a:r>
              <a:rPr lang="en-US"/>
              <a:t>Does your plan address special considerations such as ensuring a child is reunited with their legal guardian (e.g.: situations with custody disputes)? </a:t>
            </a:r>
          </a:p>
          <a:p>
            <a:pPr>
              <a:lnSpc>
                <a:spcPct val="110000"/>
              </a:lnSpc>
            </a:pPr>
            <a:r>
              <a:rPr lang="en-US"/>
              <a:t>How would behavioral health and spiritual care resources be integrated into reunification processes?</a:t>
            </a:r>
          </a:p>
        </p:txBody>
      </p:sp>
    </p:spTree>
    <p:extLst>
      <p:ext uri="{BB962C8B-B14F-4D97-AF65-F5344CB8AC3E}">
        <p14:creationId xmlns:p14="http://schemas.microsoft.com/office/powerpoint/2010/main" val="3813933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A9DF-E2FA-31BB-5491-53B28C5CEE5A}"/>
              </a:ext>
            </a:extLst>
          </p:cNvPr>
          <p:cNvSpPr>
            <a:spLocks noGrp="1"/>
          </p:cNvSpPr>
          <p:nvPr>
            <p:ph type="title"/>
          </p:nvPr>
        </p:nvSpPr>
        <p:spPr/>
        <p:txBody>
          <a:bodyPr/>
          <a:lstStyle/>
          <a:p>
            <a:r>
              <a:rPr lang="en-US"/>
              <a:t>Introductions</a:t>
            </a:r>
          </a:p>
        </p:txBody>
      </p:sp>
    </p:spTree>
    <p:extLst>
      <p:ext uri="{BB962C8B-B14F-4D97-AF65-F5344CB8AC3E}">
        <p14:creationId xmlns:p14="http://schemas.microsoft.com/office/powerpoint/2010/main" val="105519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C1D8-8B88-DBE5-B0B2-E49B44AEE23D}"/>
              </a:ext>
            </a:extLst>
          </p:cNvPr>
          <p:cNvSpPr>
            <a:spLocks noGrp="1"/>
          </p:cNvSpPr>
          <p:nvPr>
            <p:ph type="title"/>
          </p:nvPr>
        </p:nvSpPr>
        <p:spPr/>
        <p:txBody>
          <a:bodyPr/>
          <a:lstStyle/>
          <a:p>
            <a:r>
              <a:rPr lang="en-US"/>
              <a:t>Fatality Management</a:t>
            </a:r>
          </a:p>
        </p:txBody>
      </p:sp>
      <p:sp>
        <p:nvSpPr>
          <p:cNvPr id="3" name="Content Placeholder 2">
            <a:extLst>
              <a:ext uri="{FF2B5EF4-FFF2-40B4-BE49-F238E27FC236}">
                <a16:creationId xmlns:a16="http://schemas.microsoft.com/office/drawing/2014/main" id="{13DC5926-F7D9-C9B8-FC6B-C56F8D68E9AF}"/>
              </a:ext>
            </a:extLst>
          </p:cNvPr>
          <p:cNvSpPr>
            <a:spLocks noGrp="1"/>
          </p:cNvSpPr>
          <p:nvPr>
            <p:ph idx="1"/>
          </p:nvPr>
        </p:nvSpPr>
        <p:spPr/>
        <p:txBody>
          <a:bodyPr>
            <a:normAutofit/>
          </a:bodyPr>
          <a:lstStyle/>
          <a:p>
            <a:pPr>
              <a:lnSpc>
                <a:spcPct val="100000"/>
              </a:lnSpc>
            </a:pPr>
            <a:r>
              <a:rPr lang="en-US"/>
              <a:t>Do you have a mass fatality plan? Do you have community partnerships or a response team to assist with mass fatalities?</a:t>
            </a:r>
          </a:p>
          <a:p>
            <a:pPr>
              <a:lnSpc>
                <a:spcPct val="100000"/>
              </a:lnSpc>
            </a:pPr>
            <a:r>
              <a:rPr lang="en-US"/>
              <a:t>Does your plan address handling contaminated bodies? What is the process?</a:t>
            </a:r>
          </a:p>
          <a:p>
            <a:pPr>
              <a:lnSpc>
                <a:spcPct val="100000"/>
              </a:lnSpc>
            </a:pPr>
            <a:r>
              <a:rPr lang="en-US"/>
              <a:t>Does your plan address cultural and/or religious considerations when it comes to management of bodies? </a:t>
            </a:r>
          </a:p>
        </p:txBody>
      </p:sp>
    </p:spTree>
    <p:extLst>
      <p:ext uri="{BB962C8B-B14F-4D97-AF65-F5344CB8AC3E}">
        <p14:creationId xmlns:p14="http://schemas.microsoft.com/office/powerpoint/2010/main" val="1831052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C1D8-8B88-DBE5-B0B2-E49B44AEE23D}"/>
              </a:ext>
            </a:extLst>
          </p:cNvPr>
          <p:cNvSpPr>
            <a:spLocks noGrp="1"/>
          </p:cNvSpPr>
          <p:nvPr>
            <p:ph type="title"/>
          </p:nvPr>
        </p:nvSpPr>
        <p:spPr/>
        <p:txBody>
          <a:bodyPr/>
          <a:lstStyle/>
          <a:p>
            <a:r>
              <a:rPr lang="en-US"/>
              <a:t>Security</a:t>
            </a:r>
          </a:p>
        </p:txBody>
      </p:sp>
      <p:sp>
        <p:nvSpPr>
          <p:cNvPr id="3" name="Content Placeholder 2">
            <a:extLst>
              <a:ext uri="{FF2B5EF4-FFF2-40B4-BE49-F238E27FC236}">
                <a16:creationId xmlns:a16="http://schemas.microsoft.com/office/drawing/2014/main" id="{13DC5926-F7D9-C9B8-FC6B-C56F8D68E9AF}"/>
              </a:ext>
            </a:extLst>
          </p:cNvPr>
          <p:cNvSpPr>
            <a:spLocks noGrp="1"/>
          </p:cNvSpPr>
          <p:nvPr>
            <p:ph idx="1"/>
          </p:nvPr>
        </p:nvSpPr>
        <p:spPr/>
        <p:txBody>
          <a:bodyPr/>
          <a:lstStyle/>
          <a:p>
            <a:pPr>
              <a:lnSpc>
                <a:spcPct val="100000"/>
              </a:lnSpc>
            </a:pPr>
            <a:r>
              <a:rPr lang="en-US"/>
              <a:t>Does your plan incorporate collaboration with Law Enforcement? </a:t>
            </a:r>
          </a:p>
          <a:p>
            <a:pPr>
              <a:lnSpc>
                <a:spcPct val="100000"/>
              </a:lnSpc>
            </a:pPr>
            <a:r>
              <a:rPr lang="en-US"/>
              <a:t>Does the plan include additional security for the situation and decontamination zone? </a:t>
            </a:r>
          </a:p>
        </p:txBody>
      </p:sp>
    </p:spTree>
    <p:extLst>
      <p:ext uri="{BB962C8B-B14F-4D97-AF65-F5344CB8AC3E}">
        <p14:creationId xmlns:p14="http://schemas.microsoft.com/office/powerpoint/2010/main" val="2570050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C09E-A96D-A97C-D989-50A455841ECD}"/>
              </a:ext>
            </a:extLst>
          </p:cNvPr>
          <p:cNvSpPr>
            <a:spLocks noGrp="1"/>
          </p:cNvSpPr>
          <p:nvPr>
            <p:ph type="title"/>
          </p:nvPr>
        </p:nvSpPr>
        <p:spPr/>
        <p:txBody>
          <a:bodyPr/>
          <a:lstStyle/>
          <a:p>
            <a:r>
              <a:rPr lang="en-US"/>
              <a:t>Large Group Sharing</a:t>
            </a:r>
          </a:p>
        </p:txBody>
      </p:sp>
      <p:sp>
        <p:nvSpPr>
          <p:cNvPr id="3" name="Content Placeholder 2">
            <a:extLst>
              <a:ext uri="{FF2B5EF4-FFF2-40B4-BE49-F238E27FC236}">
                <a16:creationId xmlns:a16="http://schemas.microsoft.com/office/drawing/2014/main" id="{1EA35D30-AB4C-D624-141C-84D9B65683F8}"/>
              </a:ext>
            </a:extLst>
          </p:cNvPr>
          <p:cNvSpPr>
            <a:spLocks noGrp="1"/>
          </p:cNvSpPr>
          <p:nvPr>
            <p:ph idx="1"/>
          </p:nvPr>
        </p:nvSpPr>
        <p:spPr/>
        <p:txBody>
          <a:bodyPr/>
          <a:lstStyle/>
          <a:p>
            <a:pPr marL="0" indent="0">
              <a:buNone/>
            </a:pPr>
            <a:r>
              <a:rPr lang="en-US"/>
              <a:t>Each breakout group share discussion highlights:</a:t>
            </a:r>
          </a:p>
          <a:p>
            <a:r>
              <a:rPr lang="en-US"/>
              <a:t>Behavioral Health</a:t>
            </a:r>
          </a:p>
          <a:p>
            <a:r>
              <a:rPr lang="en-US"/>
              <a:t>At Risk Populations</a:t>
            </a:r>
          </a:p>
          <a:p>
            <a:r>
              <a:rPr lang="en-US"/>
              <a:t>Reunification</a:t>
            </a:r>
          </a:p>
          <a:p>
            <a:r>
              <a:rPr lang="en-US"/>
              <a:t>Fatality Management</a:t>
            </a:r>
          </a:p>
          <a:p>
            <a:r>
              <a:rPr lang="en-US"/>
              <a:t>Security</a:t>
            </a:r>
          </a:p>
          <a:p>
            <a:endParaRPr lang="en-US"/>
          </a:p>
        </p:txBody>
      </p:sp>
    </p:spTree>
    <p:extLst>
      <p:ext uri="{BB962C8B-B14F-4D97-AF65-F5344CB8AC3E}">
        <p14:creationId xmlns:p14="http://schemas.microsoft.com/office/powerpoint/2010/main" val="1057167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772E-9727-1AB2-CCA4-23A5394813D5}"/>
              </a:ext>
            </a:extLst>
          </p:cNvPr>
          <p:cNvSpPr>
            <a:spLocks noGrp="1"/>
          </p:cNvSpPr>
          <p:nvPr>
            <p:ph type="title"/>
          </p:nvPr>
        </p:nvSpPr>
        <p:spPr/>
        <p:txBody>
          <a:bodyPr/>
          <a:lstStyle/>
          <a:p>
            <a:r>
              <a:rPr lang="en-US"/>
              <a:t>Wrap Up</a:t>
            </a:r>
          </a:p>
        </p:txBody>
      </p:sp>
    </p:spTree>
    <p:extLst>
      <p:ext uri="{BB962C8B-B14F-4D97-AF65-F5344CB8AC3E}">
        <p14:creationId xmlns:p14="http://schemas.microsoft.com/office/powerpoint/2010/main" val="4152481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0893-9979-9655-2E74-C20F40A13659}"/>
              </a:ext>
            </a:extLst>
          </p:cNvPr>
          <p:cNvSpPr>
            <a:spLocks noGrp="1"/>
          </p:cNvSpPr>
          <p:nvPr>
            <p:ph type="title"/>
          </p:nvPr>
        </p:nvSpPr>
        <p:spPr/>
        <p:txBody>
          <a:bodyPr/>
          <a:lstStyle/>
          <a:p>
            <a:r>
              <a:rPr lang="en-US"/>
              <a:t>Feedback on Exercise</a:t>
            </a:r>
          </a:p>
        </p:txBody>
      </p:sp>
      <p:sp>
        <p:nvSpPr>
          <p:cNvPr id="3" name="Content Placeholder 2">
            <a:extLst>
              <a:ext uri="{FF2B5EF4-FFF2-40B4-BE49-F238E27FC236}">
                <a16:creationId xmlns:a16="http://schemas.microsoft.com/office/drawing/2014/main" id="{2EFD49AE-E7E5-70E2-12AF-AAE344F7CF20}"/>
              </a:ext>
            </a:extLst>
          </p:cNvPr>
          <p:cNvSpPr>
            <a:spLocks noGrp="1"/>
          </p:cNvSpPr>
          <p:nvPr>
            <p:ph idx="1"/>
          </p:nvPr>
        </p:nvSpPr>
        <p:spPr/>
        <p:txBody>
          <a:bodyPr/>
          <a:lstStyle/>
          <a:p>
            <a:pPr marL="0" indent="0">
              <a:buNone/>
            </a:pPr>
            <a:r>
              <a:rPr lang="en-US"/>
              <a:t>Initial thoughts:</a:t>
            </a:r>
          </a:p>
          <a:p>
            <a:r>
              <a:rPr lang="en-US"/>
              <a:t>Was overall time too long or too short?</a:t>
            </a:r>
          </a:p>
          <a:p>
            <a:r>
              <a:rPr lang="en-US"/>
              <a:t>Were breakouts too long or too short?</a:t>
            </a:r>
          </a:p>
          <a:p>
            <a:r>
              <a:rPr lang="en-US"/>
              <a:t>Other comments and suggestions?</a:t>
            </a:r>
          </a:p>
        </p:txBody>
      </p:sp>
    </p:spTree>
    <p:extLst>
      <p:ext uri="{BB962C8B-B14F-4D97-AF65-F5344CB8AC3E}">
        <p14:creationId xmlns:p14="http://schemas.microsoft.com/office/powerpoint/2010/main" val="2513407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09D-D560-75B0-4105-A6F1857BCCDB}"/>
              </a:ext>
            </a:extLst>
          </p:cNvPr>
          <p:cNvSpPr>
            <a:spLocks noGrp="1"/>
          </p:cNvSpPr>
          <p:nvPr>
            <p:ph type="title"/>
          </p:nvPr>
        </p:nvSpPr>
        <p:spPr/>
        <p:txBody>
          <a:bodyPr/>
          <a:lstStyle/>
          <a:p>
            <a:r>
              <a:rPr lang="en-US"/>
              <a:t>Final Reminders</a:t>
            </a:r>
          </a:p>
        </p:txBody>
      </p:sp>
      <p:sp>
        <p:nvSpPr>
          <p:cNvPr id="3" name="Content Placeholder 2">
            <a:extLst>
              <a:ext uri="{FF2B5EF4-FFF2-40B4-BE49-F238E27FC236}">
                <a16:creationId xmlns:a16="http://schemas.microsoft.com/office/drawing/2014/main" id="{052BD262-79AC-121B-2740-B413BFD58632}"/>
              </a:ext>
            </a:extLst>
          </p:cNvPr>
          <p:cNvSpPr>
            <a:spLocks noGrp="1"/>
          </p:cNvSpPr>
          <p:nvPr>
            <p:ph idx="1"/>
          </p:nvPr>
        </p:nvSpPr>
        <p:spPr/>
        <p:txBody>
          <a:bodyPr>
            <a:normAutofit/>
          </a:bodyPr>
          <a:lstStyle/>
          <a:p>
            <a:r>
              <a:rPr lang="en-US"/>
              <a:t>Resources provided in Facilitator Guide</a:t>
            </a:r>
          </a:p>
          <a:p>
            <a:r>
              <a:rPr lang="en-US"/>
              <a:t>Include Facility/Organization name to be included in the list of participants.</a:t>
            </a:r>
          </a:p>
          <a:p>
            <a:r>
              <a:rPr lang="en-US"/>
              <a:t>Please complete the Participant Feedback form </a:t>
            </a:r>
          </a:p>
          <a:p>
            <a:endParaRPr lang="en-US"/>
          </a:p>
        </p:txBody>
      </p:sp>
    </p:spTree>
    <p:extLst>
      <p:ext uri="{BB962C8B-B14F-4D97-AF65-F5344CB8AC3E}">
        <p14:creationId xmlns:p14="http://schemas.microsoft.com/office/powerpoint/2010/main" val="713747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5BE0-BAB5-A7E6-5F3D-06B3EF0F45B5}"/>
              </a:ext>
            </a:extLst>
          </p:cNvPr>
          <p:cNvSpPr>
            <a:spLocks noGrp="1"/>
          </p:cNvSpPr>
          <p:nvPr>
            <p:ph type="title"/>
          </p:nvPr>
        </p:nvSpPr>
        <p:spPr/>
        <p:txBody>
          <a:bodyPr/>
          <a:lstStyle/>
          <a:p>
            <a:r>
              <a:rPr lang="en-US"/>
              <a:t>Hotwash</a:t>
            </a:r>
          </a:p>
        </p:txBody>
      </p:sp>
    </p:spTree>
    <p:extLst>
      <p:ext uri="{BB962C8B-B14F-4D97-AF65-F5344CB8AC3E}">
        <p14:creationId xmlns:p14="http://schemas.microsoft.com/office/powerpoint/2010/main" val="3173066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0465-F43C-D9B8-A0DF-786C0EECE261}"/>
              </a:ext>
            </a:extLst>
          </p:cNvPr>
          <p:cNvSpPr>
            <a:spLocks noGrp="1"/>
          </p:cNvSpPr>
          <p:nvPr>
            <p:ph type="title"/>
          </p:nvPr>
        </p:nvSpPr>
        <p:spPr/>
        <p:txBody>
          <a:bodyPr/>
          <a:lstStyle/>
          <a:p>
            <a:r>
              <a:rPr lang="en-US"/>
              <a:t>Hotwash</a:t>
            </a:r>
          </a:p>
        </p:txBody>
      </p:sp>
      <p:sp>
        <p:nvSpPr>
          <p:cNvPr id="3" name="Content Placeholder 2">
            <a:extLst>
              <a:ext uri="{FF2B5EF4-FFF2-40B4-BE49-F238E27FC236}">
                <a16:creationId xmlns:a16="http://schemas.microsoft.com/office/drawing/2014/main" id="{E031165D-9B8B-6F6B-70E1-4BF5184EAE0F}"/>
              </a:ext>
            </a:extLst>
          </p:cNvPr>
          <p:cNvSpPr>
            <a:spLocks noGrp="1"/>
          </p:cNvSpPr>
          <p:nvPr>
            <p:ph idx="1"/>
          </p:nvPr>
        </p:nvSpPr>
        <p:spPr/>
        <p:txBody>
          <a:bodyPr>
            <a:normAutofit/>
          </a:bodyPr>
          <a:lstStyle/>
          <a:p>
            <a:pPr marL="0" indent="0">
              <a:buNone/>
            </a:pPr>
            <a:r>
              <a:rPr lang="en-US"/>
              <a:t>Group Discussion:</a:t>
            </a:r>
          </a:p>
          <a:p>
            <a:r>
              <a:rPr lang="en-US"/>
              <a:t>What is covered well in the plan?</a:t>
            </a:r>
          </a:p>
          <a:p>
            <a:r>
              <a:rPr lang="en-US"/>
              <a:t>What are areas for improvement in the plan?</a:t>
            </a:r>
          </a:p>
          <a:p>
            <a:r>
              <a:rPr lang="en-US"/>
              <a:t>What additional plans or policies should be revised?</a:t>
            </a:r>
          </a:p>
          <a:p>
            <a:r>
              <a:rPr lang="en-US"/>
              <a:t>What are your Improvement Action Items?</a:t>
            </a:r>
          </a:p>
        </p:txBody>
      </p:sp>
    </p:spTree>
    <p:extLst>
      <p:ext uri="{BB962C8B-B14F-4D97-AF65-F5344CB8AC3E}">
        <p14:creationId xmlns:p14="http://schemas.microsoft.com/office/powerpoint/2010/main" val="4001960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69006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E947-A9CF-1176-70EB-D300C1652830}"/>
              </a:ext>
            </a:extLst>
          </p:cNvPr>
          <p:cNvSpPr>
            <a:spLocks noGrp="1"/>
          </p:cNvSpPr>
          <p:nvPr>
            <p:ph type="title"/>
          </p:nvPr>
        </p:nvSpPr>
        <p:spPr>
          <a:xfrm>
            <a:off x="838200" y="365125"/>
            <a:ext cx="10515600" cy="1325563"/>
          </a:xfrm>
        </p:spPr>
        <p:txBody>
          <a:bodyPr anchor="ctr">
            <a:normAutofit/>
          </a:bodyPr>
          <a:lstStyle/>
          <a:p>
            <a:r>
              <a:rPr lang="en-US" dirty="0"/>
              <a:t>Video</a:t>
            </a:r>
          </a:p>
        </p:txBody>
      </p:sp>
      <p:pic>
        <p:nvPicPr>
          <p:cNvPr id="3" name="Online Media 2" title="The Pediatric Pandemic Network and Pediatric Disaster Centers of Excellence">
            <a:hlinkClick r:id="" action="ppaction://media"/>
            <a:extLst>
              <a:ext uri="{FF2B5EF4-FFF2-40B4-BE49-F238E27FC236}">
                <a16:creationId xmlns:a16="http://schemas.microsoft.com/office/drawing/2014/main" id="{F3890E31-8AA7-4CD1-98F7-D870B7D3A122}"/>
              </a:ext>
            </a:extLst>
          </p:cNvPr>
          <p:cNvPicPr>
            <a:picLocks noRot="1" noChangeAspect="1"/>
          </p:cNvPicPr>
          <p:nvPr>
            <a:videoFile r:link="rId1"/>
          </p:nvPr>
        </p:nvPicPr>
        <p:blipFill>
          <a:blip r:embed="rId4"/>
          <a:stretch>
            <a:fillRect/>
          </a:stretch>
        </p:blipFill>
        <p:spPr>
          <a:xfrm>
            <a:off x="2410099" y="1690688"/>
            <a:ext cx="7371802" cy="4161812"/>
          </a:xfrm>
          <a:prstGeom prst="rect">
            <a:avLst/>
          </a:prstGeom>
        </p:spPr>
      </p:pic>
    </p:spTree>
    <p:extLst>
      <p:ext uri="{BB962C8B-B14F-4D97-AF65-F5344CB8AC3E}">
        <p14:creationId xmlns:p14="http://schemas.microsoft.com/office/powerpoint/2010/main" val="355559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2143-67A9-7C3C-6A6A-53482C003BE7}"/>
              </a:ext>
            </a:extLst>
          </p:cNvPr>
          <p:cNvSpPr>
            <a:spLocks noGrp="1"/>
          </p:cNvSpPr>
          <p:nvPr>
            <p:ph type="title"/>
          </p:nvPr>
        </p:nvSpPr>
        <p:spPr/>
        <p:txBody>
          <a:bodyPr/>
          <a:lstStyle/>
          <a:p>
            <a:r>
              <a:rPr lang="en-US"/>
              <a:t>Participating Organizations</a:t>
            </a:r>
          </a:p>
        </p:txBody>
      </p:sp>
      <p:sp>
        <p:nvSpPr>
          <p:cNvPr id="3" name="Content Placeholder 2">
            <a:extLst>
              <a:ext uri="{FF2B5EF4-FFF2-40B4-BE49-F238E27FC236}">
                <a16:creationId xmlns:a16="http://schemas.microsoft.com/office/drawing/2014/main" id="{0F6895F9-7F87-FA17-DBD6-37B065F5782A}"/>
              </a:ext>
            </a:extLst>
          </p:cNvPr>
          <p:cNvSpPr>
            <a:spLocks noGrp="1"/>
          </p:cNvSpPr>
          <p:nvPr>
            <p:ph sz="half" idx="1"/>
          </p:nvPr>
        </p:nvSpPr>
        <p:spPr/>
        <p:txBody>
          <a:bodyPr>
            <a:normAutofit/>
          </a:bodyPr>
          <a:lstStyle/>
          <a:p>
            <a:r>
              <a:rPr lang="en-US" sz="2000"/>
              <a:t>Enter text</a:t>
            </a:r>
          </a:p>
        </p:txBody>
      </p:sp>
      <p:sp>
        <p:nvSpPr>
          <p:cNvPr id="4" name="Content Placeholder 3">
            <a:extLst>
              <a:ext uri="{FF2B5EF4-FFF2-40B4-BE49-F238E27FC236}">
                <a16:creationId xmlns:a16="http://schemas.microsoft.com/office/drawing/2014/main" id="{34D8F719-248A-3129-D632-6C550356EBCA}"/>
              </a:ext>
            </a:extLst>
          </p:cNvPr>
          <p:cNvSpPr>
            <a:spLocks noGrp="1"/>
          </p:cNvSpPr>
          <p:nvPr>
            <p:ph sz="half" idx="2"/>
          </p:nvPr>
        </p:nvSpPr>
        <p:spPr/>
        <p:txBody>
          <a:bodyPr>
            <a:normAutofit/>
          </a:bodyPr>
          <a:lstStyle/>
          <a:p>
            <a:r>
              <a:rPr lang="en-US" sz="2000"/>
              <a:t>Enter text</a:t>
            </a:r>
          </a:p>
          <a:p>
            <a:pPr marL="0" indent="0">
              <a:buNone/>
            </a:pPr>
            <a:endParaRPr lang="en-US" sz="1800"/>
          </a:p>
        </p:txBody>
      </p:sp>
    </p:spTree>
    <p:extLst>
      <p:ext uri="{BB962C8B-B14F-4D97-AF65-F5344CB8AC3E}">
        <p14:creationId xmlns:p14="http://schemas.microsoft.com/office/powerpoint/2010/main" val="759779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79AC-5A4F-0161-BF0F-616DDA2C5DD9}"/>
              </a:ext>
            </a:extLst>
          </p:cNvPr>
          <p:cNvSpPr>
            <a:spLocks noGrp="1"/>
          </p:cNvSpPr>
          <p:nvPr>
            <p:ph type="title"/>
          </p:nvPr>
        </p:nvSpPr>
        <p:spPr/>
        <p:txBody>
          <a:bodyPr/>
          <a:lstStyle/>
          <a:p>
            <a:r>
              <a:rPr lang="en-US"/>
              <a:t>Exercise Overview</a:t>
            </a:r>
          </a:p>
        </p:txBody>
      </p:sp>
    </p:spTree>
    <p:extLst>
      <p:ext uri="{BB962C8B-B14F-4D97-AF65-F5344CB8AC3E}">
        <p14:creationId xmlns:p14="http://schemas.microsoft.com/office/powerpoint/2010/main" val="657557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AE86-6EC5-FB46-168F-278AB65B1B5E}"/>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67A069C9-2153-B21B-B7E6-C22299433CA3}"/>
              </a:ext>
            </a:extLst>
          </p:cNvPr>
          <p:cNvSpPr>
            <a:spLocks noGrp="1"/>
          </p:cNvSpPr>
          <p:nvPr>
            <p:ph idx="1"/>
          </p:nvPr>
        </p:nvSpPr>
        <p:spPr/>
        <p:txBody>
          <a:bodyPr>
            <a:normAutofit/>
          </a:bodyPr>
          <a:lstStyle/>
          <a:p>
            <a:r>
              <a:rPr lang="en-US" sz="2400"/>
              <a:t>Exercise is scheduled for 2.5 </a:t>
            </a:r>
            <a:r>
              <a:rPr lang="en-US" sz="2400" dirty="0"/>
              <a:t>- 3 hours</a:t>
            </a:r>
          </a:p>
          <a:p>
            <a:r>
              <a:rPr lang="en-US" sz="2400" dirty="0"/>
              <a:t>The primary host will guide the process and environment.</a:t>
            </a:r>
          </a:p>
          <a:p>
            <a:r>
              <a:rPr lang="en-US" sz="2400" dirty="0"/>
              <a:t>There are three modules, each covering different sections of the Plan.</a:t>
            </a:r>
          </a:p>
          <a:p>
            <a:r>
              <a:rPr lang="en-US" sz="2400" dirty="0"/>
              <a:t>If breakout groups are used, each breakout group will conduct discussions regarding their section of the Plan. After each breakout session, groups will be asked to share highlights.</a:t>
            </a:r>
          </a:p>
          <a:p>
            <a:r>
              <a:rPr lang="en-US" sz="2400" dirty="0"/>
              <a:t>The host and participating organizations determine the scope of an After-Action Report (AAR) which may include a single AAR for the exercise, and/or individual AARs completed by the participating organizations.</a:t>
            </a:r>
          </a:p>
        </p:txBody>
      </p:sp>
    </p:spTree>
    <p:extLst>
      <p:ext uri="{BB962C8B-B14F-4D97-AF65-F5344CB8AC3E}">
        <p14:creationId xmlns:p14="http://schemas.microsoft.com/office/powerpoint/2010/main" val="918679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N_Power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N_PowerPoint.potx" id="{2DC1BC4C-6AEB-4F2F-AEBB-CBB52F8DADC7}" vid="{F17491EB-65E8-4B9F-B060-55B69F1684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PPN_PowerPoint</Template>
  <TotalTime>265</TotalTime>
  <Words>2248</Words>
  <Application>Microsoft Office PowerPoint</Application>
  <PresentationFormat>Widescreen</PresentationFormat>
  <Paragraphs>303</Paragraphs>
  <Slides>58</Slides>
  <Notes>46</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Aptos</vt:lpstr>
      <vt:lpstr>Arial</vt:lpstr>
      <vt:lpstr>Libre Franklin</vt:lpstr>
      <vt:lpstr>Quattrocento Sans</vt:lpstr>
      <vt:lpstr>PPN_PowerPoint</vt:lpstr>
      <vt:lpstr>Chemical Surge Tabletop Exercise </vt:lpstr>
      <vt:lpstr>PowerPoint Presentation</vt:lpstr>
      <vt:lpstr>PowerPoint Presentation</vt:lpstr>
      <vt:lpstr>Agenda</vt:lpstr>
      <vt:lpstr>Introductions</vt:lpstr>
      <vt:lpstr>Video</vt:lpstr>
      <vt:lpstr>Participating Organizations</vt:lpstr>
      <vt:lpstr>Exercise Overview</vt:lpstr>
      <vt:lpstr>Overview</vt:lpstr>
      <vt:lpstr>Schedule</vt:lpstr>
      <vt:lpstr>Objectives</vt:lpstr>
      <vt:lpstr>Guidelines</vt:lpstr>
      <vt:lpstr>Breakout Groups</vt:lpstr>
      <vt:lpstr>Scenario</vt:lpstr>
      <vt:lpstr>Scenario Overview</vt:lpstr>
      <vt:lpstr>Module 1</vt:lpstr>
      <vt:lpstr>Video</vt:lpstr>
      <vt:lpstr>Module Topics: Activation, Roles &amp; Responsibilities</vt:lpstr>
      <vt:lpstr>Scenario 1</vt:lpstr>
      <vt:lpstr>Go to your Breakout Group</vt:lpstr>
      <vt:lpstr>Activation/Notification</vt:lpstr>
      <vt:lpstr>Information Sharing</vt:lpstr>
      <vt:lpstr>Information Sharing (cont.)</vt:lpstr>
      <vt:lpstr>Roles &amp; Responsibilities</vt:lpstr>
      <vt:lpstr>Logistics/Resource Management</vt:lpstr>
      <vt:lpstr>Large Group Sharing</vt:lpstr>
      <vt:lpstr>Module 2</vt:lpstr>
      <vt:lpstr>Video</vt:lpstr>
      <vt:lpstr>Module Topics: Operations</vt:lpstr>
      <vt:lpstr>Scenario 2</vt:lpstr>
      <vt:lpstr>Go to your Breakout Group</vt:lpstr>
      <vt:lpstr>Decontamination</vt:lpstr>
      <vt:lpstr>Decontamination (cont.)</vt:lpstr>
      <vt:lpstr>Decontamination (cont.)</vt:lpstr>
      <vt:lpstr>Triage</vt:lpstr>
      <vt:lpstr>Patient Care &amp; Management</vt:lpstr>
      <vt:lpstr>Patient Care &amp; Management (cont.)</vt:lpstr>
      <vt:lpstr>Treatment</vt:lpstr>
      <vt:lpstr>Safety &amp; Control Measures</vt:lpstr>
      <vt:lpstr>Large Group Sharing</vt:lpstr>
      <vt:lpstr>Module 3</vt:lpstr>
      <vt:lpstr>Video</vt:lpstr>
      <vt:lpstr>Module Topics: Special Considerations</vt:lpstr>
      <vt:lpstr>Scenario 3</vt:lpstr>
      <vt:lpstr>Go to your Breakout Group</vt:lpstr>
      <vt:lpstr>Behavioral Health</vt:lpstr>
      <vt:lpstr>Behavioral Health (cont.)</vt:lpstr>
      <vt:lpstr>At Risk Populations</vt:lpstr>
      <vt:lpstr>Reunification</vt:lpstr>
      <vt:lpstr>Fatality Management</vt:lpstr>
      <vt:lpstr>Security</vt:lpstr>
      <vt:lpstr>Large Group Sharing</vt:lpstr>
      <vt:lpstr>Wrap Up</vt:lpstr>
      <vt:lpstr>Feedback on Exercise</vt:lpstr>
      <vt:lpstr>Final Reminders</vt:lpstr>
      <vt:lpstr>Hotwash</vt:lpstr>
      <vt:lpstr>Hotwash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McCarthy</dc:creator>
  <cp:lastModifiedBy>Chris McCarthy</cp:lastModifiedBy>
  <cp:revision>4</cp:revision>
  <dcterms:created xsi:type="dcterms:W3CDTF">2024-05-01T20:13:59Z</dcterms:created>
  <dcterms:modified xsi:type="dcterms:W3CDTF">2024-08-26T18:05:36Z</dcterms:modified>
</cp:coreProperties>
</file>