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4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93" r:id="rId20"/>
    <p:sldId id="270" r:id="rId21"/>
    <p:sldId id="294" r:id="rId22"/>
    <p:sldId id="295" r:id="rId23"/>
    <p:sldId id="271" r:id="rId24"/>
    <p:sldId id="272" r:id="rId25"/>
    <p:sldId id="273" r:id="rId26"/>
    <p:sldId id="274" r:id="rId27"/>
    <p:sldId id="275" r:id="rId28"/>
    <p:sldId id="276" r:id="rId29"/>
    <p:sldId id="277" r:id="rId30"/>
    <p:sldId id="278" r:id="rId31"/>
    <p:sldId id="279" r:id="rId32"/>
    <p:sldId id="280" r:id="rId33"/>
    <p:sldId id="282" r:id="rId34"/>
    <p:sldId id="283" r:id="rId35"/>
    <p:sldId id="284" r:id="rId36"/>
    <p:sldId id="285" r:id="rId37"/>
    <p:sldId id="288" r:id="rId38"/>
    <p:sldId id="289" r:id="rId39"/>
    <p:sldId id="290" r:id="rId40"/>
  </p:sldIdLst>
  <p:sldSz cx="12192000" cy="6858000"/>
  <p:notesSz cx="6858000" cy="9144000"/>
  <p:embeddedFontLs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6VzGKgQHKTkY1/Rxpn7yyBDiz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45E357-B5C6-4ED8-BB41-E683BCF06F51}">
  <a:tblStyle styleId="{0D45E357-B5C6-4ED8-BB41-E683BCF06F5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8" Type="http://schemas.openxmlformats.org/officeDocument/2006/relationships/slide" Target="slides/slide3.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Children are very susceptible to hypothermic stress with decontamination. If possible, use lukewarm water. Swaddle the child immediately afterwards.</a:t>
            </a:r>
            <a:endParaRPr/>
          </a:p>
          <a:p>
            <a:pPr marL="0" lvl="0" indent="0" algn="l" rtl="0">
              <a:lnSpc>
                <a:spcPct val="100000"/>
              </a:lnSpc>
              <a:spcBef>
                <a:spcPts val="0"/>
              </a:spcBef>
              <a:spcAft>
                <a:spcPts val="0"/>
              </a:spcAft>
              <a:buSzPts val="1400"/>
              <a:buNone/>
            </a:pPr>
            <a:endParaRPr/>
          </a:p>
        </p:txBody>
      </p:sp>
      <p:sp>
        <p:nvSpPr>
          <p:cNvPr id="146" name="Google Shape;1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t>Always begin with ABC’s: Airway, Breathing, Circulation</a:t>
            </a:r>
            <a:endParaRPr/>
          </a:p>
          <a:p>
            <a:pPr marL="0" marR="0" lvl="0" indent="0" algn="l" rtl="0">
              <a:lnSpc>
                <a:spcPct val="125000"/>
              </a:lnSpc>
              <a:spcBef>
                <a:spcPts val="0"/>
              </a:spcBef>
              <a:spcAft>
                <a:spcPts val="0"/>
              </a:spcAft>
              <a:buClr>
                <a:schemeClr val="dk1"/>
              </a:buClr>
              <a:buSzPts val="1200"/>
              <a:buFont typeface="Arial"/>
              <a:buNone/>
            </a:pPr>
            <a:r>
              <a:rPr lang="en-US">
                <a:latin typeface="Arial"/>
                <a:ea typeface="Arial"/>
                <a:cs typeface="Arial"/>
                <a:sym typeface="Arial"/>
              </a:rPr>
              <a:t>Symptomatic and supportive care is sufficient for majority of poisonings</a:t>
            </a:r>
            <a:endParaRPr/>
          </a:p>
          <a:p>
            <a:pPr marL="0" lvl="0" indent="0" algn="l" rtl="0">
              <a:lnSpc>
                <a:spcPct val="100000"/>
              </a:lnSpc>
              <a:spcBef>
                <a:spcPts val="660"/>
              </a:spcBef>
              <a:spcAft>
                <a:spcPts val="0"/>
              </a:spcAft>
              <a:buSzPts val="1400"/>
              <a:buNone/>
            </a:pPr>
            <a:r>
              <a:rPr lang="en-US" sz="1200"/>
              <a:t>Every patient must have a complete physical exam</a:t>
            </a:r>
            <a:endParaRPr sz="1200"/>
          </a:p>
          <a:p>
            <a:pPr marL="0" lvl="0" indent="0" algn="l" rtl="0">
              <a:lnSpc>
                <a:spcPct val="100000"/>
              </a:lnSpc>
              <a:spcBef>
                <a:spcPts val="660"/>
              </a:spcBef>
              <a:spcAft>
                <a:spcPts val="0"/>
              </a:spcAft>
              <a:buSzPts val="1400"/>
              <a:buNone/>
            </a:pPr>
            <a:r>
              <a:rPr lang="en-US"/>
              <a:t>Two questions for the unknown exposure: 1) does this exam fit a particular toxidrome or “poisondrome”? 2) does this history/exam suggest the patient requires an antidote, or some other specific management beyond supportive care?</a:t>
            </a:r>
            <a:endParaRPr/>
          </a:p>
          <a:p>
            <a:pPr marL="0" marR="0" lvl="0" indent="0" algn="l" rtl="0">
              <a:lnSpc>
                <a:spcPct val="100000"/>
              </a:lnSpc>
              <a:spcBef>
                <a:spcPts val="660"/>
              </a:spcBef>
              <a:spcAft>
                <a:spcPts val="0"/>
              </a:spcAft>
              <a:buClr>
                <a:schemeClr val="dk1"/>
              </a:buClr>
              <a:buSzPts val="1200"/>
              <a:buFont typeface="Calibri"/>
              <a:buNone/>
            </a:pPr>
            <a:r>
              <a:rPr lang="en-US" sz="1200"/>
              <a:t>Toxidromes </a:t>
            </a:r>
            <a:r>
              <a:rPr lang="en-US"/>
              <a:t>- </a:t>
            </a:r>
            <a:r>
              <a:rPr lang="en-US">
                <a:latin typeface="Arial"/>
                <a:ea typeface="Arial"/>
                <a:cs typeface="Arial"/>
                <a:sym typeface="Arial"/>
              </a:rPr>
              <a:t>Clinical manifestations from toxic exposures may vary considerably and may present with partial toxic syndromes</a:t>
            </a:r>
            <a:endParaRPr/>
          </a:p>
        </p:txBody>
      </p:sp>
      <p:sp>
        <p:nvSpPr>
          <p:cNvPr id="152" name="Google Shape;1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sz="1200"/>
              <a:t>Do not induce vomiting</a:t>
            </a:r>
            <a:endParaRPr sz="1200"/>
          </a:p>
          <a:p>
            <a:pPr marL="0" lvl="0" indent="0" algn="l" rtl="0">
              <a:lnSpc>
                <a:spcPct val="125000"/>
              </a:lnSpc>
              <a:spcBef>
                <a:spcPts val="780"/>
              </a:spcBef>
              <a:spcAft>
                <a:spcPts val="0"/>
              </a:spcAft>
              <a:buSzPts val="1400"/>
              <a:buNone/>
            </a:pPr>
            <a:r>
              <a:rPr lang="en-US" sz="1200"/>
              <a:t>Vomitus: wipe up with towels and  double bag the towels.  These bags should also be labeled “toxic waste”</a:t>
            </a:r>
            <a:endParaRPr sz="1200">
              <a:solidFill>
                <a:srgbClr val="FFFF00"/>
              </a:solidFill>
            </a:endParaRPr>
          </a:p>
          <a:p>
            <a:pPr marL="0" lvl="0" indent="0" algn="l" rtl="0">
              <a:lnSpc>
                <a:spcPct val="100000"/>
              </a:lnSpc>
              <a:spcBef>
                <a:spcPts val="0"/>
              </a:spcBef>
              <a:spcAft>
                <a:spcPts val="0"/>
              </a:spcAft>
              <a:buSzPts val="1400"/>
              <a:buNone/>
            </a:pPr>
            <a:endParaRPr/>
          </a:p>
        </p:txBody>
      </p:sp>
      <p:sp>
        <p:nvSpPr>
          <p:cNvPr id="159" name="Google Shape;1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Clean all non-disposable gear with a 5% hypochlorite solution (1 part household bleach to 9 parts water)</a:t>
            </a:r>
            <a:endParaRPr/>
          </a:p>
          <a:p>
            <a:pPr marL="0" lvl="0" indent="0" algn="l" rtl="0">
              <a:lnSpc>
                <a:spcPct val="100000"/>
              </a:lnSpc>
              <a:spcBef>
                <a:spcPts val="600"/>
              </a:spcBef>
              <a:spcAft>
                <a:spcPts val="0"/>
              </a:spcAft>
              <a:buSzPts val="1400"/>
              <a:buNone/>
            </a:pPr>
            <a:r>
              <a:rPr lang="en-US" sz="1200"/>
              <a:t>Protective clothing should be removed, bagged and discarded in a waste container labeled as “toxic waste”  </a:t>
            </a:r>
            <a:endParaRPr/>
          </a:p>
          <a:p>
            <a:pPr marL="0" lvl="0" indent="0" algn="l" rtl="0">
              <a:lnSpc>
                <a:spcPct val="100000"/>
              </a:lnSpc>
              <a:spcBef>
                <a:spcPts val="600"/>
              </a:spcBef>
              <a:spcAft>
                <a:spcPts val="0"/>
              </a:spcAft>
              <a:buSzPts val="1400"/>
              <a:buNone/>
            </a:pPr>
            <a:r>
              <a:rPr lang="en-US" sz="1200"/>
              <a:t>All personnel should then wash with copious amounts of soap and water</a:t>
            </a:r>
            <a:endParaRPr/>
          </a:p>
          <a:p>
            <a:pPr marL="0" lvl="0" indent="0" algn="l" rtl="0">
              <a:lnSpc>
                <a:spcPct val="100000"/>
              </a:lnSpc>
              <a:spcBef>
                <a:spcPts val="0"/>
              </a:spcBef>
              <a:spcAft>
                <a:spcPts val="0"/>
              </a:spcAft>
              <a:buSzPts val="1400"/>
              <a:buNone/>
            </a:pPr>
            <a:endParaRP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Any force of nature (earthquake, tsunami, landslides, etc.) that disrupts the soil or causes structural damage to surrounding buildings can result in toxin release. </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Man made: </a:t>
            </a:r>
            <a:r>
              <a:rPr lang="en-US"/>
              <a:t>Chemical, Biologic, Nuclear, Thermomechanical. May not be immediately obvious that a disaster has occurred.</a:t>
            </a:r>
            <a:endParaRPr>
              <a:latin typeface="Arial"/>
              <a:ea typeface="Arial"/>
              <a:cs typeface="Arial"/>
              <a:sym typeface="Arial"/>
            </a:endParaRPr>
          </a:p>
        </p:txBody>
      </p:sp>
      <p:sp>
        <p:nvSpPr>
          <p:cNvPr id="172" name="Google Shape;17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B71D3BBA-96DE-A369-8473-11D9536CFDFF}"/>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0B3CDDD9-7835-2712-BFB9-C0C350029A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8:notes">
            <a:extLst>
              <a:ext uri="{FF2B5EF4-FFF2-40B4-BE49-F238E27FC236}">
                <a16:creationId xmlns:a16="http://schemas.microsoft.com/office/drawing/2014/main" id="{3D482D4C-2C69-F0D4-6ADA-599D04DDF7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a:latin typeface="Arial"/>
                <a:ea typeface="Arial"/>
                <a:cs typeface="Arial"/>
                <a:sym typeface="Arial"/>
              </a:rPr>
              <a:t>Disaster Staging when there is a tox/hazmat concern:</a:t>
            </a:r>
            <a:endParaRPr>
              <a:latin typeface="Arial"/>
              <a:ea typeface="Arial"/>
              <a:cs typeface="Arial"/>
              <a:sym typeface="Arial"/>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Hot or Impact Zone:</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This primary zone represents the area of continued danger such as ongoing fires, falling debris or exposure to </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hazardous materials.</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No medical treatment should be given in the hot or impact zone.  At most, the rescue worker could attempt</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to open an airway through positioning or place a patient on a backboard for spinal precautions.</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Wear full protective gear, and possible initial triage</a:t>
            </a:r>
            <a:endParaRPr/>
          </a:p>
          <a:p>
            <a:pPr marL="0" lvl="0" indent="0" algn="l" rtl="0">
              <a:lnSpc>
                <a:spcPct val="80000"/>
              </a:lnSpc>
              <a:spcBef>
                <a:spcPts val="0"/>
              </a:spcBef>
              <a:spcAft>
                <a:spcPts val="0"/>
              </a:spcAft>
              <a:buSzPts val="1400"/>
              <a:buNone/>
            </a:pPr>
            <a:endParaRPr sz="1200">
              <a:latin typeface="Arial"/>
              <a:ea typeface="Arial"/>
              <a:cs typeface="Arial"/>
              <a:sym typeface="Arial"/>
            </a:endParaRPr>
          </a:p>
          <a:p>
            <a:pPr marL="0" lvl="0" indent="0" algn="l" rtl="0">
              <a:lnSpc>
                <a:spcPct val="80000"/>
              </a:lnSpc>
              <a:spcBef>
                <a:spcPts val="0"/>
              </a:spcBef>
              <a:spcAft>
                <a:spcPts val="0"/>
              </a:spcAft>
              <a:buSzPts val="1400"/>
              <a:buNone/>
            </a:pPr>
            <a:r>
              <a:rPr lang="en-US">
                <a:latin typeface="Arial"/>
                <a:ea typeface="Arial"/>
                <a:cs typeface="Arial"/>
                <a:sym typeface="Arial"/>
              </a:rPr>
              <a:t>Decontamination or Warm Zone:</a:t>
            </a:r>
            <a:endParaRPr/>
          </a:p>
          <a:p>
            <a:pPr marL="0" lvl="0" indent="0" algn="l" rtl="0">
              <a:lnSpc>
                <a:spcPct val="80000"/>
              </a:lnSpc>
              <a:spcBef>
                <a:spcPts val="0"/>
              </a:spcBef>
              <a:spcAft>
                <a:spcPts val="0"/>
              </a:spcAft>
              <a:buSzPts val="1400"/>
              <a:buNone/>
            </a:pPr>
            <a:r>
              <a:rPr lang="en-US">
                <a:latin typeface="Arial"/>
                <a:ea typeface="Arial"/>
                <a:cs typeface="Arial"/>
                <a:sym typeface="Arial"/>
              </a:rPr>
              <a:t>	Zone represents area of hazardous materials contamination</a:t>
            </a:r>
            <a:endParaRPr/>
          </a:p>
          <a:p>
            <a:pPr marL="0" lvl="0" indent="0" algn="l" rtl="0">
              <a:lnSpc>
                <a:spcPct val="80000"/>
              </a:lnSpc>
              <a:spcBef>
                <a:spcPts val="0"/>
              </a:spcBef>
              <a:spcAft>
                <a:spcPts val="0"/>
              </a:spcAft>
              <a:buSzPts val="1400"/>
              <a:buNone/>
            </a:pPr>
            <a:r>
              <a:rPr lang="en-US">
                <a:latin typeface="Arial"/>
                <a:ea typeface="Arial"/>
                <a:cs typeface="Arial"/>
                <a:sym typeface="Arial"/>
              </a:rPr>
              <a:t>	Contaminated clothing removed, flushing/washing, thermal protection</a:t>
            </a:r>
            <a:endParaRPr/>
          </a:p>
          <a:p>
            <a:pPr marL="0" lvl="0" indent="0" algn="l" rtl="0">
              <a:lnSpc>
                <a:spcPct val="80000"/>
              </a:lnSpc>
              <a:spcBef>
                <a:spcPts val="0"/>
              </a:spcBef>
              <a:spcAft>
                <a:spcPts val="0"/>
              </a:spcAft>
              <a:buSzPts val="1400"/>
              <a:buNone/>
            </a:pPr>
            <a:r>
              <a:rPr lang="en-US">
                <a:latin typeface="Arial"/>
                <a:ea typeface="Arial"/>
                <a:cs typeface="Arial"/>
                <a:sym typeface="Arial"/>
              </a:rPr>
              <a:t>	Patients can be stabilized and decontaminated in this zone.</a:t>
            </a:r>
            <a:endParaRPr/>
          </a:p>
          <a:p>
            <a:pPr marL="0" lvl="0" indent="0" algn="l" rtl="0">
              <a:lnSpc>
                <a:spcPct val="80000"/>
              </a:lnSpc>
              <a:spcBef>
                <a:spcPts val="0"/>
              </a:spcBef>
              <a:spcAft>
                <a:spcPts val="0"/>
              </a:spcAft>
              <a:buSzPts val="1400"/>
              <a:buNone/>
            </a:pPr>
            <a:r>
              <a:rPr lang="en-US">
                <a:latin typeface="Arial"/>
                <a:ea typeface="Arial"/>
                <a:cs typeface="Arial"/>
                <a:sym typeface="Arial"/>
              </a:rPr>
              <a:t>	This zone should ideally be upwind, uphill, and/or upstream from the hot/impact zone.</a:t>
            </a:r>
            <a:endParaRPr/>
          </a:p>
          <a:p>
            <a:pPr marL="0" lvl="0" indent="0" algn="l" rtl="0">
              <a:lnSpc>
                <a:spcPct val="100000"/>
              </a:lnSpc>
              <a:spcBef>
                <a:spcPts val="1540"/>
              </a:spcBef>
              <a:spcAft>
                <a:spcPts val="0"/>
              </a:spcAft>
              <a:buSzPts val="1400"/>
              <a:buNone/>
            </a:pPr>
            <a:r>
              <a:rPr lang="en-US"/>
              <a:t>Goal: to prevent further patient exposure and contamination of the staff</a:t>
            </a:r>
            <a:endParaRPr/>
          </a:p>
          <a:p>
            <a:pPr marL="0" lvl="0" indent="0" algn="l" rtl="0">
              <a:lnSpc>
                <a:spcPct val="100000"/>
              </a:lnSpc>
              <a:spcBef>
                <a:spcPts val="1540"/>
              </a:spcBef>
              <a:spcAft>
                <a:spcPts val="0"/>
              </a:spcAft>
              <a:buSzPts val="1400"/>
              <a:buNone/>
            </a:pPr>
            <a:r>
              <a:rPr lang="en-US"/>
              <a:t>Should be divided into 2 groups:</a:t>
            </a:r>
            <a:endParaRPr/>
          </a:p>
          <a:p>
            <a:pPr marL="914400" lvl="2" indent="0" algn="l" rtl="0">
              <a:lnSpc>
                <a:spcPct val="100000"/>
              </a:lnSpc>
              <a:spcBef>
                <a:spcPts val="1210"/>
              </a:spcBef>
              <a:spcAft>
                <a:spcPts val="0"/>
              </a:spcAft>
              <a:buSzPts val="1400"/>
              <a:buNone/>
            </a:pPr>
            <a:r>
              <a:rPr lang="en-US" b="1"/>
              <a:t>Those who can remove their own clothing</a:t>
            </a:r>
            <a:endParaRPr/>
          </a:p>
          <a:p>
            <a:pPr marL="914400" lvl="2" indent="0" algn="l" rtl="0">
              <a:lnSpc>
                <a:spcPct val="100000"/>
              </a:lnSpc>
              <a:spcBef>
                <a:spcPts val="1210"/>
              </a:spcBef>
              <a:spcAft>
                <a:spcPts val="0"/>
              </a:spcAft>
              <a:buSzPts val="1400"/>
              <a:buNone/>
            </a:pPr>
            <a:r>
              <a:rPr lang="en-US" b="1"/>
              <a:t>Those who require assistance with clothing removal</a:t>
            </a:r>
            <a:endParaRPr/>
          </a:p>
          <a:p>
            <a:pPr marL="0" lvl="0" indent="0" algn="l" rtl="0">
              <a:lnSpc>
                <a:spcPct val="100000"/>
              </a:lnSpc>
              <a:spcBef>
                <a:spcPts val="1540"/>
              </a:spcBef>
              <a:spcAft>
                <a:spcPts val="0"/>
              </a:spcAft>
              <a:buSzPts val="1400"/>
              <a:buNone/>
            </a:pPr>
            <a:r>
              <a:rPr lang="en-US"/>
              <a:t>Clothes and other personal articles should be placed slowly and carefully in small bags labeled with the patient’s name, address and phone number</a:t>
            </a:r>
            <a:endParaRPr>
              <a:latin typeface="Arial"/>
              <a:ea typeface="Arial"/>
              <a:cs typeface="Arial"/>
              <a:sym typeface="Arial"/>
            </a:endParaRPr>
          </a:p>
          <a:p>
            <a:pPr marL="0" lvl="0" indent="0" algn="l" rtl="0">
              <a:lnSpc>
                <a:spcPct val="80000"/>
              </a:lnSpc>
              <a:spcBef>
                <a:spcPts val="0"/>
              </a:spcBef>
              <a:spcAft>
                <a:spcPts val="0"/>
              </a:spcAft>
              <a:buSzPts val="1400"/>
              <a:buNone/>
            </a:pPr>
            <a:endParaRPr sz="1200">
              <a:latin typeface="Arial"/>
              <a:ea typeface="Arial"/>
              <a:cs typeface="Arial"/>
              <a:sym typeface="Arial"/>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Support Zone or Advanced Medical Post Zone:</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This zone should contain no threat of secondary decontamination or equipment, personnel or victims.</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It is the area of definitive patient treatment and triaging.</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Examination, stabilization, and triage</a:t>
            </a:r>
            <a:endParaRPr/>
          </a:p>
          <a:p>
            <a:pPr marL="0" lvl="0" indent="0" algn="l" rtl="0">
              <a:lnSpc>
                <a:spcPct val="80000"/>
              </a:lnSpc>
              <a:spcBef>
                <a:spcPts val="0"/>
              </a:spcBef>
              <a:spcAft>
                <a:spcPts val="0"/>
              </a:spcAft>
              <a:buSzPts val="1400"/>
              <a:buNone/>
            </a:pPr>
            <a:endParaRPr sz="1200">
              <a:latin typeface="Arial"/>
              <a:ea typeface="Arial"/>
              <a:cs typeface="Arial"/>
              <a:sym typeface="Arial"/>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No one from the general public or media should be allowed in any of the zones.</a:t>
            </a:r>
            <a:endParaRPr/>
          </a:p>
          <a:p>
            <a:pPr marL="0" lvl="0" indent="0" algn="l" rtl="0">
              <a:lnSpc>
                <a:spcPct val="100000"/>
              </a:lnSpc>
              <a:spcBef>
                <a:spcPts val="0"/>
              </a:spcBef>
              <a:spcAft>
                <a:spcPts val="0"/>
              </a:spcAft>
              <a:buSzPts val="1400"/>
              <a:buNone/>
            </a:pPr>
            <a:endParaRPr/>
          </a:p>
        </p:txBody>
      </p:sp>
      <p:sp>
        <p:nvSpPr>
          <p:cNvPr id="108" name="Google Shape;108;p8:notes">
            <a:extLst>
              <a:ext uri="{FF2B5EF4-FFF2-40B4-BE49-F238E27FC236}">
                <a16:creationId xmlns:a16="http://schemas.microsoft.com/office/drawing/2014/main" id="{D82CD254-5F0B-98D6-B431-8E60936BDA6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7549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March 11, 2011 – the most powerful earthquake ever recorded in Japan’s history occurred, triggering a tsunami which flooded a nuclear reactor in Fukushima and led to equipment failures that allowed the release of cesium-137 and iodine-131 into the atmosphere and seawater.  </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Damage to area industries can lead to toxin exposures affecting large numbers of people. Healthcare workers should be vigilant in disaster situations for clustering of symptoms that could suggest an ongoing exposure in the area.</a:t>
            </a:r>
            <a:endParaRPr/>
          </a:p>
          <a:p>
            <a:pPr marL="0" lvl="0" indent="0" algn="l" rtl="0">
              <a:lnSpc>
                <a:spcPct val="100000"/>
              </a:lnSpc>
              <a:spcBef>
                <a:spcPts val="0"/>
              </a:spcBef>
              <a:spcAft>
                <a:spcPts val="0"/>
              </a:spcAft>
              <a:buSzPts val="1400"/>
              <a:buNone/>
            </a:pPr>
            <a:endParaRPr/>
          </a:p>
        </p:txBody>
      </p:sp>
      <p:sp>
        <p:nvSpPr>
          <p:cNvPr id="182" name="Google Shape;18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4573B7B8-A8C7-AF19-508E-D93A50756BF6}"/>
            </a:ext>
          </a:extLst>
        </p:cNvPr>
        <p:cNvGrpSpPr/>
        <p:nvPr/>
      </p:nvGrpSpPr>
      <p:grpSpPr>
        <a:xfrm>
          <a:off x="0" y="0"/>
          <a:ext cx="0" cy="0"/>
          <a:chOff x="0" y="0"/>
          <a:chExt cx="0" cy="0"/>
        </a:xfrm>
      </p:grpSpPr>
      <p:sp>
        <p:nvSpPr>
          <p:cNvPr id="170" name="Google Shape;170;p14:notes">
            <a:extLst>
              <a:ext uri="{FF2B5EF4-FFF2-40B4-BE49-F238E27FC236}">
                <a16:creationId xmlns:a16="http://schemas.microsoft.com/office/drawing/2014/main" id="{9DA0BF54-4C60-82B2-A4A2-2D71AA83D3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4:notes">
            <a:extLst>
              <a:ext uri="{FF2B5EF4-FFF2-40B4-BE49-F238E27FC236}">
                <a16:creationId xmlns:a16="http://schemas.microsoft.com/office/drawing/2014/main" id="{2C987B88-7721-651A-47FF-58445107EDF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Any force of nature (earthquake, tsunami, landslides, etc.) that disrupts the soil or causes structural damage to surrounding buildings can result in toxin release. </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Man made: </a:t>
            </a:r>
            <a:r>
              <a:rPr lang="en-US"/>
              <a:t>Chemical, Biologic, Nuclear, Thermomechanical. May not be immediately obvious that a disaster has occurred.</a:t>
            </a:r>
            <a:endParaRPr>
              <a:latin typeface="Arial"/>
              <a:ea typeface="Arial"/>
              <a:cs typeface="Arial"/>
              <a:sym typeface="Arial"/>
            </a:endParaRPr>
          </a:p>
        </p:txBody>
      </p:sp>
      <p:sp>
        <p:nvSpPr>
          <p:cNvPr id="172" name="Google Shape;172;p14:notes">
            <a:extLst>
              <a:ext uri="{FF2B5EF4-FFF2-40B4-BE49-F238E27FC236}">
                <a16:creationId xmlns:a16="http://schemas.microsoft.com/office/drawing/2014/main" id="{5CAA1CB5-D238-C473-E27F-10F602BD50E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49862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March 11, 2011 – the most powerful earthquake ever recorded in Japan’s history occurred, triggering a tsunami which flooded a nuclear reactor in Fukushima and led to equipment failures that allowed the release of cesium-137 and iodine-131 into the atmosphere and seawater.  </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Damage to area industries can lead to toxin exposures affecting large numbers of people. Healthcare workers should be vigilant in disaster situations for clustering of symptoms that could suggest an ongoing exposure in the area.</a:t>
            </a:r>
            <a:endParaRPr/>
          </a:p>
          <a:p>
            <a:pPr marL="0" lvl="0" indent="0" algn="l" rtl="0">
              <a:lnSpc>
                <a:spcPct val="100000"/>
              </a:lnSpc>
              <a:spcBef>
                <a:spcPts val="0"/>
              </a:spcBef>
              <a:spcAft>
                <a:spcPts val="0"/>
              </a:spcAft>
              <a:buSzPts val="1400"/>
              <a:buNone/>
            </a:pPr>
            <a:endParaRPr/>
          </a:p>
        </p:txBody>
      </p:sp>
      <p:sp>
        <p:nvSpPr>
          <p:cNvPr id="182" name="Google Shape;18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cf2b4f09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5cf2b4f099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51 rail cars that stopped started moving and then collided with a locomotive stopped at Khayyam Station -&gt; initial fire just before 5am local time. The rail cars carried sulfur, fertilizer (ammonium nitrate), cotton wool, and oil/petrol. 7 cars of ammonium nitrate = ~400 tons. Firefighters set up an incident command system and evacuated nearby homes. Initial fire was ~90% controlled by 9am. Firefighters moved a rail car that unbeknownst to them (no hazmat fire diamond on the car) was carrying ammonium nitrate near the fire -&gt; set off massive explosion felt up to 70km away. </a:t>
            </a:r>
            <a:endParaRPr/>
          </a:p>
        </p:txBody>
      </p:sp>
      <p:sp>
        <p:nvSpPr>
          <p:cNvPr id="193" name="Google Shape;193;g15cf2b4f099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5cf2b4f09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15cf2b4f099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Failure to control the hot zone initially -&gt; hundreds of spectators watching the firefighters working to control the initial fire and were within the immediate blast radius when the rail cars exploded -&gt; hundreds dead and injured, homes destroyed.</a:t>
            </a:r>
            <a:endParaRPr/>
          </a:p>
        </p:txBody>
      </p:sp>
      <p:sp>
        <p:nvSpPr>
          <p:cNvPr id="201" name="Google Shape;201;g15cf2b4f099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sz="1200"/>
              <a:t>Know  what type of poisonous animals are prevalent in the community</a:t>
            </a:r>
            <a:endParaRPr/>
          </a:p>
          <a:p>
            <a:pPr marL="0" lvl="0" indent="0" algn="l" rtl="0">
              <a:lnSpc>
                <a:spcPct val="115000"/>
              </a:lnSpc>
              <a:spcBef>
                <a:spcPts val="600"/>
              </a:spcBef>
              <a:spcAft>
                <a:spcPts val="0"/>
              </a:spcAft>
              <a:buSzPts val="1400"/>
              <a:buNone/>
            </a:pPr>
            <a:r>
              <a:rPr lang="en-US" sz="1200"/>
              <a:t>Where snakes are prevalent know bite management</a:t>
            </a:r>
            <a:endParaRPr/>
          </a:p>
          <a:p>
            <a:pPr marL="0" lvl="0" indent="0" algn="l" rtl="0">
              <a:lnSpc>
                <a:spcPct val="100000"/>
              </a:lnSpc>
              <a:spcBef>
                <a:spcPts val="0"/>
              </a:spcBef>
              <a:spcAft>
                <a:spcPts val="0"/>
              </a:spcAft>
              <a:buSzPts val="1400"/>
              <a:buNone/>
            </a:pPr>
            <a:r>
              <a:rPr lang="en-US">
                <a:latin typeface="Arial"/>
                <a:ea typeface="Arial"/>
                <a:cs typeface="Arial"/>
                <a:sym typeface="Arial"/>
              </a:rPr>
              <a:t>Wash the snake bite with soap and water.  Immobilize the extremity and keep it below the level of the heart.  Transfer to the hospital as quickly as possible.</a:t>
            </a:r>
            <a:endParaRPr/>
          </a:p>
        </p:txBody>
      </p:sp>
      <p:sp>
        <p:nvSpPr>
          <p:cNvPr id="209" name="Google Shape;20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Fires are extremely common after any natural disaster</a:t>
            </a:r>
            <a:endParaRPr/>
          </a:p>
          <a:p>
            <a:pPr marL="0" lvl="0" indent="0" algn="l" rtl="0">
              <a:lnSpc>
                <a:spcPct val="100000"/>
              </a:lnSpc>
              <a:spcBef>
                <a:spcPts val="0"/>
              </a:spcBef>
              <a:spcAft>
                <a:spcPts val="0"/>
              </a:spcAft>
              <a:buSzPts val="1400"/>
              <a:buNone/>
            </a:pPr>
            <a:r>
              <a:rPr lang="en-US" sz="1200"/>
              <a:t>CO and CN are common dangerous combustion products. Others may be difficult to predict and depend on what’s burning</a:t>
            </a:r>
            <a:endParaRPr/>
          </a:p>
          <a:p>
            <a:pPr marL="0" lvl="0" indent="0" algn="l" rtl="0">
              <a:lnSpc>
                <a:spcPct val="120000"/>
              </a:lnSpc>
              <a:spcBef>
                <a:spcPts val="720"/>
              </a:spcBef>
              <a:spcAft>
                <a:spcPts val="0"/>
              </a:spcAft>
              <a:buSzPts val="1400"/>
              <a:buNone/>
            </a:pPr>
            <a:r>
              <a:rPr lang="en-US" sz="1200"/>
              <a:t>Consider CN if synthetic materials were involved in a fire or in patients who have severe metabolic acidosis or hemodynamic instability</a:t>
            </a:r>
            <a:endParaRPr/>
          </a:p>
          <a:p>
            <a:pPr marL="0" lvl="0" indent="0" algn="l" rtl="0">
              <a:lnSpc>
                <a:spcPct val="120000"/>
              </a:lnSpc>
              <a:spcBef>
                <a:spcPts val="720"/>
              </a:spcBef>
              <a:spcAft>
                <a:spcPts val="0"/>
              </a:spcAft>
              <a:buSzPts val="1400"/>
              <a:buNone/>
            </a:pPr>
            <a:r>
              <a:rPr lang="en-US" sz="1200"/>
              <a:t>Measure serum lactate, if possible</a:t>
            </a:r>
            <a:endParaRPr/>
          </a:p>
          <a:p>
            <a:pPr marL="0" lvl="0" indent="0" algn="l" rtl="0">
              <a:lnSpc>
                <a:spcPct val="120000"/>
              </a:lnSpc>
              <a:spcBef>
                <a:spcPts val="720"/>
              </a:spcBef>
              <a:spcAft>
                <a:spcPts val="0"/>
              </a:spcAft>
              <a:buSzPts val="1400"/>
              <a:buNone/>
            </a:pPr>
            <a:r>
              <a:rPr lang="en-US" sz="1200"/>
              <a:t>Can get blood CN levels, but results will be delayed</a:t>
            </a:r>
            <a:endParaRPr/>
          </a:p>
          <a:p>
            <a:pPr marL="0" lvl="0" indent="0" algn="l" rtl="0">
              <a:lnSpc>
                <a:spcPct val="120000"/>
              </a:lnSpc>
              <a:spcBef>
                <a:spcPts val="720"/>
              </a:spcBef>
              <a:spcAft>
                <a:spcPts val="0"/>
              </a:spcAft>
              <a:buSzPts val="1400"/>
              <a:buNone/>
            </a:pPr>
            <a:r>
              <a:rPr lang="en-US" sz="1200"/>
              <a:t>Treatment: hydroxocobalamin (or old cyanide antidote kit) + supplemental oxygen</a:t>
            </a:r>
            <a:endParaRPr/>
          </a:p>
          <a:p>
            <a:pPr marL="0" lvl="0" indent="0" algn="l" rtl="0">
              <a:lnSpc>
                <a:spcPct val="100000"/>
              </a:lnSpc>
              <a:spcBef>
                <a:spcPts val="0"/>
              </a:spcBef>
              <a:spcAft>
                <a:spcPts val="0"/>
              </a:spcAft>
              <a:buSzPts val="1400"/>
              <a:buNone/>
            </a:pPr>
            <a:endParaRPr/>
          </a:p>
        </p:txBody>
      </p:sp>
      <p:sp>
        <p:nvSpPr>
          <p:cNvPr id="216" name="Google Shape;2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Map showing the change in carbon monoxide deaths by country from 1990 to 2017.</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Homes, for example, can have natural gas leaks, electrical fires and sewage line damage leading to secondary exposures. Carbon monoxide poisoning due to generator use in improperly ventilated areas is common. It is difficult to detect exposure without a detector because the gas is colorless and odorless, and symptoms of exposure are nonspecific: </a:t>
            </a:r>
            <a:r>
              <a:rPr lang="en-US" sz="1200"/>
              <a:t>headache, nausea, dizziness. Young children: fussy, poor feeding, lethargy, “colic,” etc</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Carbon monoxide competitively binds to hemoglobin forming carboxyhemoglobin.  This product holds onto oxygen much more tightly than oxyhemoglobin.  As a result, oxygen is not properly delivered to the tissues and hypoxia results. In severe exposures, victims may lose consciousness and if not removed from the exposure will eventually die.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most important first step is to remove the patient from the exposure into fresh, uncontaminated air. Administer 100% supplemental oxygen if available. Half-life of carboxyhemoglobin: Room air =  4-5 hours, FiO2 100% = 1-2 hours</a:t>
            </a:r>
            <a:endParaRPr/>
          </a:p>
        </p:txBody>
      </p:sp>
      <p:sp>
        <p:nvSpPr>
          <p:cNvPr id="223" name="Google Shape;22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The signs and symptoms of a chemical exposure generally appear fairly quickly leading to rapid identification of the “hot zone.”</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Some examples (aerosolized):</a:t>
            </a:r>
            <a:endParaRPr/>
          </a:p>
          <a:p>
            <a:pPr marL="0" lvl="0" indent="0" algn="l" rtl="0">
              <a:lnSpc>
                <a:spcPct val="120000"/>
              </a:lnSpc>
              <a:spcBef>
                <a:spcPts val="720"/>
              </a:spcBef>
              <a:spcAft>
                <a:spcPts val="0"/>
              </a:spcAft>
              <a:buSzPts val="1400"/>
              <a:buNone/>
            </a:pPr>
            <a:r>
              <a:rPr lang="en-US" sz="1200"/>
              <a:t>Nerve agents (Tabun, Soman, Sarin, VX)</a:t>
            </a:r>
            <a:endParaRPr/>
          </a:p>
          <a:p>
            <a:pPr marL="0" lvl="0" indent="0" algn="l" rtl="0">
              <a:lnSpc>
                <a:spcPct val="120000"/>
              </a:lnSpc>
              <a:spcBef>
                <a:spcPts val="720"/>
              </a:spcBef>
              <a:spcAft>
                <a:spcPts val="0"/>
              </a:spcAft>
              <a:buSzPts val="1400"/>
              <a:buNone/>
            </a:pPr>
            <a:r>
              <a:rPr lang="en-US" sz="1200"/>
              <a:t>Vesicants (Sulfur mustard)</a:t>
            </a:r>
            <a:endParaRPr/>
          </a:p>
          <a:p>
            <a:pPr marL="0" lvl="0" indent="0" algn="l" rtl="0">
              <a:lnSpc>
                <a:spcPct val="120000"/>
              </a:lnSpc>
              <a:spcBef>
                <a:spcPts val="720"/>
              </a:spcBef>
              <a:spcAft>
                <a:spcPts val="0"/>
              </a:spcAft>
              <a:buSzPts val="1400"/>
              <a:buNone/>
            </a:pPr>
            <a:r>
              <a:rPr lang="en-US" sz="1200"/>
              <a:t>Pulmonary irritants (Chlorine gas, phosgene)</a:t>
            </a:r>
            <a:endParaRPr/>
          </a:p>
          <a:p>
            <a:pPr marL="0" lvl="0" indent="0" algn="l" rtl="0">
              <a:lnSpc>
                <a:spcPct val="120000"/>
              </a:lnSpc>
              <a:spcBef>
                <a:spcPts val="720"/>
              </a:spcBef>
              <a:spcAft>
                <a:spcPts val="0"/>
              </a:spcAft>
              <a:buSzPts val="1400"/>
              <a:buNone/>
            </a:pPr>
            <a:r>
              <a:rPr lang="en-US" sz="1200"/>
              <a:t>Riot control agents (Mace, tear gas, pepper spray)</a:t>
            </a:r>
            <a:endParaRPr/>
          </a:p>
          <a:p>
            <a:pPr marL="0" lvl="0" indent="0" algn="l" rtl="0">
              <a:lnSpc>
                <a:spcPct val="120000"/>
              </a:lnSpc>
              <a:spcBef>
                <a:spcPts val="720"/>
              </a:spcBef>
              <a:spcAft>
                <a:spcPts val="0"/>
              </a:spcAft>
              <a:buSzPts val="1400"/>
              <a:buNone/>
            </a:pPr>
            <a:r>
              <a:rPr lang="en-US" sz="1200"/>
              <a:t>Incapacitating agents (Various, historically antimuscarinic agents and ultrapotent opioids)</a:t>
            </a:r>
            <a:endParaRPr sz="1200"/>
          </a:p>
          <a:p>
            <a:pPr marL="0" lvl="0" indent="0" algn="l" rtl="0">
              <a:lnSpc>
                <a:spcPct val="120000"/>
              </a:lnSpc>
              <a:spcBef>
                <a:spcPts val="720"/>
              </a:spcBef>
              <a:spcAft>
                <a:spcPts val="0"/>
              </a:spcAft>
              <a:buSzPts val="1400"/>
              <a:buNone/>
            </a:pPr>
            <a:r>
              <a:rPr lang="en-US"/>
              <a:t>In the ammonium nitrate example, nitric oxides (nitric oxide - NO and nitrogen dioxide NO2 being the most damaging)</a:t>
            </a:r>
            <a:endParaRPr/>
          </a:p>
          <a:p>
            <a:pPr marL="0" lvl="0" indent="0" algn="l" rtl="0">
              <a:lnSpc>
                <a:spcPct val="100000"/>
              </a:lnSpc>
              <a:spcBef>
                <a:spcPts val="0"/>
              </a:spcBef>
              <a:spcAft>
                <a:spcPts val="0"/>
              </a:spcAft>
              <a:buSzPts val="1400"/>
              <a:buNone/>
            </a:pPr>
            <a:endParaRPr/>
          </a:p>
        </p:txBody>
      </p:sp>
      <p:sp>
        <p:nvSpPr>
          <p:cNvPr id="231" name="Google Shape;23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Have significant potential to affect large portions of the population</a:t>
            </a:r>
            <a:endParaRPr/>
          </a:p>
          <a:p>
            <a:pPr marL="0" lvl="0" indent="0" algn="l" rtl="0">
              <a:lnSpc>
                <a:spcPct val="100000"/>
              </a:lnSpc>
              <a:spcBef>
                <a:spcPts val="780"/>
              </a:spcBef>
              <a:spcAft>
                <a:spcPts val="0"/>
              </a:spcAft>
              <a:buSzPts val="1400"/>
              <a:buNone/>
            </a:pPr>
            <a:r>
              <a:rPr lang="en-US" sz="1200"/>
              <a:t>Symptoms develop more insidiously than chemical exposures. Therefore, patients will present at different times and locations </a:t>
            </a:r>
            <a:endParaRPr/>
          </a:p>
          <a:p>
            <a:pPr marL="0" lvl="0" indent="0" algn="l" rtl="0">
              <a:lnSpc>
                <a:spcPct val="100000"/>
              </a:lnSpc>
              <a:spcBef>
                <a:spcPts val="780"/>
              </a:spcBef>
              <a:spcAft>
                <a:spcPts val="0"/>
              </a:spcAft>
              <a:buSzPts val="1400"/>
              <a:buNone/>
            </a:pPr>
            <a:r>
              <a:rPr lang="en-US" sz="1200"/>
              <a:t>Many therapies for biologic warfare agents have not been studied in children and therapeutic dosing may have to be adjusted for a child’s size</a:t>
            </a:r>
            <a:endParaRPr/>
          </a:p>
          <a:p>
            <a:pPr marL="0" lvl="0" indent="0" algn="l" rtl="0">
              <a:lnSpc>
                <a:spcPct val="100000"/>
              </a:lnSpc>
              <a:spcBef>
                <a:spcPts val="0"/>
              </a:spcBef>
              <a:spcAft>
                <a:spcPts val="0"/>
              </a:spcAft>
              <a:buSzPts val="1400"/>
              <a:buNone/>
            </a:pPr>
            <a:r>
              <a:rPr lang="en-US"/>
              <a:t>A </a:t>
            </a:r>
            <a:r>
              <a:rPr lang="en-US">
                <a:latin typeface="Arial"/>
                <a:ea typeface="Arial"/>
                <a:cs typeface="Arial"/>
                <a:sym typeface="Arial"/>
              </a:rPr>
              <a:t>hot zone can be extremely difficult, if not impossible to establish.</a:t>
            </a:r>
            <a:endParaRPr/>
          </a:p>
        </p:txBody>
      </p:sp>
      <p:sp>
        <p:nvSpPr>
          <p:cNvPr id="244" name="Google Shape;24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Radiation = energy in the form of waves or particles</a:t>
            </a:r>
            <a:endParaRPr/>
          </a:p>
          <a:p>
            <a:pPr marL="0" lvl="0" indent="0" algn="l" rtl="0">
              <a:lnSpc>
                <a:spcPct val="100000"/>
              </a:lnSpc>
              <a:spcBef>
                <a:spcPts val="0"/>
              </a:spcBef>
              <a:spcAft>
                <a:spcPts val="0"/>
              </a:spcAft>
              <a:buSzPts val="1400"/>
              <a:buNone/>
            </a:pPr>
            <a:r>
              <a:rPr lang="en-US"/>
              <a:t>Causes tissue damage by either physically damaging DNA or by damaging other molecules that create reactive species</a:t>
            </a:r>
            <a:endParaRPr/>
          </a:p>
          <a:p>
            <a:pPr marL="0" lvl="0" indent="0" algn="l" rtl="0">
              <a:lnSpc>
                <a:spcPct val="100000"/>
              </a:lnSpc>
              <a:spcBef>
                <a:spcPts val="0"/>
              </a:spcBef>
              <a:spcAft>
                <a:spcPts val="0"/>
              </a:spcAft>
              <a:buSzPts val="1400"/>
              <a:buNone/>
            </a:pPr>
            <a:r>
              <a:rPr lang="en-US"/>
              <a:t>Principles of protection:</a:t>
            </a:r>
            <a:endParaRPr/>
          </a:p>
          <a:p>
            <a:pPr marL="457200" lvl="1" indent="0" algn="l" rtl="0">
              <a:lnSpc>
                <a:spcPct val="100000"/>
              </a:lnSpc>
              <a:spcBef>
                <a:spcPts val="0"/>
              </a:spcBef>
              <a:spcAft>
                <a:spcPts val="0"/>
              </a:spcAft>
              <a:buSzPts val="1400"/>
              <a:buNone/>
            </a:pPr>
            <a:r>
              <a:rPr lang="en-US"/>
              <a:t>Time</a:t>
            </a:r>
            <a:endParaRPr/>
          </a:p>
          <a:p>
            <a:pPr marL="457200" lvl="1" indent="0" algn="l" rtl="0">
              <a:lnSpc>
                <a:spcPct val="100000"/>
              </a:lnSpc>
              <a:spcBef>
                <a:spcPts val="0"/>
              </a:spcBef>
              <a:spcAft>
                <a:spcPts val="0"/>
              </a:spcAft>
              <a:buSzPts val="1400"/>
              <a:buNone/>
            </a:pPr>
            <a:r>
              <a:rPr lang="en-US"/>
              <a:t>Distance (inverse square law)</a:t>
            </a:r>
            <a:endParaRPr/>
          </a:p>
          <a:p>
            <a:pPr marL="457200" lvl="1" indent="0" algn="l" rtl="0">
              <a:lnSpc>
                <a:spcPct val="100000"/>
              </a:lnSpc>
              <a:spcBef>
                <a:spcPts val="0"/>
              </a:spcBef>
              <a:spcAft>
                <a:spcPts val="0"/>
              </a:spcAft>
              <a:buSzPts val="1400"/>
              <a:buNone/>
            </a:pPr>
            <a:r>
              <a:rPr lang="en-US"/>
              <a:t>Shielding</a:t>
            </a:r>
            <a:endParaRPr/>
          </a:p>
          <a:p>
            <a:pPr marL="0" lvl="0" indent="0" algn="l" rtl="0">
              <a:lnSpc>
                <a:spcPct val="100000"/>
              </a:lnSpc>
              <a:spcBef>
                <a:spcPts val="0"/>
              </a:spcBef>
              <a:spcAft>
                <a:spcPts val="0"/>
              </a:spcAft>
              <a:buSzPts val="1400"/>
              <a:buNone/>
            </a:pPr>
            <a:endParaRPr/>
          </a:p>
        </p:txBody>
      </p:sp>
      <p:sp>
        <p:nvSpPr>
          <p:cNvPr id="251" name="Google Shape;25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50">
                <a:solidFill>
                  <a:srgbClr val="444746"/>
                </a:solidFill>
                <a:highlight>
                  <a:srgbClr val="FFFFFF"/>
                </a:highlight>
                <a:latin typeface="Roboto"/>
                <a:ea typeface="Roboto"/>
                <a:cs typeface="Roboto"/>
                <a:sym typeface="Roboto"/>
              </a:rPr>
              <a:t>For slide notes, do we want to provide 'what' produces which level of radiation?...addressing level 1 knowledge</a:t>
            </a:r>
            <a:endParaRPr/>
          </a:p>
        </p:txBody>
      </p:sp>
      <p:sp>
        <p:nvSpPr>
          <p:cNvPr id="257" name="Google Shape;2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 name="Google Shape;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Slowly remove (cut, don’t tear) clothing, double bag</a:t>
            </a:r>
            <a:endParaRPr/>
          </a:p>
          <a:p>
            <a:pPr marL="0" lvl="0" indent="0" algn="l" rtl="0">
              <a:lnSpc>
                <a:spcPct val="100000"/>
              </a:lnSpc>
              <a:spcBef>
                <a:spcPts val="720"/>
              </a:spcBef>
              <a:spcAft>
                <a:spcPts val="0"/>
              </a:spcAft>
              <a:buSzPts val="1400"/>
              <a:buNone/>
            </a:pPr>
            <a:r>
              <a:rPr lang="en-US" sz="1200"/>
              <a:t>Gently scrub all contaminated wounds with soap and water. Wipe AWAY from wound. </a:t>
            </a:r>
            <a:endParaRPr/>
          </a:p>
          <a:p>
            <a:pPr marL="0" lvl="0" indent="0" algn="l" rtl="0">
              <a:lnSpc>
                <a:spcPct val="100000"/>
              </a:lnSpc>
              <a:spcBef>
                <a:spcPts val="720"/>
              </a:spcBef>
              <a:spcAft>
                <a:spcPts val="0"/>
              </a:spcAft>
              <a:buSzPts val="1400"/>
              <a:buNone/>
            </a:pPr>
            <a:r>
              <a:rPr lang="en-US" sz="1200"/>
              <a:t>After wounds, clean orifices around face, then hair, then intact skin.</a:t>
            </a:r>
            <a:endParaRPr/>
          </a:p>
          <a:p>
            <a:pPr marL="0" lvl="0" indent="0" algn="l" rtl="0">
              <a:lnSpc>
                <a:spcPct val="100000"/>
              </a:lnSpc>
              <a:spcBef>
                <a:spcPts val="720"/>
              </a:spcBef>
              <a:spcAft>
                <a:spcPts val="0"/>
              </a:spcAft>
              <a:buSzPts val="1400"/>
              <a:buNone/>
            </a:pPr>
            <a:r>
              <a:rPr lang="en-US" sz="1200"/>
              <a:t>All bodily fluids (urine, stool, vomit, etc.) are potentially contaminated and should be handled as toxic waste</a:t>
            </a:r>
            <a:endParaRPr/>
          </a:p>
          <a:p>
            <a:pPr marL="0" lvl="0" indent="0" algn="l" rtl="0">
              <a:lnSpc>
                <a:spcPct val="100000"/>
              </a:lnSpc>
              <a:spcBef>
                <a:spcPts val="0"/>
              </a:spcBef>
              <a:spcAft>
                <a:spcPts val="0"/>
              </a:spcAft>
              <a:buSzPts val="1400"/>
              <a:buNone/>
            </a:pPr>
            <a:r>
              <a:rPr lang="en-US">
                <a:latin typeface="Arial"/>
                <a:ea typeface="Arial"/>
                <a:cs typeface="Arial"/>
                <a:sym typeface="Arial"/>
              </a:rPr>
              <a:t>Radioactive dust is a huge problem.  It collects essentially everywhere and can lead to further patient and healthcare personnel contamination.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Effort has to be made to remove radioactive dust from wounds in order to prevent deeper penetration into the wound.</a:t>
            </a:r>
            <a:endParaRPr/>
          </a:p>
          <a:p>
            <a:pPr marL="0" lvl="0" indent="0" algn="l" rtl="0">
              <a:lnSpc>
                <a:spcPct val="100000"/>
              </a:lnSpc>
              <a:spcBef>
                <a:spcPts val="0"/>
              </a:spcBef>
              <a:spcAft>
                <a:spcPts val="0"/>
              </a:spcAft>
              <a:buSzPts val="1400"/>
              <a:buNone/>
            </a:pPr>
            <a:endParaRPr/>
          </a:p>
        </p:txBody>
      </p:sp>
      <p:sp>
        <p:nvSpPr>
          <p:cNvPr id="296" name="Google Shape;29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External survey with Geiger counter, collect nasal swabs</a:t>
            </a:r>
            <a:endParaRPr/>
          </a:p>
          <a:p>
            <a:pPr marL="0" lvl="0" indent="0" algn="l" rtl="0">
              <a:lnSpc>
                <a:spcPct val="100000"/>
              </a:lnSpc>
              <a:spcBef>
                <a:spcPts val="720"/>
              </a:spcBef>
              <a:spcAft>
                <a:spcPts val="0"/>
              </a:spcAft>
              <a:buSzPts val="1400"/>
              <a:buNone/>
            </a:pPr>
            <a:r>
              <a:rPr lang="en-US" sz="1200"/>
              <a:t>If a patient needs surgery, do it as soon as possible (wound healing will worsen with time)</a:t>
            </a:r>
            <a:endParaRPr/>
          </a:p>
          <a:p>
            <a:pPr marL="0" lvl="0" indent="0" algn="l" rtl="0">
              <a:lnSpc>
                <a:spcPct val="100000"/>
              </a:lnSpc>
              <a:spcBef>
                <a:spcPts val="720"/>
              </a:spcBef>
              <a:spcAft>
                <a:spcPts val="0"/>
              </a:spcAft>
              <a:buSzPts val="1400"/>
              <a:buNone/>
            </a:pPr>
            <a:r>
              <a:rPr lang="en-US" sz="1200"/>
              <a:t>Measure a complete blood count (CBC) as soon as possible, every 2-3 hours for first 8-12 hours</a:t>
            </a:r>
            <a:endParaRPr/>
          </a:p>
          <a:p>
            <a:pPr marL="0" lvl="0" indent="0" algn="l" rtl="0">
              <a:lnSpc>
                <a:spcPct val="100000"/>
              </a:lnSpc>
              <a:spcBef>
                <a:spcPts val="720"/>
              </a:spcBef>
              <a:spcAft>
                <a:spcPts val="0"/>
              </a:spcAft>
              <a:buSzPts val="1400"/>
              <a:buNone/>
            </a:pPr>
            <a:r>
              <a:rPr lang="en-US" sz="1200"/>
              <a:t>Measure CBC’s 4-6 times a day for the first 2-3 days to follow decline in lymphocytes</a:t>
            </a:r>
            <a:endParaRPr/>
          </a:p>
          <a:p>
            <a:pPr marL="0" lvl="0" indent="0" algn="l" rtl="0">
              <a:lnSpc>
                <a:spcPct val="100000"/>
              </a:lnSpc>
              <a:spcBef>
                <a:spcPts val="0"/>
              </a:spcBef>
              <a:spcAft>
                <a:spcPts val="0"/>
              </a:spcAft>
              <a:buSzPts val="1400"/>
              <a:buNone/>
            </a:pPr>
            <a:endParaRPr/>
          </a:p>
        </p:txBody>
      </p:sp>
      <p:sp>
        <p:nvSpPr>
          <p:cNvPr id="304" name="Google Shape;30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Radioiodines are common isotopes released from nuclear power plant reactions.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thyroid is targeted by radioiodines and exposure puts one at risk for future development of thyroid cancer.</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younger victim naturally has a longer expected lifespan and consequently a longer time period in which the cancer can develop.</a:t>
            </a:r>
            <a:endParaRPr/>
          </a:p>
          <a:p>
            <a:pPr marL="0" lvl="0" indent="0" algn="l" rtl="0">
              <a:lnSpc>
                <a:spcPct val="100000"/>
              </a:lnSpc>
              <a:spcBef>
                <a:spcPts val="0"/>
              </a:spcBef>
              <a:spcAft>
                <a:spcPts val="0"/>
              </a:spcAft>
              <a:buSzPts val="1400"/>
              <a:buNone/>
            </a:pPr>
            <a:r>
              <a:rPr lang="en-US">
                <a:latin typeface="Arial"/>
                <a:ea typeface="Arial"/>
                <a:cs typeface="Arial"/>
                <a:sym typeface="Arial"/>
              </a:rPr>
              <a:t>**All patients weighing over 70 kg should be given the adult dose (130 mg) of KI.</a:t>
            </a:r>
            <a:endParaRPr/>
          </a:p>
          <a:p>
            <a:pPr marL="0" lvl="0" indent="0" algn="l" rtl="0">
              <a:lnSpc>
                <a:spcPct val="100000"/>
              </a:lnSpc>
              <a:spcBef>
                <a:spcPts val="0"/>
              </a:spcBef>
              <a:spcAft>
                <a:spcPts val="0"/>
              </a:spcAft>
              <a:buSzPts val="1400"/>
              <a:buNone/>
            </a:pPr>
            <a:r>
              <a:rPr lang="en-US">
                <a:latin typeface="Arial"/>
                <a:ea typeface="Arial"/>
                <a:cs typeface="Arial"/>
                <a:sym typeface="Arial"/>
              </a:rPr>
              <a:t>KI tablets can be dissolved in a pleasant tasting liquid. Side effects are mild (gastrointestinal distress and/or rash). One dose is effective for 24 hours. Most patients only require 1 dose. When removal for the exposure is impossible, subsequent doses will be required.  Thyroid levels in 2-4 wks (if one dose given)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Avoid repeating dose for pregnant and breastfeeding women and new born infants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If given before exposure, can prevent 100% of radioiodine uptake, if given 24 hours after expposure, efficacy decreases to &lt;10%</a:t>
            </a:r>
            <a:endParaRPr/>
          </a:p>
          <a:p>
            <a:pPr marL="0" lvl="0" indent="0" algn="l" rtl="0">
              <a:lnSpc>
                <a:spcPct val="100000"/>
              </a:lnSpc>
              <a:spcBef>
                <a:spcPts val="0"/>
              </a:spcBef>
              <a:spcAft>
                <a:spcPts val="0"/>
              </a:spcAft>
              <a:buSzPts val="1400"/>
              <a:buNone/>
            </a:pPr>
            <a:endParaRPr/>
          </a:p>
        </p:txBody>
      </p:sp>
      <p:sp>
        <p:nvSpPr>
          <p:cNvPr id="324" name="Google Shape;32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1400"/>
              <a:buNone/>
            </a:pPr>
            <a:r>
              <a:rPr lang="en-US"/>
              <a:t>Radioiodine is secreted into breast-milk</a:t>
            </a:r>
            <a:endParaRPr/>
          </a:p>
          <a:p>
            <a:pPr marL="914400" lvl="2" indent="-76200" algn="l" rtl="0">
              <a:lnSpc>
                <a:spcPct val="120000"/>
              </a:lnSpc>
              <a:spcBef>
                <a:spcPts val="720"/>
              </a:spcBef>
              <a:spcAft>
                <a:spcPts val="0"/>
              </a:spcAft>
              <a:buClr>
                <a:schemeClr val="dk1"/>
              </a:buClr>
              <a:buSzPts val="1200"/>
              <a:buFont typeface="Arial"/>
              <a:buChar char="–"/>
            </a:pPr>
            <a:r>
              <a:rPr lang="en-US"/>
              <a:t>If possible, exposed lactating mothers should not breast-feed their infants until deemed safe</a:t>
            </a:r>
            <a:endParaRPr/>
          </a:p>
          <a:p>
            <a:pPr marL="0" lvl="0" indent="0" algn="l" rtl="0">
              <a:lnSpc>
                <a:spcPct val="120000"/>
              </a:lnSpc>
              <a:spcBef>
                <a:spcPts val="1680"/>
              </a:spcBef>
              <a:spcAft>
                <a:spcPts val="0"/>
              </a:spcAft>
              <a:buSzPts val="1400"/>
              <a:buNone/>
            </a:pPr>
            <a:r>
              <a:rPr lang="en-US"/>
              <a:t>Radioiodine is also secreted into the milk of livestock and distributed on the local produce</a:t>
            </a:r>
            <a:endParaRPr/>
          </a:p>
          <a:p>
            <a:pPr marL="914400" lvl="2" indent="-76200" algn="l" rtl="0">
              <a:lnSpc>
                <a:spcPct val="120000"/>
              </a:lnSpc>
              <a:spcBef>
                <a:spcPts val="720"/>
              </a:spcBef>
              <a:spcAft>
                <a:spcPts val="0"/>
              </a:spcAft>
              <a:buClr>
                <a:schemeClr val="dk1"/>
              </a:buClr>
              <a:buSzPts val="1200"/>
              <a:buFont typeface="Arial"/>
              <a:buChar char="–"/>
            </a:pPr>
            <a:r>
              <a:rPr lang="en-US"/>
              <a:t>These products should not be eaten until public health authorities have declared them safe for consumption</a:t>
            </a:r>
            <a:endParaRPr/>
          </a:p>
          <a:p>
            <a:pPr marL="0" lvl="0" indent="0" algn="l" rtl="0">
              <a:lnSpc>
                <a:spcPct val="100000"/>
              </a:lnSpc>
              <a:spcBef>
                <a:spcPts val="0"/>
              </a:spcBef>
              <a:spcAft>
                <a:spcPts val="0"/>
              </a:spcAft>
              <a:buSzPts val="1400"/>
              <a:buNone/>
            </a:pPr>
            <a:endParaRPr/>
          </a:p>
        </p:txBody>
      </p:sp>
      <p:sp>
        <p:nvSpPr>
          <p:cNvPr id="331" name="Google Shape;33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Chemtrec: 24 hr hazmat chemical incident response</a:t>
            </a:r>
            <a:endParaRPr/>
          </a:p>
          <a:p>
            <a:pPr marL="0" lvl="0" indent="0" algn="l" rtl="0">
              <a:lnSpc>
                <a:spcPct val="100000"/>
              </a:lnSpc>
              <a:spcBef>
                <a:spcPts val="0"/>
              </a:spcBef>
              <a:spcAft>
                <a:spcPts val="0"/>
              </a:spcAft>
              <a:buSzPts val="1400"/>
              <a:buNone/>
            </a:pPr>
            <a:r>
              <a:rPr lang="en-US"/>
              <a:t>CDC: Centers for Disease Control and Prevention</a:t>
            </a:r>
            <a:endParaRPr/>
          </a:p>
          <a:p>
            <a:pPr marL="0" lvl="0" indent="0" algn="l" rtl="0">
              <a:lnSpc>
                <a:spcPct val="100000"/>
              </a:lnSpc>
              <a:spcBef>
                <a:spcPts val="0"/>
              </a:spcBef>
              <a:spcAft>
                <a:spcPts val="0"/>
              </a:spcAft>
              <a:buSzPts val="1400"/>
              <a:buNone/>
            </a:pPr>
            <a:r>
              <a:rPr lang="en-US"/>
              <a:t>REAC/TS: Radiation Emergency Assistance Center/Training Site (24 hour assistance for medical management of those involved in a radiological/nuclear emergency)</a:t>
            </a:r>
            <a:endParaRPr/>
          </a:p>
          <a:p>
            <a:pPr marL="0" lvl="0" indent="0" algn="l" rtl="0">
              <a:lnSpc>
                <a:spcPct val="100000"/>
              </a:lnSpc>
              <a:spcBef>
                <a:spcPts val="0"/>
              </a:spcBef>
              <a:spcAft>
                <a:spcPts val="0"/>
              </a:spcAft>
              <a:buSzPts val="1400"/>
              <a:buNone/>
            </a:pPr>
            <a:endParaRPr/>
          </a:p>
        </p:txBody>
      </p:sp>
      <p:sp>
        <p:nvSpPr>
          <p:cNvPr id="338" name="Google Shape;33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Children are the most vulnerable population group, especially children less than 5 years of age. </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Some characteristics that made them more vulnerable are:</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Shorter Stature 🡪 Many chemicals are more dense than air and consequently exist at higher concentrations closer to the ground.  The same principle applies with radiation exposures.</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Decreased fluid reserve, increased risk for dehydration (vomiting and diarrhea assiciated toxic exposures and infections</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Larger skin surface area to body mass ratio 🡪 toxins can more easily be absorbed in higher concentrations</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Less subcutaneous fat 🡪 causes a child to be at higher risk for hypothermia with decontamination</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Less keratinization present in skin 🡪 corrosives can penetrate deeper leading to increased severity in injury</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Higher minute ventilation per body mass 🡪 aerosolized or gaseous toxins are more extensively absorbed.</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Decreased fluid reserve 🡪 children are at increased risk for dehydration with vomiting and/or diarrhea associated with toxic exposures or food-born illness.</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Immature motor skills 🡪 Children are less likely to be able to physically remove themselves from a dangerous situation.</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2" name="Google Shape;7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FEMA’s “All Hazards Approach” - </a:t>
            </a:r>
            <a:r>
              <a:rPr lang="en-US" sz="1200"/>
              <a:t>Creating a simultaneous plan for the </a:t>
            </a:r>
            <a:r>
              <a:rPr lang="en-US" sz="1200" u="sng"/>
              <a:t>more likely</a:t>
            </a:r>
            <a:r>
              <a:rPr lang="en-US" sz="1200"/>
              <a:t> public health emergencies (earthquakes, floods, unintentional hazardous incidents, infectious outbreaks), as well as terrorist events (rare, but potentially </a:t>
            </a:r>
            <a:r>
              <a:rPr lang="en-US"/>
              <a:t>catastrophic events). Tox disasters could fall into either/both category.</a:t>
            </a: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USDOT Hazmat definition: “Any material that can cause harm to people, property or the environment”</a:t>
            </a:r>
            <a:endParaRPr/>
          </a:p>
        </p:txBody>
      </p:sp>
      <p:sp>
        <p:nvSpPr>
          <p:cNvPr id="87" name="Google Shape;8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Level A is the highest level of protection. It provides respiratory, skin and vapor protection. The healthcare worker is required to wear a self-contained breathing apparatus (SCBA) under this type of suit.  Level A suits are used in the hot zone only</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Level B provides the highest level of respiratory protection but less skin protection and no vapor protection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Level C PPE is the most commonly used by Health Care Personnel, because it permits to deliver care. Same skin protection as level B, but lower resp protection, which is using a powered air purifying respirator or PAPR, followed by using a face mask with a HEPA filter.  The other levels are too cumbersome, and is usually used by rescue personnel entering in the hot zone, that need to have absolute protection.  A hospital or health care centers PPE use is usually adequate with Level C protection to handle patients arriving from the scene needing decontamination</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Level D is the lowest level and it is equivalent to a regular healthcare worker uniform.  A level D suit should NEVER be worn in a hazardous material incident.</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4" name="Google Shape;9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a:latin typeface="Arial"/>
                <a:ea typeface="Arial"/>
                <a:cs typeface="Arial"/>
                <a:sym typeface="Arial"/>
              </a:rPr>
              <a:t>Disaster Staging when there is a tox/hazmat concern:</a:t>
            </a:r>
            <a:endParaRPr>
              <a:latin typeface="Arial"/>
              <a:ea typeface="Arial"/>
              <a:cs typeface="Arial"/>
              <a:sym typeface="Arial"/>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Hot or Impact Zone:</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This primary zone represents the area of continued danger such as ongoing fires, falling debris or exposure to </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hazardous materials.</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No medical treatment should be given in the hot or impact zone.  At most, the rescue worker could attempt</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to open an airway through positioning or place a patient on a backboard for spinal precautions.</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Wear full protective gear, and possible initial triage</a:t>
            </a:r>
            <a:endParaRPr/>
          </a:p>
          <a:p>
            <a:pPr marL="0" lvl="0" indent="0" algn="l" rtl="0">
              <a:lnSpc>
                <a:spcPct val="80000"/>
              </a:lnSpc>
              <a:spcBef>
                <a:spcPts val="0"/>
              </a:spcBef>
              <a:spcAft>
                <a:spcPts val="0"/>
              </a:spcAft>
              <a:buSzPts val="1400"/>
              <a:buNone/>
            </a:pPr>
            <a:endParaRPr sz="1200">
              <a:latin typeface="Arial"/>
              <a:ea typeface="Arial"/>
              <a:cs typeface="Arial"/>
              <a:sym typeface="Arial"/>
            </a:endParaRPr>
          </a:p>
          <a:p>
            <a:pPr marL="0" lvl="0" indent="0" algn="l" rtl="0">
              <a:lnSpc>
                <a:spcPct val="80000"/>
              </a:lnSpc>
              <a:spcBef>
                <a:spcPts val="0"/>
              </a:spcBef>
              <a:spcAft>
                <a:spcPts val="0"/>
              </a:spcAft>
              <a:buSzPts val="1400"/>
              <a:buNone/>
            </a:pPr>
            <a:r>
              <a:rPr lang="en-US">
                <a:latin typeface="Arial"/>
                <a:ea typeface="Arial"/>
                <a:cs typeface="Arial"/>
                <a:sym typeface="Arial"/>
              </a:rPr>
              <a:t>Decontamination or Warm Zone:</a:t>
            </a:r>
            <a:endParaRPr/>
          </a:p>
          <a:p>
            <a:pPr marL="0" lvl="0" indent="0" algn="l" rtl="0">
              <a:lnSpc>
                <a:spcPct val="80000"/>
              </a:lnSpc>
              <a:spcBef>
                <a:spcPts val="0"/>
              </a:spcBef>
              <a:spcAft>
                <a:spcPts val="0"/>
              </a:spcAft>
              <a:buSzPts val="1400"/>
              <a:buNone/>
            </a:pPr>
            <a:r>
              <a:rPr lang="en-US">
                <a:latin typeface="Arial"/>
                <a:ea typeface="Arial"/>
                <a:cs typeface="Arial"/>
                <a:sym typeface="Arial"/>
              </a:rPr>
              <a:t>	Zone represents area of hazardous materials contamination</a:t>
            </a:r>
            <a:endParaRPr/>
          </a:p>
          <a:p>
            <a:pPr marL="0" lvl="0" indent="0" algn="l" rtl="0">
              <a:lnSpc>
                <a:spcPct val="80000"/>
              </a:lnSpc>
              <a:spcBef>
                <a:spcPts val="0"/>
              </a:spcBef>
              <a:spcAft>
                <a:spcPts val="0"/>
              </a:spcAft>
              <a:buSzPts val="1400"/>
              <a:buNone/>
            </a:pPr>
            <a:r>
              <a:rPr lang="en-US">
                <a:latin typeface="Arial"/>
                <a:ea typeface="Arial"/>
                <a:cs typeface="Arial"/>
                <a:sym typeface="Arial"/>
              </a:rPr>
              <a:t>	Contaminated clothing removed, flushing/washing, thermal protection</a:t>
            </a:r>
            <a:endParaRPr/>
          </a:p>
          <a:p>
            <a:pPr marL="0" lvl="0" indent="0" algn="l" rtl="0">
              <a:lnSpc>
                <a:spcPct val="80000"/>
              </a:lnSpc>
              <a:spcBef>
                <a:spcPts val="0"/>
              </a:spcBef>
              <a:spcAft>
                <a:spcPts val="0"/>
              </a:spcAft>
              <a:buSzPts val="1400"/>
              <a:buNone/>
            </a:pPr>
            <a:r>
              <a:rPr lang="en-US">
                <a:latin typeface="Arial"/>
                <a:ea typeface="Arial"/>
                <a:cs typeface="Arial"/>
                <a:sym typeface="Arial"/>
              </a:rPr>
              <a:t>	Patients can be stabilized and decontaminated in this zone.</a:t>
            </a:r>
            <a:endParaRPr/>
          </a:p>
          <a:p>
            <a:pPr marL="0" lvl="0" indent="0" algn="l" rtl="0">
              <a:lnSpc>
                <a:spcPct val="80000"/>
              </a:lnSpc>
              <a:spcBef>
                <a:spcPts val="0"/>
              </a:spcBef>
              <a:spcAft>
                <a:spcPts val="0"/>
              </a:spcAft>
              <a:buSzPts val="1400"/>
              <a:buNone/>
            </a:pPr>
            <a:r>
              <a:rPr lang="en-US">
                <a:latin typeface="Arial"/>
                <a:ea typeface="Arial"/>
                <a:cs typeface="Arial"/>
                <a:sym typeface="Arial"/>
              </a:rPr>
              <a:t>	This zone should ideally be upwind, uphill, and/or upstream from the hot/impact zone.</a:t>
            </a:r>
            <a:endParaRPr/>
          </a:p>
          <a:p>
            <a:pPr marL="0" lvl="0" indent="0" algn="l" rtl="0">
              <a:lnSpc>
                <a:spcPct val="100000"/>
              </a:lnSpc>
              <a:spcBef>
                <a:spcPts val="1540"/>
              </a:spcBef>
              <a:spcAft>
                <a:spcPts val="0"/>
              </a:spcAft>
              <a:buSzPts val="1400"/>
              <a:buNone/>
            </a:pPr>
            <a:r>
              <a:rPr lang="en-US"/>
              <a:t>Goal: to prevent further patient exposure and contamination of the staff</a:t>
            </a:r>
            <a:endParaRPr/>
          </a:p>
          <a:p>
            <a:pPr marL="0" lvl="0" indent="0" algn="l" rtl="0">
              <a:lnSpc>
                <a:spcPct val="100000"/>
              </a:lnSpc>
              <a:spcBef>
                <a:spcPts val="1540"/>
              </a:spcBef>
              <a:spcAft>
                <a:spcPts val="0"/>
              </a:spcAft>
              <a:buSzPts val="1400"/>
              <a:buNone/>
            </a:pPr>
            <a:r>
              <a:rPr lang="en-US"/>
              <a:t>Should be divided into 2 groups:</a:t>
            </a:r>
            <a:endParaRPr/>
          </a:p>
          <a:p>
            <a:pPr marL="914400" lvl="2" indent="0" algn="l" rtl="0">
              <a:lnSpc>
                <a:spcPct val="100000"/>
              </a:lnSpc>
              <a:spcBef>
                <a:spcPts val="1210"/>
              </a:spcBef>
              <a:spcAft>
                <a:spcPts val="0"/>
              </a:spcAft>
              <a:buSzPts val="1400"/>
              <a:buNone/>
            </a:pPr>
            <a:r>
              <a:rPr lang="en-US" b="1"/>
              <a:t>Those who can remove their own clothing</a:t>
            </a:r>
            <a:endParaRPr/>
          </a:p>
          <a:p>
            <a:pPr marL="914400" lvl="2" indent="0" algn="l" rtl="0">
              <a:lnSpc>
                <a:spcPct val="100000"/>
              </a:lnSpc>
              <a:spcBef>
                <a:spcPts val="1210"/>
              </a:spcBef>
              <a:spcAft>
                <a:spcPts val="0"/>
              </a:spcAft>
              <a:buSzPts val="1400"/>
              <a:buNone/>
            </a:pPr>
            <a:r>
              <a:rPr lang="en-US" b="1"/>
              <a:t>Those who require assistance with clothing removal</a:t>
            </a:r>
            <a:endParaRPr/>
          </a:p>
          <a:p>
            <a:pPr marL="0" lvl="0" indent="0" algn="l" rtl="0">
              <a:lnSpc>
                <a:spcPct val="100000"/>
              </a:lnSpc>
              <a:spcBef>
                <a:spcPts val="1540"/>
              </a:spcBef>
              <a:spcAft>
                <a:spcPts val="0"/>
              </a:spcAft>
              <a:buSzPts val="1400"/>
              <a:buNone/>
            </a:pPr>
            <a:r>
              <a:rPr lang="en-US"/>
              <a:t>Clothes and other personal articles should be placed slowly and carefully in small bags labeled with the patient’s name, address and phone number</a:t>
            </a:r>
            <a:endParaRPr>
              <a:latin typeface="Arial"/>
              <a:ea typeface="Arial"/>
              <a:cs typeface="Arial"/>
              <a:sym typeface="Arial"/>
            </a:endParaRPr>
          </a:p>
          <a:p>
            <a:pPr marL="0" lvl="0" indent="0" algn="l" rtl="0">
              <a:lnSpc>
                <a:spcPct val="80000"/>
              </a:lnSpc>
              <a:spcBef>
                <a:spcPts val="0"/>
              </a:spcBef>
              <a:spcAft>
                <a:spcPts val="0"/>
              </a:spcAft>
              <a:buSzPts val="1400"/>
              <a:buNone/>
            </a:pPr>
            <a:endParaRPr sz="1200">
              <a:latin typeface="Arial"/>
              <a:ea typeface="Arial"/>
              <a:cs typeface="Arial"/>
              <a:sym typeface="Arial"/>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Support Zone or Advanced Medical Post Zone:</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This zone should contain no threat of secondary decontamination or equipment, personnel or victims.</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It is the area of definitive patient treatment and triaging.</a:t>
            </a:r>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	Examination, stabilization, and triage</a:t>
            </a:r>
            <a:endParaRPr/>
          </a:p>
          <a:p>
            <a:pPr marL="0" lvl="0" indent="0" algn="l" rtl="0">
              <a:lnSpc>
                <a:spcPct val="80000"/>
              </a:lnSpc>
              <a:spcBef>
                <a:spcPts val="0"/>
              </a:spcBef>
              <a:spcAft>
                <a:spcPts val="0"/>
              </a:spcAft>
              <a:buSzPts val="1400"/>
              <a:buNone/>
            </a:pPr>
            <a:endParaRPr sz="1200">
              <a:latin typeface="Arial"/>
              <a:ea typeface="Arial"/>
              <a:cs typeface="Arial"/>
              <a:sym typeface="Arial"/>
            </a:endParaRPr>
          </a:p>
          <a:p>
            <a:pPr marL="0" lvl="0" indent="0" algn="l" rtl="0">
              <a:lnSpc>
                <a:spcPct val="80000"/>
              </a:lnSpc>
              <a:spcBef>
                <a:spcPts val="0"/>
              </a:spcBef>
              <a:spcAft>
                <a:spcPts val="0"/>
              </a:spcAft>
              <a:buSzPts val="1400"/>
              <a:buNone/>
            </a:pPr>
            <a:r>
              <a:rPr lang="en-US" sz="1200">
                <a:latin typeface="Arial"/>
                <a:ea typeface="Arial"/>
                <a:cs typeface="Arial"/>
                <a:sym typeface="Arial"/>
              </a:rPr>
              <a:t>No one from the general public or media should be allowed in any of the zones.</a:t>
            </a:r>
            <a:endParaRPr/>
          </a:p>
          <a:p>
            <a:pPr marL="0" lvl="0" indent="0" algn="l" rtl="0">
              <a:lnSpc>
                <a:spcPct val="100000"/>
              </a:lnSpc>
              <a:spcBef>
                <a:spcPts val="0"/>
              </a:spcBef>
              <a:spcAft>
                <a:spcPts val="0"/>
              </a:spcAft>
              <a:buSzPts val="1400"/>
              <a:buNone/>
            </a:pPr>
            <a:endParaRPr/>
          </a:p>
        </p:txBody>
      </p:sp>
      <p:sp>
        <p:nvSpPr>
          <p:cNvPr id="108" name="Google Shape;1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Assess all stable patients for the need of decon prior to further exam, triage, or treatment</a:t>
            </a:r>
            <a:endParaRPr/>
          </a:p>
          <a:p>
            <a:pPr marL="0" lvl="0" indent="0" algn="l" rtl="0">
              <a:lnSpc>
                <a:spcPct val="100000"/>
              </a:lnSpc>
              <a:spcBef>
                <a:spcPts val="0"/>
              </a:spcBef>
              <a:spcAft>
                <a:spcPts val="0"/>
              </a:spcAft>
              <a:buSzPts val="1400"/>
              <a:buNone/>
            </a:pPr>
            <a:r>
              <a:rPr lang="en-US">
                <a:latin typeface="Arial"/>
                <a:ea typeface="Arial"/>
                <a:cs typeface="Arial"/>
                <a:sym typeface="Arial"/>
              </a:rPr>
              <a:t>Decon is usually more important with chemical and radioactive exposures than with biologic exposures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goal of decontamination is to prevent further patient exposure and to prevent contamination of the staff</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In general, not recommended to send a critically ill pt to the hospital prior to decon because they will need it prior to entering the hospital</a:t>
            </a:r>
            <a:endParaRPr/>
          </a:p>
          <a:p>
            <a:pPr marL="0" lvl="0" indent="0" algn="l" rtl="0">
              <a:lnSpc>
                <a:spcPct val="100000"/>
              </a:lnSpc>
              <a:spcBef>
                <a:spcPts val="0"/>
              </a:spcBef>
              <a:spcAft>
                <a:spcPts val="0"/>
              </a:spcAft>
              <a:buSzPts val="1400"/>
              <a:buNone/>
            </a:pPr>
            <a:r>
              <a:rPr lang="en-US">
                <a:latin typeface="Arial"/>
                <a:ea typeface="Arial"/>
                <a:cs typeface="Arial"/>
                <a:sym typeface="Arial"/>
              </a:rPr>
              <a:t>Hospital level planning should account for patients who could arrive from the disaster scene on foot or in a private vehicle.  These patients will also require decontamination.</a:t>
            </a:r>
            <a:endParaRPr/>
          </a:p>
          <a:p>
            <a:pPr marL="0" lvl="0" indent="0" algn="l" rtl="0">
              <a:lnSpc>
                <a:spcPct val="125000"/>
              </a:lnSpc>
              <a:spcBef>
                <a:spcPts val="600"/>
              </a:spcBef>
              <a:spcAft>
                <a:spcPts val="0"/>
              </a:spcAft>
              <a:buSzPts val="1400"/>
              <a:buNone/>
            </a:pPr>
            <a:r>
              <a:rPr lang="en-US" sz="1200"/>
              <a:t>Moving from head to toe, flush the skin and hair with water for 3-5 minutes. Avoid getting water in the eyes</a:t>
            </a:r>
            <a:endParaRPr/>
          </a:p>
          <a:p>
            <a:pPr marL="0" lvl="0" indent="0" algn="l" rtl="0">
              <a:lnSpc>
                <a:spcPct val="125000"/>
              </a:lnSpc>
              <a:spcBef>
                <a:spcPts val="600"/>
              </a:spcBef>
              <a:spcAft>
                <a:spcPts val="0"/>
              </a:spcAft>
              <a:buSzPts val="1400"/>
              <a:buNone/>
            </a:pPr>
            <a:r>
              <a:rPr lang="en-US" sz="1200"/>
              <a:t>Irritated eyes should be flushed with water or saline for at least 5 minutes</a:t>
            </a:r>
            <a:endParaRPr/>
          </a:p>
          <a:p>
            <a:pPr marL="0" lvl="0" indent="0" algn="l" rtl="0">
              <a:lnSpc>
                <a:spcPct val="125000"/>
              </a:lnSpc>
              <a:spcBef>
                <a:spcPts val="600"/>
              </a:spcBef>
              <a:spcAft>
                <a:spcPts val="0"/>
              </a:spcAft>
              <a:buSzPts val="1400"/>
              <a:buNone/>
            </a:pPr>
            <a:r>
              <a:rPr lang="en-US" sz="1200"/>
              <a:t>Remove contact lenses when present</a:t>
            </a:r>
            <a:endParaRPr/>
          </a:p>
          <a:p>
            <a:pPr marL="0" lvl="0" indent="0" algn="l" rtl="0">
              <a:lnSpc>
                <a:spcPct val="100000"/>
              </a:lnSpc>
              <a:spcBef>
                <a:spcPts val="0"/>
              </a:spcBef>
              <a:spcAft>
                <a:spcPts val="0"/>
              </a:spcAft>
              <a:buSzPts val="1400"/>
              <a:buNone/>
            </a:pPr>
            <a:endParaRPr/>
          </a:p>
        </p:txBody>
      </p:sp>
      <p:sp>
        <p:nvSpPr>
          <p:cNvPr id="139" name="Google Shape;1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40"/>
          <p:cNvSpPr txBox="1">
            <a:spLocks noGrp="1"/>
          </p:cNvSpPr>
          <p:nvPr>
            <p:ph type="title"/>
          </p:nvPr>
        </p:nvSpPr>
        <p:spPr>
          <a:xfrm>
            <a:off x="831850" y="1346325"/>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0"/>
          <p:cNvSpPr txBox="1">
            <a:spLocks noGrp="1"/>
          </p:cNvSpPr>
          <p:nvPr>
            <p:ph type="body" idx="1"/>
          </p:nvPr>
        </p:nvSpPr>
        <p:spPr>
          <a:xfrm>
            <a:off x="831850" y="4226051"/>
            <a:ext cx="10515600" cy="9907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949495"/>
              </a:buClr>
              <a:buSzPts val="2000"/>
              <a:buNone/>
              <a:defRPr sz="2000">
                <a:solidFill>
                  <a:srgbClr val="949495"/>
                </a:solidFill>
              </a:defRPr>
            </a:lvl2pPr>
            <a:lvl3pPr marL="1371600" lvl="2" indent="-228600" algn="l">
              <a:lnSpc>
                <a:spcPct val="90000"/>
              </a:lnSpc>
              <a:spcBef>
                <a:spcPts val="500"/>
              </a:spcBef>
              <a:spcAft>
                <a:spcPts val="0"/>
              </a:spcAft>
              <a:buClr>
                <a:srgbClr val="949495"/>
              </a:buClr>
              <a:buSzPts val="1800"/>
              <a:buNone/>
              <a:defRPr sz="1800">
                <a:solidFill>
                  <a:srgbClr val="949495"/>
                </a:solidFill>
              </a:defRPr>
            </a:lvl3pPr>
            <a:lvl4pPr marL="1828800" lvl="3" indent="-228600" algn="l">
              <a:lnSpc>
                <a:spcPct val="90000"/>
              </a:lnSpc>
              <a:spcBef>
                <a:spcPts val="500"/>
              </a:spcBef>
              <a:spcAft>
                <a:spcPts val="0"/>
              </a:spcAft>
              <a:buClr>
                <a:srgbClr val="949495"/>
              </a:buClr>
              <a:buSzPts val="1600"/>
              <a:buNone/>
              <a:defRPr sz="1600">
                <a:solidFill>
                  <a:srgbClr val="949495"/>
                </a:solidFill>
              </a:defRPr>
            </a:lvl4pPr>
            <a:lvl5pPr marL="2286000" lvl="4" indent="-228600" algn="l">
              <a:lnSpc>
                <a:spcPct val="90000"/>
              </a:lnSpc>
              <a:spcBef>
                <a:spcPts val="500"/>
              </a:spcBef>
              <a:spcAft>
                <a:spcPts val="0"/>
              </a:spcAft>
              <a:buClr>
                <a:srgbClr val="949495"/>
              </a:buClr>
              <a:buSzPts val="1600"/>
              <a:buNone/>
              <a:defRPr sz="1600">
                <a:solidFill>
                  <a:srgbClr val="949495"/>
                </a:solidFill>
              </a:defRPr>
            </a:lvl5pPr>
            <a:lvl6pPr marL="2743200" lvl="5" indent="-228600" algn="l">
              <a:lnSpc>
                <a:spcPct val="90000"/>
              </a:lnSpc>
              <a:spcBef>
                <a:spcPts val="500"/>
              </a:spcBef>
              <a:spcAft>
                <a:spcPts val="0"/>
              </a:spcAft>
              <a:buClr>
                <a:srgbClr val="949495"/>
              </a:buClr>
              <a:buSzPts val="1600"/>
              <a:buNone/>
              <a:defRPr sz="1600">
                <a:solidFill>
                  <a:srgbClr val="949495"/>
                </a:solidFill>
              </a:defRPr>
            </a:lvl6pPr>
            <a:lvl7pPr marL="3200400" lvl="6" indent="-228600" algn="l">
              <a:lnSpc>
                <a:spcPct val="90000"/>
              </a:lnSpc>
              <a:spcBef>
                <a:spcPts val="500"/>
              </a:spcBef>
              <a:spcAft>
                <a:spcPts val="0"/>
              </a:spcAft>
              <a:buClr>
                <a:srgbClr val="949495"/>
              </a:buClr>
              <a:buSzPts val="1600"/>
              <a:buNone/>
              <a:defRPr sz="1600">
                <a:solidFill>
                  <a:srgbClr val="949495"/>
                </a:solidFill>
              </a:defRPr>
            </a:lvl7pPr>
            <a:lvl8pPr marL="3657600" lvl="7" indent="-228600" algn="l">
              <a:lnSpc>
                <a:spcPct val="90000"/>
              </a:lnSpc>
              <a:spcBef>
                <a:spcPts val="500"/>
              </a:spcBef>
              <a:spcAft>
                <a:spcPts val="0"/>
              </a:spcAft>
              <a:buClr>
                <a:srgbClr val="949495"/>
              </a:buClr>
              <a:buSzPts val="1600"/>
              <a:buNone/>
              <a:defRPr sz="1600">
                <a:solidFill>
                  <a:srgbClr val="949495"/>
                </a:solidFill>
              </a:defRPr>
            </a:lvl8pPr>
            <a:lvl9pPr marL="4114800" lvl="8" indent="-228600" algn="l">
              <a:lnSpc>
                <a:spcPct val="90000"/>
              </a:lnSpc>
              <a:spcBef>
                <a:spcPts val="500"/>
              </a:spcBef>
              <a:spcAft>
                <a:spcPts val="0"/>
              </a:spcAft>
              <a:buClr>
                <a:srgbClr val="949495"/>
              </a:buClr>
              <a:buSzPts val="1600"/>
              <a:buNone/>
              <a:defRPr sz="1600">
                <a:solidFill>
                  <a:srgbClr val="949495"/>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41"/>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1"/>
          <p:cNvSpPr txBox="1">
            <a:spLocks noGrp="1"/>
          </p:cNvSpPr>
          <p:nvPr>
            <p:ph type="body" idx="1"/>
          </p:nvPr>
        </p:nvSpPr>
        <p:spPr>
          <a:xfrm>
            <a:off x="838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1"/>
          <p:cNvSpPr txBox="1">
            <a:spLocks noGrp="1"/>
          </p:cNvSpPr>
          <p:nvPr>
            <p:ph type="body" idx="2"/>
          </p:nvPr>
        </p:nvSpPr>
        <p:spPr>
          <a:xfrm>
            <a:off x="6172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2"/>
          <p:cNvSpPr txBox="1">
            <a:spLocks noGrp="1"/>
          </p:cNvSpPr>
          <p:nvPr>
            <p:ph type="body" idx="2"/>
          </p:nvPr>
        </p:nvSpPr>
        <p:spPr>
          <a:xfrm>
            <a:off x="839788" y="2505075"/>
            <a:ext cx="5157787"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42"/>
          <p:cNvSpPr txBox="1">
            <a:spLocks noGrp="1"/>
          </p:cNvSpPr>
          <p:nvPr>
            <p:ph type="body" idx="4"/>
          </p:nvPr>
        </p:nvSpPr>
        <p:spPr>
          <a:xfrm>
            <a:off x="6172200" y="2505075"/>
            <a:ext cx="5183188"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 name="Google Shape;36;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4"/>
          <p:cNvSpPr>
            <a:spLocks noGrp="1"/>
          </p:cNvSpPr>
          <p:nvPr>
            <p:ph type="pic" idx="2"/>
          </p:nvPr>
        </p:nvSpPr>
        <p:spPr>
          <a:xfrm>
            <a:off x="5183188" y="457201"/>
            <a:ext cx="6172200" cy="5403850"/>
          </a:xfrm>
          <a:prstGeom prst="rect">
            <a:avLst/>
          </a:prstGeom>
          <a:noFill/>
          <a:ln>
            <a:noFill/>
          </a:ln>
        </p:spPr>
      </p:sp>
      <p:sp>
        <p:nvSpPr>
          <p:cNvPr id="40" name="Google Shape;40;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41"/>
        <p:cNvGrpSpPr/>
        <p:nvPr/>
      </p:nvGrpSpPr>
      <p:grpSpPr>
        <a:xfrm>
          <a:off x="0" y="0"/>
          <a:ext cx="0" cy="0"/>
          <a:chOff x="0" y="0"/>
          <a:chExt cx="0" cy="0"/>
        </a:xfrm>
      </p:grpSpPr>
      <p:sp>
        <p:nvSpPr>
          <p:cNvPr id="42" name="Google Shape;42;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5"/>
          <p:cNvSpPr>
            <a:spLocks noGrp="1"/>
          </p:cNvSpPr>
          <p:nvPr>
            <p:ph type="pic" idx="2"/>
          </p:nvPr>
        </p:nvSpPr>
        <p:spPr>
          <a:xfrm>
            <a:off x="5183188" y="0"/>
            <a:ext cx="7008812" cy="6858000"/>
          </a:xfrm>
          <a:prstGeom prst="rect">
            <a:avLst/>
          </a:prstGeom>
          <a:noFill/>
          <a:ln>
            <a:noFill/>
          </a:ln>
        </p:spPr>
      </p:sp>
      <p:sp>
        <p:nvSpPr>
          <p:cNvPr id="44" name="Google Shape;44;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36" descr="A close up of a sign&#10;&#10;Description automatically generated"/>
          <p:cNvPicPr preferRelativeResize="0"/>
          <p:nvPr/>
        </p:nvPicPr>
        <p:blipFill rotWithShape="1">
          <a:blip r:embed="rId11">
            <a:alphaModFix/>
          </a:blip>
          <a:srcRect/>
          <a:stretch/>
        </p:blipFill>
        <p:spPr>
          <a:xfrm>
            <a:off x="7010407" y="5961306"/>
            <a:ext cx="4343393" cy="566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url=https%3A%2F%2Fwww.flickr.com%2Fphotos%2F138578145%40N04%2F31689107315&amp;psig=AOvVaw1M1L4lhp7LzlQ8Zb1pLj5Q&amp;ust=1630975610370000&amp;source=images&amp;cd=vfe&amp;ved=0CAkQjRxqFwoTCJiUs--P6fICFQAAAAAdAAAAABAP"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ctrTitle"/>
          </p:nvPr>
        </p:nvSpPr>
        <p:spPr>
          <a:xfrm>
            <a:off x="1524000" y="10414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en-US"/>
              <a:t>Toxic Exposures</a:t>
            </a:r>
            <a:endParaRPr b="1"/>
          </a:p>
        </p:txBody>
      </p:sp>
      <p:sp>
        <p:nvSpPr>
          <p:cNvPr id="50" name="Google Shape;50;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Module 10</a:t>
            </a:r>
            <a:endParaRPr/>
          </a:p>
        </p:txBody>
      </p:sp>
      <p:pic>
        <p:nvPicPr>
          <p:cNvPr id="51" name="Google Shape;51;p1"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52" name="Google Shape;52;p1"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0" descr="A picture containing tree, outdoor, ground, person&#10;&#10;Description automatically generated"/>
          <p:cNvPicPr preferRelativeResize="0"/>
          <p:nvPr/>
        </p:nvPicPr>
        <p:blipFill rotWithShape="1">
          <a:blip r:embed="rId3">
            <a:alphaModFix/>
          </a:blip>
          <a:srcRect l="14011" r="10683"/>
          <a:stretch/>
        </p:blipFill>
        <p:spPr>
          <a:xfrm>
            <a:off x="2406316" y="-12032"/>
            <a:ext cx="6898105" cy="68700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1"/>
          <p:cNvPicPr preferRelativeResize="0"/>
          <p:nvPr/>
        </p:nvPicPr>
        <p:blipFill rotWithShape="1">
          <a:blip r:embed="rId3">
            <a:alphaModFix/>
          </a:blip>
          <a:srcRect/>
          <a:stretch/>
        </p:blipFill>
        <p:spPr>
          <a:xfrm>
            <a:off x="497086" y="0"/>
            <a:ext cx="4625578" cy="6858000"/>
          </a:xfrm>
          <a:prstGeom prst="rect">
            <a:avLst/>
          </a:prstGeom>
          <a:noFill/>
          <a:ln>
            <a:noFill/>
          </a:ln>
        </p:spPr>
      </p:pic>
      <p:sp>
        <p:nvSpPr>
          <p:cNvPr id="155" name="Google Shape;155;p11"/>
          <p:cNvSpPr txBox="1"/>
          <p:nvPr/>
        </p:nvSpPr>
        <p:spPr>
          <a:xfrm>
            <a:off x="6510337" y="1014413"/>
            <a:ext cx="4625578"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Arial"/>
                <a:ea typeface="Arial"/>
                <a:cs typeface="Arial"/>
                <a:sym typeface="Arial"/>
              </a:rPr>
              <a:t>treat the patient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Arial"/>
                <a:ea typeface="Arial"/>
                <a:cs typeface="Arial"/>
                <a:sym typeface="Arial"/>
              </a:rPr>
              <a:t>not the poison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2"/>
          <p:cNvPicPr preferRelativeResize="0"/>
          <p:nvPr/>
        </p:nvPicPr>
        <p:blipFill rotWithShape="1">
          <a:blip r:embed="rId3">
            <a:alphaModFix/>
          </a:blip>
          <a:srcRect t="10826" b="14836"/>
          <a:stretch/>
        </p:blipFill>
        <p:spPr>
          <a:xfrm>
            <a:off x="0" y="0"/>
            <a:ext cx="12192000" cy="5886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3"/>
          <p:cNvPicPr preferRelativeResize="0"/>
          <p:nvPr/>
        </p:nvPicPr>
        <p:blipFill rotWithShape="1">
          <a:blip r:embed="rId3">
            <a:alphaModFix/>
          </a:blip>
          <a:srcRect l="-137" t="7245" b="5545"/>
          <a:stretch/>
        </p:blipFill>
        <p:spPr>
          <a:xfrm>
            <a:off x="0" y="0"/>
            <a:ext cx="12192000" cy="5902439"/>
          </a:xfrm>
          <a:prstGeom prst="rect">
            <a:avLst/>
          </a:prstGeom>
          <a:noFill/>
          <a:ln>
            <a:noFill/>
          </a:ln>
        </p:spPr>
      </p:pic>
      <p:sp>
        <p:nvSpPr>
          <p:cNvPr id="168" name="Google Shape;168;p13"/>
          <p:cNvSpPr txBox="1"/>
          <p:nvPr/>
        </p:nvSpPr>
        <p:spPr>
          <a:xfrm>
            <a:off x="349200" y="6042850"/>
            <a:ext cx="2520300" cy="6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rPr>
              <a:t>Toxic Waste</a:t>
            </a:r>
            <a:endParaRPr sz="2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p14"/>
          <p:cNvGrpSpPr/>
          <p:nvPr/>
        </p:nvGrpSpPr>
        <p:grpSpPr>
          <a:xfrm>
            <a:off x="0" y="0"/>
            <a:ext cx="6078677" cy="5884876"/>
            <a:chOff x="0" y="0"/>
            <a:chExt cx="6078677" cy="5884876"/>
          </a:xfrm>
        </p:grpSpPr>
        <p:pic>
          <p:nvPicPr>
            <p:cNvPr id="175" name="Google Shape;175;p14"/>
            <p:cNvPicPr preferRelativeResize="0"/>
            <p:nvPr/>
          </p:nvPicPr>
          <p:blipFill rotWithShape="1">
            <a:blip r:embed="rId3">
              <a:alphaModFix/>
            </a:blip>
            <a:srcRect t="27087" r="50141"/>
            <a:stretch/>
          </p:blipFill>
          <p:spPr>
            <a:xfrm>
              <a:off x="0" y="0"/>
              <a:ext cx="6078677" cy="5884876"/>
            </a:xfrm>
            <a:prstGeom prst="rect">
              <a:avLst/>
            </a:prstGeom>
            <a:noFill/>
            <a:ln>
              <a:noFill/>
            </a:ln>
          </p:spPr>
        </p:pic>
        <p:sp>
          <p:nvSpPr>
            <p:cNvPr id="176" name="Google Shape;176;p14"/>
            <p:cNvSpPr txBox="1"/>
            <p:nvPr/>
          </p:nvSpPr>
          <p:spPr>
            <a:xfrm>
              <a:off x="442913" y="857250"/>
              <a:ext cx="30147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natural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disasters</a:t>
              </a:r>
              <a:endParaRPr sz="1400" b="0" i="0" u="none" strike="noStrike" cap="none">
                <a:solidFill>
                  <a:srgbClr val="000000"/>
                </a:solidFill>
                <a:latin typeface="Arial"/>
                <a:ea typeface="Arial"/>
                <a:cs typeface="Arial"/>
                <a:sym typeface="Arial"/>
              </a:endParaRPr>
            </a:p>
          </p:txBody>
        </p:sp>
      </p:grpSp>
      <p:pic>
        <p:nvPicPr>
          <p:cNvPr id="177" name="Google Shape;177;p14"/>
          <p:cNvPicPr preferRelativeResize="0"/>
          <p:nvPr/>
        </p:nvPicPr>
        <p:blipFill rotWithShape="1">
          <a:blip r:embed="rId4">
            <a:alphaModFix/>
          </a:blip>
          <a:srcRect l="47683" t="16261" b="8764"/>
          <a:stretch/>
        </p:blipFill>
        <p:spPr>
          <a:xfrm>
            <a:off x="5813725" y="0"/>
            <a:ext cx="6378274" cy="5884876"/>
          </a:xfrm>
          <a:prstGeom prst="rect">
            <a:avLst/>
          </a:prstGeom>
          <a:noFill/>
          <a:ln>
            <a:noFill/>
          </a:ln>
        </p:spPr>
      </p:pic>
      <p:sp>
        <p:nvSpPr>
          <p:cNvPr id="178" name="Google Shape;178;p14"/>
          <p:cNvSpPr txBox="1"/>
          <p:nvPr/>
        </p:nvSpPr>
        <p:spPr>
          <a:xfrm>
            <a:off x="6078667" y="791454"/>
            <a:ext cx="2366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8393B"/>
                </a:solidFill>
                <a:latin typeface="Arial"/>
                <a:ea typeface="Arial"/>
                <a:cs typeface="Arial"/>
                <a:sym typeface="Arial"/>
              </a:rPr>
              <a:t>man-made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8393B"/>
                </a:solidFill>
                <a:latin typeface="Arial"/>
                <a:ea typeface="Arial"/>
                <a:cs typeface="Arial"/>
                <a:sym typeface="Arial"/>
              </a:rPr>
              <a:t>disasters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495DF965-67D9-18C0-AD91-148E9DD034AD}"/>
            </a:ext>
          </a:extLst>
        </p:cNvPr>
        <p:cNvGrpSpPr/>
        <p:nvPr/>
      </p:nvGrpSpPr>
      <p:grpSpPr>
        <a:xfrm>
          <a:off x="0" y="0"/>
          <a:ext cx="0" cy="0"/>
          <a:chOff x="0" y="0"/>
          <a:chExt cx="0" cy="0"/>
        </a:xfrm>
      </p:grpSpPr>
      <p:grpSp>
        <p:nvGrpSpPr>
          <p:cNvPr id="110" name="Google Shape;110;p8">
            <a:extLst>
              <a:ext uri="{FF2B5EF4-FFF2-40B4-BE49-F238E27FC236}">
                <a16:creationId xmlns:a16="http://schemas.microsoft.com/office/drawing/2014/main" id="{ED817EA7-EA71-FBB9-4E75-4328E7A964D4}"/>
              </a:ext>
            </a:extLst>
          </p:cNvPr>
          <p:cNvGrpSpPr/>
          <p:nvPr/>
        </p:nvGrpSpPr>
        <p:grpSpPr>
          <a:xfrm>
            <a:off x="2228850" y="530226"/>
            <a:ext cx="7720013" cy="4364205"/>
            <a:chOff x="646113" y="1749425"/>
            <a:chExt cx="7720013" cy="4364205"/>
          </a:xfrm>
        </p:grpSpPr>
        <p:sp>
          <p:nvSpPr>
            <p:cNvPr id="111" name="Google Shape;111;p8">
              <a:extLst>
                <a:ext uri="{FF2B5EF4-FFF2-40B4-BE49-F238E27FC236}">
                  <a16:creationId xmlns:a16="http://schemas.microsoft.com/office/drawing/2014/main" id="{3E15B41C-AEC6-31D4-35B5-9B4BAB7EAA80}"/>
                </a:ext>
              </a:extLst>
            </p:cNvPr>
            <p:cNvSpPr/>
            <p:nvPr/>
          </p:nvSpPr>
          <p:spPr>
            <a:xfrm>
              <a:off x="685800" y="2209800"/>
              <a:ext cx="1784350" cy="38862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 name="Google Shape;112;p8">
              <a:extLst>
                <a:ext uri="{FF2B5EF4-FFF2-40B4-BE49-F238E27FC236}">
                  <a16:creationId xmlns:a16="http://schemas.microsoft.com/office/drawing/2014/main" id="{959FB2D5-DA13-7AEF-097D-9FEFD3ACD718}"/>
                </a:ext>
              </a:extLst>
            </p:cNvPr>
            <p:cNvSpPr txBox="1"/>
            <p:nvPr/>
          </p:nvSpPr>
          <p:spPr>
            <a:xfrm>
              <a:off x="866775" y="5695950"/>
              <a:ext cx="144780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Hot zone</a:t>
              </a:r>
              <a:endParaRPr sz="1400" b="0" i="0" u="none" strike="noStrike" cap="none">
                <a:solidFill>
                  <a:srgbClr val="000000"/>
                </a:solidFill>
                <a:latin typeface="Arial"/>
                <a:ea typeface="Arial"/>
                <a:cs typeface="Arial"/>
                <a:sym typeface="Arial"/>
              </a:endParaRPr>
            </a:p>
          </p:txBody>
        </p:sp>
        <p:sp>
          <p:nvSpPr>
            <p:cNvPr id="113" name="Google Shape;113;p8">
              <a:extLst>
                <a:ext uri="{FF2B5EF4-FFF2-40B4-BE49-F238E27FC236}">
                  <a16:creationId xmlns:a16="http://schemas.microsoft.com/office/drawing/2014/main" id="{C9CCB1CF-5109-EC90-85C0-133699A5E66F}"/>
                </a:ext>
              </a:extLst>
            </p:cNvPr>
            <p:cNvSpPr/>
            <p:nvPr/>
          </p:nvSpPr>
          <p:spPr>
            <a:xfrm>
              <a:off x="1212850" y="2547938"/>
              <a:ext cx="685800" cy="685800"/>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 name="Google Shape;114;p8">
              <a:extLst>
                <a:ext uri="{FF2B5EF4-FFF2-40B4-BE49-F238E27FC236}">
                  <a16:creationId xmlns:a16="http://schemas.microsoft.com/office/drawing/2014/main" id="{C0EAF2D2-DEAC-4A0B-409F-0DD42E529E51}"/>
                </a:ext>
              </a:extLst>
            </p:cNvPr>
            <p:cNvSpPr/>
            <p:nvPr/>
          </p:nvSpPr>
          <p:spPr>
            <a:xfrm>
              <a:off x="2470150" y="2209800"/>
              <a:ext cx="3854450" cy="38862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8">
              <a:extLst>
                <a:ext uri="{FF2B5EF4-FFF2-40B4-BE49-F238E27FC236}">
                  <a16:creationId xmlns:a16="http://schemas.microsoft.com/office/drawing/2014/main" id="{F3D922DF-BB0E-AFCD-AA94-FA1234772EA2}"/>
                </a:ext>
              </a:extLst>
            </p:cNvPr>
            <p:cNvSpPr txBox="1"/>
            <p:nvPr/>
          </p:nvSpPr>
          <p:spPr>
            <a:xfrm>
              <a:off x="3455362" y="5713580"/>
              <a:ext cx="1874837"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Warm zone</a:t>
              </a:r>
              <a:endParaRPr sz="1400" b="0" i="0" u="none" strike="noStrike" cap="none">
                <a:solidFill>
                  <a:srgbClr val="000000"/>
                </a:solidFill>
                <a:latin typeface="Arial"/>
                <a:ea typeface="Arial"/>
                <a:cs typeface="Arial"/>
                <a:sym typeface="Arial"/>
              </a:endParaRPr>
            </a:p>
          </p:txBody>
        </p:sp>
        <p:grpSp>
          <p:nvGrpSpPr>
            <p:cNvPr id="116" name="Google Shape;116;p8">
              <a:extLst>
                <a:ext uri="{FF2B5EF4-FFF2-40B4-BE49-F238E27FC236}">
                  <a16:creationId xmlns:a16="http://schemas.microsoft.com/office/drawing/2014/main" id="{1FA6183A-0C56-11E6-5E97-539ECDA945C9}"/>
                </a:ext>
              </a:extLst>
            </p:cNvPr>
            <p:cNvGrpSpPr/>
            <p:nvPr/>
          </p:nvGrpSpPr>
          <p:grpSpPr>
            <a:xfrm>
              <a:off x="2628900" y="3484104"/>
              <a:ext cx="1341438" cy="1143000"/>
              <a:chOff x="2239879" y="3419016"/>
              <a:chExt cx="1341521" cy="1143000"/>
            </a:xfrm>
          </p:grpSpPr>
          <p:sp>
            <p:nvSpPr>
              <p:cNvPr id="117" name="Google Shape;117;p8">
                <a:extLst>
                  <a:ext uri="{FF2B5EF4-FFF2-40B4-BE49-F238E27FC236}">
                    <a16:creationId xmlns:a16="http://schemas.microsoft.com/office/drawing/2014/main" id="{B1A0E1AF-E4C7-E427-DD60-E95C199AF955}"/>
                  </a:ext>
                </a:extLst>
              </p:cNvPr>
              <p:cNvSpPr/>
              <p:nvPr/>
            </p:nvSpPr>
            <p:spPr>
              <a:xfrm>
                <a:off x="2239879" y="3419016"/>
                <a:ext cx="1341521" cy="1143000"/>
              </a:xfrm>
              <a:prstGeom prst="rect">
                <a:avLst/>
              </a:prstGeom>
              <a:solidFill>
                <a:srgbClr val="0350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8">
                <a:extLst>
                  <a:ext uri="{FF2B5EF4-FFF2-40B4-BE49-F238E27FC236}">
                    <a16:creationId xmlns:a16="http://schemas.microsoft.com/office/drawing/2014/main" id="{C03BC7DA-4516-3C01-328D-913E3E1B531A}"/>
                  </a:ext>
                </a:extLst>
              </p:cNvPr>
              <p:cNvSpPr txBox="1"/>
              <p:nvPr/>
            </p:nvSpPr>
            <p:spPr>
              <a:xfrm>
                <a:off x="2458707" y="3832071"/>
                <a:ext cx="10086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grpSp>
        <p:grpSp>
          <p:nvGrpSpPr>
            <p:cNvPr id="119" name="Google Shape;119;p8">
              <a:extLst>
                <a:ext uri="{FF2B5EF4-FFF2-40B4-BE49-F238E27FC236}">
                  <a16:creationId xmlns:a16="http://schemas.microsoft.com/office/drawing/2014/main" id="{B9799C44-07E6-32A6-F8C2-B75C1CD44D62}"/>
                </a:ext>
              </a:extLst>
            </p:cNvPr>
            <p:cNvGrpSpPr/>
            <p:nvPr/>
          </p:nvGrpSpPr>
          <p:grpSpPr>
            <a:xfrm>
              <a:off x="2627396" y="4843337"/>
              <a:ext cx="1342942" cy="695325"/>
              <a:chOff x="2398796" y="4848349"/>
              <a:chExt cx="1342941" cy="696328"/>
            </a:xfrm>
          </p:grpSpPr>
          <p:sp>
            <p:nvSpPr>
              <p:cNvPr id="120" name="Google Shape;120;p8">
                <a:extLst>
                  <a:ext uri="{FF2B5EF4-FFF2-40B4-BE49-F238E27FC236}">
                    <a16:creationId xmlns:a16="http://schemas.microsoft.com/office/drawing/2014/main" id="{2FE04AC2-CBFA-7E55-C9FA-440AB75D6BFC}"/>
                  </a:ext>
                </a:extLst>
              </p:cNvPr>
              <p:cNvSpPr/>
              <p:nvPr/>
            </p:nvSpPr>
            <p:spPr>
              <a:xfrm>
                <a:off x="2400300" y="4848349"/>
                <a:ext cx="1341437" cy="696328"/>
              </a:xfrm>
              <a:prstGeom prst="rect">
                <a:avLst/>
              </a:prstGeom>
              <a:solidFill>
                <a:srgbClr val="0350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8">
                <a:extLst>
                  <a:ext uri="{FF2B5EF4-FFF2-40B4-BE49-F238E27FC236}">
                    <a16:creationId xmlns:a16="http://schemas.microsoft.com/office/drawing/2014/main" id="{735C8D82-470F-550C-A406-F90DAAF0556C}"/>
                  </a:ext>
                </a:extLst>
              </p:cNvPr>
              <p:cNvSpPr txBox="1"/>
              <p:nvPr/>
            </p:nvSpPr>
            <p:spPr>
              <a:xfrm>
                <a:off x="2398796" y="4898346"/>
                <a:ext cx="134152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Emergency treatment</a:t>
                </a:r>
                <a:endParaRPr sz="1400" b="0" i="0" u="none" strike="noStrike" cap="none">
                  <a:solidFill>
                    <a:srgbClr val="000000"/>
                  </a:solidFill>
                  <a:latin typeface="Arial"/>
                  <a:ea typeface="Arial"/>
                  <a:cs typeface="Arial"/>
                  <a:sym typeface="Arial"/>
                </a:endParaRPr>
              </a:p>
            </p:txBody>
          </p:sp>
        </p:grpSp>
        <p:sp>
          <p:nvSpPr>
            <p:cNvPr id="122" name="Google Shape;122;p8">
              <a:extLst>
                <a:ext uri="{FF2B5EF4-FFF2-40B4-BE49-F238E27FC236}">
                  <a16:creationId xmlns:a16="http://schemas.microsoft.com/office/drawing/2014/main" id="{F5311B01-FB09-FDF2-8C91-4C2FFB67D1B5}"/>
                </a:ext>
              </a:extLst>
            </p:cNvPr>
            <p:cNvSpPr txBox="1"/>
            <p:nvPr/>
          </p:nvSpPr>
          <p:spPr>
            <a:xfrm>
              <a:off x="4275138" y="2584450"/>
              <a:ext cx="1984374" cy="923925"/>
            </a:xfrm>
            <a:prstGeom prst="rect">
              <a:avLst/>
            </a:prstGeom>
            <a:solidFill>
              <a:srgbClr val="03505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Decontamination: ambulatory, independent</a:t>
              </a:r>
              <a:endParaRPr sz="1400" b="0" i="0" u="none" strike="noStrike" cap="none">
                <a:solidFill>
                  <a:srgbClr val="000000"/>
                </a:solidFill>
                <a:latin typeface="Arial"/>
                <a:ea typeface="Arial"/>
                <a:cs typeface="Arial"/>
                <a:sym typeface="Arial"/>
              </a:endParaRPr>
            </a:p>
          </p:txBody>
        </p:sp>
        <p:sp>
          <p:nvSpPr>
            <p:cNvPr id="123" name="Google Shape;123;p8">
              <a:extLst>
                <a:ext uri="{FF2B5EF4-FFF2-40B4-BE49-F238E27FC236}">
                  <a16:creationId xmlns:a16="http://schemas.microsoft.com/office/drawing/2014/main" id="{571C399A-115D-F09B-8027-B9ED0429AE7C}"/>
                </a:ext>
              </a:extLst>
            </p:cNvPr>
            <p:cNvSpPr txBox="1"/>
            <p:nvPr/>
          </p:nvSpPr>
          <p:spPr>
            <a:xfrm>
              <a:off x="4235996" y="4700088"/>
              <a:ext cx="2043112" cy="922338"/>
            </a:xfrm>
            <a:prstGeom prst="rect">
              <a:avLst/>
            </a:prstGeom>
            <a:solidFill>
              <a:srgbClr val="03505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Decontamination: non-ambulatory, need help</a:t>
              </a:r>
              <a:endParaRPr sz="1400" b="0" i="0" u="none" strike="noStrike" cap="none">
                <a:solidFill>
                  <a:srgbClr val="000000"/>
                </a:solidFill>
                <a:latin typeface="Arial"/>
                <a:ea typeface="Arial"/>
                <a:cs typeface="Arial"/>
                <a:sym typeface="Arial"/>
              </a:endParaRPr>
            </a:p>
          </p:txBody>
        </p:sp>
        <p:grpSp>
          <p:nvGrpSpPr>
            <p:cNvPr id="124" name="Google Shape;124;p8">
              <a:extLst>
                <a:ext uri="{FF2B5EF4-FFF2-40B4-BE49-F238E27FC236}">
                  <a16:creationId xmlns:a16="http://schemas.microsoft.com/office/drawing/2014/main" id="{C4796938-A776-BB97-2854-C3D54F6F6A3A}"/>
                </a:ext>
              </a:extLst>
            </p:cNvPr>
            <p:cNvGrpSpPr/>
            <p:nvPr/>
          </p:nvGrpSpPr>
          <p:grpSpPr>
            <a:xfrm>
              <a:off x="4219575" y="3773068"/>
              <a:ext cx="2027238" cy="662781"/>
              <a:chOff x="4275219" y="4737797"/>
              <a:chExt cx="2027323" cy="663005"/>
            </a:xfrm>
          </p:grpSpPr>
          <p:sp>
            <p:nvSpPr>
              <p:cNvPr id="125" name="Google Shape;125;p8">
                <a:extLst>
                  <a:ext uri="{FF2B5EF4-FFF2-40B4-BE49-F238E27FC236}">
                    <a16:creationId xmlns:a16="http://schemas.microsoft.com/office/drawing/2014/main" id="{50421371-B6AF-F243-64BB-D71D32B6AAFE}"/>
                  </a:ext>
                </a:extLst>
              </p:cNvPr>
              <p:cNvSpPr/>
              <p:nvPr/>
            </p:nvSpPr>
            <p:spPr>
              <a:xfrm>
                <a:off x="4307640" y="4783056"/>
                <a:ext cx="1890791" cy="617746"/>
              </a:xfrm>
              <a:prstGeom prst="rect">
                <a:avLst/>
              </a:prstGeom>
              <a:solidFill>
                <a:srgbClr val="0350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8">
                <a:extLst>
                  <a:ext uri="{FF2B5EF4-FFF2-40B4-BE49-F238E27FC236}">
                    <a16:creationId xmlns:a16="http://schemas.microsoft.com/office/drawing/2014/main" id="{FBAE5373-6B35-4897-A470-1CD1BF2F3B39}"/>
                  </a:ext>
                </a:extLst>
              </p:cNvPr>
              <p:cNvSpPr txBox="1"/>
              <p:nvPr/>
            </p:nvSpPr>
            <p:spPr>
              <a:xfrm>
                <a:off x="4275219" y="4737797"/>
                <a:ext cx="20273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Decontamination: people’s stuff</a:t>
                </a:r>
                <a:endParaRPr sz="1400" b="0" i="0" u="none" strike="noStrike" cap="none">
                  <a:solidFill>
                    <a:srgbClr val="000000"/>
                  </a:solidFill>
                  <a:latin typeface="Arial"/>
                  <a:ea typeface="Arial"/>
                  <a:cs typeface="Arial"/>
                  <a:sym typeface="Arial"/>
                </a:endParaRPr>
              </a:p>
            </p:txBody>
          </p:sp>
        </p:grpSp>
        <p:sp>
          <p:nvSpPr>
            <p:cNvPr id="127" name="Google Shape;127;p8">
              <a:extLst>
                <a:ext uri="{FF2B5EF4-FFF2-40B4-BE49-F238E27FC236}">
                  <a16:creationId xmlns:a16="http://schemas.microsoft.com/office/drawing/2014/main" id="{A2E2D5A0-DB81-FEC1-20DE-7DCACD837A6B}"/>
                </a:ext>
              </a:extLst>
            </p:cNvPr>
            <p:cNvSpPr/>
            <p:nvPr/>
          </p:nvSpPr>
          <p:spPr>
            <a:xfrm>
              <a:off x="6324600" y="2209800"/>
              <a:ext cx="1828800" cy="38862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 name="Google Shape;128;p8">
              <a:extLst>
                <a:ext uri="{FF2B5EF4-FFF2-40B4-BE49-F238E27FC236}">
                  <a16:creationId xmlns:a16="http://schemas.microsoft.com/office/drawing/2014/main" id="{BDB67AB1-E771-B549-AE45-BFD163292521}"/>
                </a:ext>
              </a:extLst>
            </p:cNvPr>
            <p:cNvSpPr txBox="1"/>
            <p:nvPr/>
          </p:nvSpPr>
          <p:spPr>
            <a:xfrm>
              <a:off x="6570663" y="3582988"/>
              <a:ext cx="1341437" cy="1476375"/>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Clean, definitive triage and treatment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 name="Google Shape;129;p8">
              <a:extLst>
                <a:ext uri="{FF2B5EF4-FFF2-40B4-BE49-F238E27FC236}">
                  <a16:creationId xmlns:a16="http://schemas.microsoft.com/office/drawing/2014/main" id="{53368091-0BE7-A89C-9BCA-04359E616AC9}"/>
                </a:ext>
              </a:extLst>
            </p:cNvPr>
            <p:cNvSpPr txBox="1"/>
            <p:nvPr/>
          </p:nvSpPr>
          <p:spPr>
            <a:xfrm>
              <a:off x="6705600" y="2306638"/>
              <a:ext cx="1341438" cy="646112"/>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Patient dispo point</a:t>
              </a:r>
              <a:endParaRPr sz="1400" b="0" i="0" u="none" strike="noStrike" cap="none">
                <a:solidFill>
                  <a:srgbClr val="000000"/>
                </a:solidFill>
                <a:latin typeface="Arial"/>
                <a:ea typeface="Arial"/>
                <a:cs typeface="Arial"/>
                <a:sym typeface="Arial"/>
              </a:endParaRPr>
            </a:p>
          </p:txBody>
        </p:sp>
        <p:sp>
          <p:nvSpPr>
            <p:cNvPr id="130" name="Google Shape;130;p8">
              <a:extLst>
                <a:ext uri="{FF2B5EF4-FFF2-40B4-BE49-F238E27FC236}">
                  <a16:creationId xmlns:a16="http://schemas.microsoft.com/office/drawing/2014/main" id="{71068ED7-CE46-599C-F617-F68ED9A8B68D}"/>
                </a:ext>
              </a:extLst>
            </p:cNvPr>
            <p:cNvSpPr txBox="1"/>
            <p:nvPr/>
          </p:nvSpPr>
          <p:spPr>
            <a:xfrm>
              <a:off x="6491288" y="5695950"/>
              <a:ext cx="1874838"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Cold zone</a:t>
              </a:r>
              <a:endParaRPr sz="1400" b="0" i="0" u="none" strike="noStrike" cap="none">
                <a:solidFill>
                  <a:srgbClr val="000000"/>
                </a:solidFill>
                <a:latin typeface="Arial"/>
                <a:ea typeface="Arial"/>
                <a:cs typeface="Arial"/>
                <a:sym typeface="Arial"/>
              </a:endParaRPr>
            </a:p>
          </p:txBody>
        </p:sp>
        <p:sp>
          <p:nvSpPr>
            <p:cNvPr id="131" name="Google Shape;131;p8">
              <a:extLst>
                <a:ext uri="{FF2B5EF4-FFF2-40B4-BE49-F238E27FC236}">
                  <a16:creationId xmlns:a16="http://schemas.microsoft.com/office/drawing/2014/main" id="{A737146A-6B5C-1076-48BD-FB8FDE77E454}"/>
                </a:ext>
              </a:extLst>
            </p:cNvPr>
            <p:cNvSpPr txBox="1"/>
            <p:nvPr/>
          </p:nvSpPr>
          <p:spPr>
            <a:xfrm>
              <a:off x="646113" y="3233738"/>
              <a:ext cx="1889125"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Contaminated waste</a:t>
              </a:r>
              <a:endParaRPr sz="1400" b="0" i="0" u="none" strike="noStrike" cap="none">
                <a:solidFill>
                  <a:srgbClr val="000000"/>
                </a:solidFill>
                <a:latin typeface="Arial"/>
                <a:ea typeface="Arial"/>
                <a:cs typeface="Arial"/>
                <a:sym typeface="Arial"/>
              </a:endParaRPr>
            </a:p>
          </p:txBody>
        </p:sp>
        <p:cxnSp>
          <p:nvCxnSpPr>
            <p:cNvPr id="132" name="Google Shape;132;p8">
              <a:extLst>
                <a:ext uri="{FF2B5EF4-FFF2-40B4-BE49-F238E27FC236}">
                  <a16:creationId xmlns:a16="http://schemas.microsoft.com/office/drawing/2014/main" id="{4DC03E4C-C1AD-6CD9-850C-5D4455A20CF6}"/>
                </a:ext>
              </a:extLst>
            </p:cNvPr>
            <p:cNvCxnSpPr/>
            <p:nvPr/>
          </p:nvCxnSpPr>
          <p:spPr>
            <a:xfrm rot="10800000">
              <a:off x="1590675" y="2133600"/>
              <a:ext cx="5419725" cy="0"/>
            </a:xfrm>
            <a:prstGeom prst="straightConnector1">
              <a:avLst/>
            </a:prstGeom>
            <a:noFill/>
            <a:ln w="38100" cap="flat" cmpd="sng">
              <a:solidFill>
                <a:schemeClr val="dk1"/>
              </a:solidFill>
              <a:prstDash val="solid"/>
              <a:miter lim="800000"/>
              <a:headEnd type="none" w="sm" len="sm"/>
              <a:tailEnd type="triangle" w="med" len="med"/>
            </a:ln>
          </p:spPr>
        </p:cxnSp>
        <p:sp>
          <p:nvSpPr>
            <p:cNvPr id="133" name="Google Shape;133;p8">
              <a:extLst>
                <a:ext uri="{FF2B5EF4-FFF2-40B4-BE49-F238E27FC236}">
                  <a16:creationId xmlns:a16="http://schemas.microsoft.com/office/drawing/2014/main" id="{DAD7ECF7-748E-275C-D536-68566635C73B}"/>
                </a:ext>
              </a:extLst>
            </p:cNvPr>
            <p:cNvSpPr txBox="1"/>
            <p:nvPr/>
          </p:nvSpPr>
          <p:spPr>
            <a:xfrm>
              <a:off x="2400300" y="1749425"/>
              <a:ext cx="4090988"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Downwind, downhill, downstream</a:t>
              </a:r>
              <a:endParaRPr sz="1400" b="0" i="0" u="none" strike="noStrike" cap="none">
                <a:solidFill>
                  <a:srgbClr val="000000"/>
                </a:solidFill>
                <a:latin typeface="Arial"/>
                <a:ea typeface="Arial"/>
                <a:cs typeface="Arial"/>
                <a:sym typeface="Arial"/>
              </a:endParaRPr>
            </a:p>
          </p:txBody>
        </p:sp>
      </p:grpSp>
      <p:cxnSp>
        <p:nvCxnSpPr>
          <p:cNvPr id="134" name="Google Shape;134;p8">
            <a:extLst>
              <a:ext uri="{FF2B5EF4-FFF2-40B4-BE49-F238E27FC236}">
                <a16:creationId xmlns:a16="http://schemas.microsoft.com/office/drawing/2014/main" id="{247BDBF8-E1D8-F747-A744-7C62CAE58FEF}"/>
              </a:ext>
            </a:extLst>
          </p:cNvPr>
          <p:cNvCxnSpPr/>
          <p:nvPr/>
        </p:nvCxnSpPr>
        <p:spPr>
          <a:xfrm>
            <a:off x="3296694" y="5093034"/>
            <a:ext cx="5362825" cy="0"/>
          </a:xfrm>
          <a:prstGeom prst="straightConnector1">
            <a:avLst/>
          </a:prstGeom>
          <a:noFill/>
          <a:ln w="38100" cap="flat" cmpd="sng">
            <a:solidFill>
              <a:schemeClr val="dk1"/>
            </a:solidFill>
            <a:prstDash val="solid"/>
            <a:miter lim="800000"/>
            <a:headEnd type="none" w="sm" len="sm"/>
            <a:tailEnd type="triangle" w="med" len="med"/>
          </a:ln>
        </p:spPr>
      </p:cxnSp>
      <p:sp>
        <p:nvSpPr>
          <p:cNvPr id="135" name="Google Shape;135;p8">
            <a:extLst>
              <a:ext uri="{FF2B5EF4-FFF2-40B4-BE49-F238E27FC236}">
                <a16:creationId xmlns:a16="http://schemas.microsoft.com/office/drawing/2014/main" id="{E97E59DF-8CE2-8671-D0BB-F8F8E5F5BC2D}"/>
              </a:ext>
            </a:extLst>
          </p:cNvPr>
          <p:cNvSpPr txBox="1"/>
          <p:nvPr/>
        </p:nvSpPr>
        <p:spPr>
          <a:xfrm>
            <a:off x="4870575" y="5072547"/>
            <a:ext cx="294719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8393B"/>
                </a:solidFill>
                <a:latin typeface="Arial"/>
                <a:ea typeface="Arial"/>
                <a:cs typeface="Arial"/>
                <a:sym typeface="Arial"/>
              </a:rPr>
              <a:t>Patient movement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63350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5"/>
          <p:cNvPicPr preferRelativeResize="0"/>
          <p:nvPr/>
        </p:nvPicPr>
        <p:blipFill rotWithShape="1">
          <a:blip r:embed="rId3">
            <a:alphaModFix/>
          </a:blip>
          <a:srcRect l="9023" t="14150" r="36367"/>
          <a:stretch/>
        </p:blipFill>
        <p:spPr>
          <a:xfrm>
            <a:off x="5534025" y="0"/>
            <a:ext cx="6657975" cy="5884776"/>
          </a:xfrm>
          <a:prstGeom prst="rect">
            <a:avLst/>
          </a:prstGeom>
          <a:noFill/>
          <a:ln>
            <a:noFill/>
          </a:ln>
        </p:spPr>
      </p:pic>
      <p:sp>
        <p:nvSpPr>
          <p:cNvPr id="185" name="Google Shape;185;p15"/>
          <p:cNvSpPr txBox="1"/>
          <p:nvPr/>
        </p:nvSpPr>
        <p:spPr>
          <a:xfrm>
            <a:off x="614363" y="957229"/>
            <a:ext cx="4572000" cy="52629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earthquake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tsunami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flooded emergency generators fail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nuclear reactor cores overheat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release of cesium-137, iodine-131</a:t>
            </a:r>
            <a:endParaRPr sz="1400" b="0" i="0" u="none" strike="noStrike" cap="none">
              <a:solidFill>
                <a:srgbClr val="000000"/>
              </a:solidFill>
              <a:latin typeface="Arial"/>
              <a:ea typeface="Arial"/>
              <a:cs typeface="Arial"/>
              <a:sym typeface="Arial"/>
            </a:endParaRPr>
          </a:p>
        </p:txBody>
      </p:sp>
      <p:cxnSp>
        <p:nvCxnSpPr>
          <p:cNvPr id="186" name="Google Shape;186;p15"/>
          <p:cNvCxnSpPr/>
          <p:nvPr/>
        </p:nvCxnSpPr>
        <p:spPr>
          <a:xfrm>
            <a:off x="842963" y="1471613"/>
            <a:ext cx="0" cy="428625"/>
          </a:xfrm>
          <a:prstGeom prst="straightConnector1">
            <a:avLst/>
          </a:prstGeom>
          <a:noFill/>
          <a:ln w="9525" cap="flat" cmpd="sng">
            <a:solidFill>
              <a:schemeClr val="dk1"/>
            </a:solidFill>
            <a:prstDash val="solid"/>
            <a:miter lim="800000"/>
            <a:headEnd type="none" w="sm" len="sm"/>
            <a:tailEnd type="triangle" w="med" len="med"/>
          </a:ln>
        </p:spPr>
      </p:cxnSp>
      <p:cxnSp>
        <p:nvCxnSpPr>
          <p:cNvPr id="187" name="Google Shape;187;p15"/>
          <p:cNvCxnSpPr/>
          <p:nvPr/>
        </p:nvCxnSpPr>
        <p:spPr>
          <a:xfrm>
            <a:off x="838201" y="2266951"/>
            <a:ext cx="0" cy="428625"/>
          </a:xfrm>
          <a:prstGeom prst="straightConnector1">
            <a:avLst/>
          </a:prstGeom>
          <a:noFill/>
          <a:ln w="9525" cap="flat" cmpd="sng">
            <a:solidFill>
              <a:schemeClr val="dk1"/>
            </a:solidFill>
            <a:prstDash val="solid"/>
            <a:miter lim="800000"/>
            <a:headEnd type="none" w="sm" len="sm"/>
            <a:tailEnd type="triangle" w="med" len="med"/>
          </a:ln>
        </p:spPr>
      </p:cxnSp>
      <p:cxnSp>
        <p:nvCxnSpPr>
          <p:cNvPr id="188" name="Google Shape;188;p15"/>
          <p:cNvCxnSpPr/>
          <p:nvPr/>
        </p:nvCxnSpPr>
        <p:spPr>
          <a:xfrm>
            <a:off x="838201" y="3567113"/>
            <a:ext cx="0" cy="428625"/>
          </a:xfrm>
          <a:prstGeom prst="straightConnector1">
            <a:avLst/>
          </a:prstGeom>
          <a:noFill/>
          <a:ln w="9525" cap="flat" cmpd="sng">
            <a:solidFill>
              <a:schemeClr val="dk1"/>
            </a:solidFill>
            <a:prstDash val="solid"/>
            <a:miter lim="800000"/>
            <a:headEnd type="none" w="sm" len="sm"/>
            <a:tailEnd type="triangle" w="med" len="med"/>
          </a:ln>
        </p:spPr>
      </p:cxnSp>
      <p:cxnSp>
        <p:nvCxnSpPr>
          <p:cNvPr id="189" name="Google Shape;189;p15"/>
          <p:cNvCxnSpPr/>
          <p:nvPr/>
        </p:nvCxnSpPr>
        <p:spPr>
          <a:xfrm>
            <a:off x="838201" y="4876801"/>
            <a:ext cx="0" cy="428625"/>
          </a:xfrm>
          <a:prstGeom prst="straightConnector1">
            <a:avLst/>
          </a:prstGeom>
          <a:noFill/>
          <a:ln w="9525" cap="flat" cmpd="sng">
            <a:solidFill>
              <a:schemeClr val="dk1"/>
            </a:solidFill>
            <a:prstDash val="solid"/>
            <a:miter lim="800000"/>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DC9B7CEF-C8BA-C1A4-3CFF-83C7BC2AD255}"/>
            </a:ext>
          </a:extLst>
        </p:cNvPr>
        <p:cNvGrpSpPr/>
        <p:nvPr/>
      </p:nvGrpSpPr>
      <p:grpSpPr>
        <a:xfrm>
          <a:off x="0" y="0"/>
          <a:ext cx="0" cy="0"/>
          <a:chOff x="0" y="0"/>
          <a:chExt cx="0" cy="0"/>
        </a:xfrm>
      </p:grpSpPr>
      <p:grpSp>
        <p:nvGrpSpPr>
          <p:cNvPr id="174" name="Google Shape;174;p14">
            <a:extLst>
              <a:ext uri="{FF2B5EF4-FFF2-40B4-BE49-F238E27FC236}">
                <a16:creationId xmlns:a16="http://schemas.microsoft.com/office/drawing/2014/main" id="{97D630C8-FA1E-9884-8C32-990B5982C891}"/>
              </a:ext>
            </a:extLst>
          </p:cNvPr>
          <p:cNvGrpSpPr/>
          <p:nvPr/>
        </p:nvGrpSpPr>
        <p:grpSpPr>
          <a:xfrm>
            <a:off x="0" y="0"/>
            <a:ext cx="6078677" cy="5884876"/>
            <a:chOff x="0" y="0"/>
            <a:chExt cx="6078677" cy="5884876"/>
          </a:xfrm>
        </p:grpSpPr>
        <p:pic>
          <p:nvPicPr>
            <p:cNvPr id="175" name="Google Shape;175;p14">
              <a:extLst>
                <a:ext uri="{FF2B5EF4-FFF2-40B4-BE49-F238E27FC236}">
                  <a16:creationId xmlns:a16="http://schemas.microsoft.com/office/drawing/2014/main" id="{A3F476A0-EE78-1D8A-D801-C3E1AA05C71B}"/>
                </a:ext>
              </a:extLst>
            </p:cNvPr>
            <p:cNvPicPr preferRelativeResize="0"/>
            <p:nvPr/>
          </p:nvPicPr>
          <p:blipFill rotWithShape="1">
            <a:blip r:embed="rId3">
              <a:alphaModFix/>
            </a:blip>
            <a:srcRect t="27087" r="50141"/>
            <a:stretch/>
          </p:blipFill>
          <p:spPr>
            <a:xfrm>
              <a:off x="0" y="0"/>
              <a:ext cx="6078677" cy="5884876"/>
            </a:xfrm>
            <a:prstGeom prst="rect">
              <a:avLst/>
            </a:prstGeom>
            <a:noFill/>
            <a:ln>
              <a:noFill/>
            </a:ln>
          </p:spPr>
        </p:pic>
        <p:sp>
          <p:nvSpPr>
            <p:cNvPr id="176" name="Google Shape;176;p14">
              <a:extLst>
                <a:ext uri="{FF2B5EF4-FFF2-40B4-BE49-F238E27FC236}">
                  <a16:creationId xmlns:a16="http://schemas.microsoft.com/office/drawing/2014/main" id="{8493554E-C51A-AF7E-3131-8B15B93FA716}"/>
                </a:ext>
              </a:extLst>
            </p:cNvPr>
            <p:cNvSpPr txBox="1"/>
            <p:nvPr/>
          </p:nvSpPr>
          <p:spPr>
            <a:xfrm>
              <a:off x="442913" y="857250"/>
              <a:ext cx="30147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natural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disasters</a:t>
              </a:r>
              <a:endParaRPr sz="1400" b="0" i="0" u="none" strike="noStrike" cap="none">
                <a:solidFill>
                  <a:srgbClr val="000000"/>
                </a:solidFill>
                <a:latin typeface="Arial"/>
                <a:ea typeface="Arial"/>
                <a:cs typeface="Arial"/>
                <a:sym typeface="Arial"/>
              </a:endParaRPr>
            </a:p>
          </p:txBody>
        </p:sp>
      </p:grpSp>
      <p:pic>
        <p:nvPicPr>
          <p:cNvPr id="177" name="Google Shape;177;p14">
            <a:extLst>
              <a:ext uri="{FF2B5EF4-FFF2-40B4-BE49-F238E27FC236}">
                <a16:creationId xmlns:a16="http://schemas.microsoft.com/office/drawing/2014/main" id="{32607A18-F78A-10DB-CF7D-AE4411B87DAA}"/>
              </a:ext>
            </a:extLst>
          </p:cNvPr>
          <p:cNvPicPr preferRelativeResize="0"/>
          <p:nvPr/>
        </p:nvPicPr>
        <p:blipFill rotWithShape="1">
          <a:blip r:embed="rId4">
            <a:alphaModFix/>
          </a:blip>
          <a:srcRect l="47683" t="16261" b="8764"/>
          <a:stretch/>
        </p:blipFill>
        <p:spPr>
          <a:xfrm>
            <a:off x="5813725" y="0"/>
            <a:ext cx="6378274" cy="5884876"/>
          </a:xfrm>
          <a:prstGeom prst="rect">
            <a:avLst/>
          </a:prstGeom>
          <a:noFill/>
          <a:ln>
            <a:noFill/>
          </a:ln>
        </p:spPr>
      </p:pic>
      <p:sp>
        <p:nvSpPr>
          <p:cNvPr id="178" name="Google Shape;178;p14">
            <a:extLst>
              <a:ext uri="{FF2B5EF4-FFF2-40B4-BE49-F238E27FC236}">
                <a16:creationId xmlns:a16="http://schemas.microsoft.com/office/drawing/2014/main" id="{38FB48A4-728F-CA91-AEF0-D86C1804DE3C}"/>
              </a:ext>
            </a:extLst>
          </p:cNvPr>
          <p:cNvSpPr txBox="1"/>
          <p:nvPr/>
        </p:nvSpPr>
        <p:spPr>
          <a:xfrm>
            <a:off x="6078667" y="791454"/>
            <a:ext cx="2366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8393B"/>
                </a:solidFill>
                <a:latin typeface="Arial"/>
                <a:ea typeface="Arial"/>
                <a:cs typeface="Arial"/>
                <a:sym typeface="Arial"/>
              </a:rPr>
              <a:t>man-made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8393B"/>
                </a:solidFill>
                <a:latin typeface="Arial"/>
                <a:ea typeface="Arial"/>
                <a:cs typeface="Arial"/>
                <a:sym typeface="Arial"/>
              </a:rPr>
              <a:t>disasters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392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5"/>
          <p:cNvPicPr preferRelativeResize="0"/>
          <p:nvPr/>
        </p:nvPicPr>
        <p:blipFill rotWithShape="1">
          <a:blip r:embed="rId3">
            <a:alphaModFix/>
          </a:blip>
          <a:srcRect l="9023" t="14150" r="36367"/>
          <a:stretch/>
        </p:blipFill>
        <p:spPr>
          <a:xfrm>
            <a:off x="5534025" y="0"/>
            <a:ext cx="6657975" cy="5884776"/>
          </a:xfrm>
          <a:prstGeom prst="rect">
            <a:avLst/>
          </a:prstGeom>
          <a:noFill/>
          <a:ln>
            <a:noFill/>
          </a:ln>
        </p:spPr>
      </p:pic>
      <p:sp>
        <p:nvSpPr>
          <p:cNvPr id="185" name="Google Shape;185;p15"/>
          <p:cNvSpPr txBox="1"/>
          <p:nvPr/>
        </p:nvSpPr>
        <p:spPr>
          <a:xfrm>
            <a:off x="614363" y="957229"/>
            <a:ext cx="4572000" cy="52629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earthquake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tsunami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flooded emergency generators fail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nuclear reactor cores overheat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release of cesium-137, iodine-131</a:t>
            </a:r>
            <a:endParaRPr sz="1400" b="0" i="0" u="none" strike="noStrike" cap="none">
              <a:solidFill>
                <a:srgbClr val="000000"/>
              </a:solidFill>
              <a:latin typeface="Arial"/>
              <a:ea typeface="Arial"/>
              <a:cs typeface="Arial"/>
              <a:sym typeface="Arial"/>
            </a:endParaRPr>
          </a:p>
        </p:txBody>
      </p:sp>
      <p:cxnSp>
        <p:nvCxnSpPr>
          <p:cNvPr id="186" name="Google Shape;186;p15"/>
          <p:cNvCxnSpPr/>
          <p:nvPr/>
        </p:nvCxnSpPr>
        <p:spPr>
          <a:xfrm>
            <a:off x="842963" y="1471613"/>
            <a:ext cx="0" cy="428625"/>
          </a:xfrm>
          <a:prstGeom prst="straightConnector1">
            <a:avLst/>
          </a:prstGeom>
          <a:noFill/>
          <a:ln w="9525" cap="flat" cmpd="sng">
            <a:solidFill>
              <a:schemeClr val="dk1"/>
            </a:solidFill>
            <a:prstDash val="solid"/>
            <a:miter lim="800000"/>
            <a:headEnd type="none" w="sm" len="sm"/>
            <a:tailEnd type="triangle" w="med" len="med"/>
          </a:ln>
        </p:spPr>
      </p:cxnSp>
      <p:cxnSp>
        <p:nvCxnSpPr>
          <p:cNvPr id="187" name="Google Shape;187;p15"/>
          <p:cNvCxnSpPr/>
          <p:nvPr/>
        </p:nvCxnSpPr>
        <p:spPr>
          <a:xfrm>
            <a:off x="838201" y="2266951"/>
            <a:ext cx="0" cy="428625"/>
          </a:xfrm>
          <a:prstGeom prst="straightConnector1">
            <a:avLst/>
          </a:prstGeom>
          <a:noFill/>
          <a:ln w="9525" cap="flat" cmpd="sng">
            <a:solidFill>
              <a:schemeClr val="dk1"/>
            </a:solidFill>
            <a:prstDash val="solid"/>
            <a:miter lim="800000"/>
            <a:headEnd type="none" w="sm" len="sm"/>
            <a:tailEnd type="triangle" w="med" len="med"/>
          </a:ln>
        </p:spPr>
      </p:cxnSp>
      <p:cxnSp>
        <p:nvCxnSpPr>
          <p:cNvPr id="188" name="Google Shape;188;p15"/>
          <p:cNvCxnSpPr/>
          <p:nvPr/>
        </p:nvCxnSpPr>
        <p:spPr>
          <a:xfrm>
            <a:off x="838201" y="3567113"/>
            <a:ext cx="0" cy="428625"/>
          </a:xfrm>
          <a:prstGeom prst="straightConnector1">
            <a:avLst/>
          </a:prstGeom>
          <a:noFill/>
          <a:ln w="9525" cap="flat" cmpd="sng">
            <a:solidFill>
              <a:schemeClr val="dk1"/>
            </a:solidFill>
            <a:prstDash val="solid"/>
            <a:miter lim="800000"/>
            <a:headEnd type="none" w="sm" len="sm"/>
            <a:tailEnd type="triangle" w="med" len="med"/>
          </a:ln>
        </p:spPr>
      </p:cxnSp>
      <p:cxnSp>
        <p:nvCxnSpPr>
          <p:cNvPr id="189" name="Google Shape;189;p15"/>
          <p:cNvCxnSpPr/>
          <p:nvPr/>
        </p:nvCxnSpPr>
        <p:spPr>
          <a:xfrm>
            <a:off x="838201" y="4876801"/>
            <a:ext cx="0" cy="428625"/>
          </a:xfrm>
          <a:prstGeom prst="straightConnector1">
            <a:avLst/>
          </a:prstGeom>
          <a:noFill/>
          <a:ln w="9525" cap="flat" cmpd="sng">
            <a:solidFill>
              <a:schemeClr val="dk1"/>
            </a:solidFill>
            <a:prstDash val="solid"/>
            <a:miter lim="800000"/>
            <a:headEnd type="none" w="sm" len="sm"/>
            <a:tailEnd type="triangle" w="med" len="med"/>
          </a:ln>
        </p:spPr>
      </p:cxnSp>
    </p:spTree>
    <p:extLst>
      <p:ext uri="{BB962C8B-B14F-4D97-AF65-F5344CB8AC3E}">
        <p14:creationId xmlns:p14="http://schemas.microsoft.com/office/powerpoint/2010/main" val="4243363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5cf2b4f099_0_3"/>
          <p:cNvPicPr preferRelativeResize="0"/>
          <p:nvPr/>
        </p:nvPicPr>
        <p:blipFill rotWithShape="1">
          <a:blip r:embed="rId3">
            <a:alphaModFix/>
          </a:blip>
          <a:srcRect/>
          <a:stretch/>
        </p:blipFill>
        <p:spPr>
          <a:xfrm>
            <a:off x="0" y="0"/>
            <a:ext cx="7858426" cy="5893825"/>
          </a:xfrm>
          <a:prstGeom prst="rect">
            <a:avLst/>
          </a:prstGeom>
          <a:noFill/>
          <a:ln>
            <a:noFill/>
          </a:ln>
        </p:spPr>
      </p:pic>
      <p:sp>
        <p:nvSpPr>
          <p:cNvPr id="196" name="Google Shape;196;g15cf2b4f099_0_3"/>
          <p:cNvSpPr txBox="1"/>
          <p:nvPr/>
        </p:nvSpPr>
        <p:spPr>
          <a:xfrm>
            <a:off x="7481563" y="503254"/>
            <a:ext cx="4572000" cy="1816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Another cautionary tale:</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Neyshabur/Nishapur train disaster</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18 Feb 2004</a:t>
            </a:r>
            <a:endParaRPr sz="2800" b="0" i="0" u="none" strike="noStrike" cap="none">
              <a:solidFill>
                <a:schemeClr val="dk1"/>
              </a:solidFill>
              <a:latin typeface="Arial"/>
              <a:ea typeface="Arial"/>
              <a:cs typeface="Arial"/>
              <a:sym typeface="Arial"/>
            </a:endParaRPr>
          </a:p>
        </p:txBody>
      </p:sp>
      <p:sp>
        <p:nvSpPr>
          <p:cNvPr id="197" name="Google Shape;197;g15cf2b4f099_0_3"/>
          <p:cNvSpPr txBox="1"/>
          <p:nvPr/>
        </p:nvSpPr>
        <p:spPr>
          <a:xfrm>
            <a:off x="171050" y="6111550"/>
            <a:ext cx="670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Photo credit: matin fattahi https://en.wikipedia.org/wiki/Nishapur_train_disaster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ctrTitle"/>
          </p:nvPr>
        </p:nvSpPr>
        <p:spPr>
          <a:xfrm>
            <a:off x="1686392" y="566954"/>
            <a:ext cx="8819213" cy="92422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en-US" b="1"/>
              <a:t>Learning Objectives</a:t>
            </a:r>
            <a:endParaRPr/>
          </a:p>
        </p:txBody>
      </p:sp>
      <p:pic>
        <p:nvPicPr>
          <p:cNvPr id="58" name="Google Shape;58;p2"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59" name="Google Shape;59;p2"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
        <p:nvSpPr>
          <p:cNvPr id="60" name="Google Shape;60;p2"/>
          <p:cNvSpPr txBox="1"/>
          <p:nvPr/>
        </p:nvSpPr>
        <p:spPr>
          <a:xfrm>
            <a:off x="934243" y="1774928"/>
            <a:ext cx="10323513" cy="330814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Understand the increased vulnerability of children with toxic exposures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Describe the priorities of disaster scene staging when a hazardous materials incident has occurred</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Describe the clinical presentation and management of common toxic exposures encountered in disaster scenarios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15cf2b4f099_0_14" descr="Rescuers on Thursday search debris at the site of the train explosion, which occurred near Neyshabur, 435 miles east of Tehran."/>
          <p:cNvPicPr preferRelativeResize="0"/>
          <p:nvPr/>
        </p:nvPicPr>
        <p:blipFill rotWithShape="1">
          <a:blip r:embed="rId3">
            <a:alphaModFix/>
          </a:blip>
          <a:srcRect/>
          <a:stretch/>
        </p:blipFill>
        <p:spPr>
          <a:xfrm>
            <a:off x="2209475" y="0"/>
            <a:ext cx="9982534" cy="6857999"/>
          </a:xfrm>
          <a:prstGeom prst="rect">
            <a:avLst/>
          </a:prstGeom>
          <a:noFill/>
          <a:ln>
            <a:noFill/>
          </a:ln>
        </p:spPr>
      </p:pic>
      <p:sp>
        <p:nvSpPr>
          <p:cNvPr id="204" name="Google Shape;204;g15cf2b4f099_0_14"/>
          <p:cNvSpPr txBox="1"/>
          <p:nvPr/>
        </p:nvSpPr>
        <p:spPr>
          <a:xfrm>
            <a:off x="164325" y="317325"/>
            <a:ext cx="1904100" cy="249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Arial"/>
                <a:ea typeface="Arial"/>
                <a:cs typeface="Arial"/>
                <a:sym typeface="Arial"/>
              </a:rPr>
              <a:t>Over 300 killed</a:t>
            </a:r>
            <a:endParaRPr sz="3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Arial"/>
                <a:ea typeface="Arial"/>
                <a:cs typeface="Arial"/>
                <a:sym typeface="Arial"/>
              </a:rPr>
              <a:t>Over 400 injured</a:t>
            </a:r>
            <a:endParaRPr sz="3000" b="0" i="0" u="none" strike="noStrike" cap="none">
              <a:solidFill>
                <a:schemeClr val="dk1"/>
              </a:solidFill>
              <a:latin typeface="Arial"/>
              <a:ea typeface="Arial"/>
              <a:cs typeface="Arial"/>
              <a:sym typeface="Arial"/>
            </a:endParaRPr>
          </a:p>
        </p:txBody>
      </p:sp>
      <p:sp>
        <p:nvSpPr>
          <p:cNvPr id="205" name="Google Shape;205;g15cf2b4f099_0_14"/>
          <p:cNvSpPr txBox="1"/>
          <p:nvPr/>
        </p:nvSpPr>
        <p:spPr>
          <a:xfrm>
            <a:off x="77925" y="5673425"/>
            <a:ext cx="19905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Photo credit: Hasan Sarbakhshian / 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https://www.nbcnews.com/id/wbna4300626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8" descr="Prairie Rattlesnake | Prairie Rattlesnake (Crotalus viridis)… | Flickr">
            <a:hlinkClick r:id="rId3"/>
          </p:cNvPr>
          <p:cNvPicPr preferRelativeResize="0"/>
          <p:nvPr/>
        </p:nvPicPr>
        <p:blipFill rotWithShape="1">
          <a:blip r:embed="rId4">
            <a:alphaModFix/>
          </a:blip>
          <a:srcRect t="32874"/>
          <a:stretch/>
        </p:blipFill>
        <p:spPr>
          <a:xfrm>
            <a:off x="0" y="0"/>
            <a:ext cx="12192000" cy="5848007"/>
          </a:xfrm>
          <a:prstGeom prst="rect">
            <a:avLst/>
          </a:prstGeom>
          <a:noFill/>
          <a:ln>
            <a:noFill/>
          </a:ln>
        </p:spPr>
      </p:pic>
      <p:sp>
        <p:nvSpPr>
          <p:cNvPr id="212" name="Google Shape;212;p18"/>
          <p:cNvSpPr txBox="1"/>
          <p:nvPr/>
        </p:nvSpPr>
        <p:spPr>
          <a:xfrm>
            <a:off x="7781027" y="1009993"/>
            <a:ext cx="322627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 got displaced too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7"/>
          <p:cNvPicPr preferRelativeResize="0"/>
          <p:nvPr/>
        </p:nvPicPr>
        <p:blipFill rotWithShape="1">
          <a:blip r:embed="rId3">
            <a:alphaModFix/>
          </a:blip>
          <a:srcRect t="6466"/>
          <a:stretch/>
        </p:blipFill>
        <p:spPr>
          <a:xfrm>
            <a:off x="0" y="-149629"/>
            <a:ext cx="12192000" cy="6010564"/>
          </a:xfrm>
          <a:prstGeom prst="rect">
            <a:avLst/>
          </a:prstGeom>
          <a:noFill/>
          <a:ln>
            <a:noFill/>
          </a:ln>
        </p:spPr>
      </p:pic>
      <p:sp>
        <p:nvSpPr>
          <p:cNvPr id="219" name="Google Shape;219;p17"/>
          <p:cNvSpPr txBox="1"/>
          <p:nvPr/>
        </p:nvSpPr>
        <p:spPr>
          <a:xfrm>
            <a:off x="515389" y="631767"/>
            <a:ext cx="36909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B6B6B8"/>
                </a:solidFill>
                <a:latin typeface="Arial"/>
                <a:ea typeface="Arial"/>
                <a:cs typeface="Arial"/>
                <a:sym typeface="Arial"/>
              </a:rPr>
              <a:t>back to fire and flammables…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6"/>
          <p:cNvPicPr preferRelativeResize="0"/>
          <p:nvPr/>
        </p:nvPicPr>
        <p:blipFill rotWithShape="1">
          <a:blip r:embed="rId3">
            <a:alphaModFix/>
          </a:blip>
          <a:srcRect/>
          <a:stretch/>
        </p:blipFill>
        <p:spPr>
          <a:xfrm>
            <a:off x="156863" y="389650"/>
            <a:ext cx="11878275" cy="5661325"/>
          </a:xfrm>
          <a:prstGeom prst="rect">
            <a:avLst/>
          </a:prstGeom>
          <a:noFill/>
          <a:ln>
            <a:noFill/>
          </a:ln>
        </p:spPr>
      </p:pic>
      <p:sp>
        <p:nvSpPr>
          <p:cNvPr id="226" name="Google Shape;226;p16"/>
          <p:cNvSpPr txBox="1"/>
          <p:nvPr/>
        </p:nvSpPr>
        <p:spPr>
          <a:xfrm>
            <a:off x="5873097" y="4328300"/>
            <a:ext cx="3347100" cy="156990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Name that poison gas:</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colorless</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odorless</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non-specific symptoms</a:t>
            </a:r>
            <a:endParaRPr sz="2400" b="0" i="0" u="none" strike="noStrike" cap="none">
              <a:solidFill>
                <a:schemeClr val="dk2"/>
              </a:solidFill>
              <a:latin typeface="Arial"/>
              <a:ea typeface="Arial"/>
              <a:cs typeface="Arial"/>
              <a:sym typeface="Arial"/>
            </a:endParaRPr>
          </a:p>
        </p:txBody>
      </p:sp>
      <p:sp>
        <p:nvSpPr>
          <p:cNvPr id="227" name="Google Shape;227;p16"/>
          <p:cNvSpPr txBox="1"/>
          <p:nvPr/>
        </p:nvSpPr>
        <p:spPr>
          <a:xfrm>
            <a:off x="0" y="6265725"/>
            <a:ext cx="72165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Long J, Sun Y, Zhao J, et al. Temporal trends of carbon monoxide poisoning mortality at the global, regional and national levels: a cross-sectional study from the Global Burden of Disease study, 1990 and 2017. BMJ Open 2021;11:e053240.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0"/>
          <p:cNvPicPr preferRelativeResize="0"/>
          <p:nvPr/>
        </p:nvPicPr>
        <p:blipFill rotWithShape="1">
          <a:blip r:embed="rId3">
            <a:alphaModFix/>
          </a:blip>
          <a:srcRect l="11326" r="21198"/>
          <a:stretch/>
        </p:blipFill>
        <p:spPr>
          <a:xfrm>
            <a:off x="0" y="0"/>
            <a:ext cx="6932815" cy="6857133"/>
          </a:xfrm>
          <a:prstGeom prst="rect">
            <a:avLst/>
          </a:prstGeom>
          <a:noFill/>
          <a:ln>
            <a:noFill/>
          </a:ln>
        </p:spPr>
      </p:pic>
      <p:sp>
        <p:nvSpPr>
          <p:cNvPr id="234" name="Google Shape;234;p20"/>
          <p:cNvSpPr txBox="1"/>
          <p:nvPr/>
        </p:nvSpPr>
        <p:spPr>
          <a:xfrm>
            <a:off x="7464828" y="1180407"/>
            <a:ext cx="252707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chemical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exposures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1"/>
          <p:cNvPicPr preferRelativeResize="0"/>
          <p:nvPr/>
        </p:nvPicPr>
        <p:blipFill rotWithShape="1">
          <a:blip r:embed="rId3">
            <a:alphaModFix/>
          </a:blip>
          <a:srcRect/>
          <a:stretch/>
        </p:blipFill>
        <p:spPr>
          <a:xfrm>
            <a:off x="906364" y="194952"/>
            <a:ext cx="5189636" cy="6468096"/>
          </a:xfrm>
          <a:prstGeom prst="rect">
            <a:avLst/>
          </a:prstGeom>
          <a:noFill/>
          <a:ln>
            <a:noFill/>
          </a:ln>
        </p:spPr>
      </p:pic>
      <p:sp>
        <p:nvSpPr>
          <p:cNvPr id="240" name="Google Shape;240;p21"/>
          <p:cNvSpPr txBox="1"/>
          <p:nvPr/>
        </p:nvSpPr>
        <p:spPr>
          <a:xfrm>
            <a:off x="6683433" y="498764"/>
            <a:ext cx="47049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example: pulmonary irritants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coughing, dyspnea, maybe eye/skin irritation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remove from exposure + decon (in case of skin irritation) + supportive care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2"/>
          <p:cNvPicPr preferRelativeResize="0"/>
          <p:nvPr/>
        </p:nvPicPr>
        <p:blipFill rotWithShape="1">
          <a:blip r:embed="rId3">
            <a:alphaModFix/>
          </a:blip>
          <a:srcRect t="21818"/>
          <a:stretch/>
        </p:blipFill>
        <p:spPr>
          <a:xfrm>
            <a:off x="0" y="0"/>
            <a:ext cx="12192000" cy="5798589"/>
          </a:xfrm>
          <a:prstGeom prst="rect">
            <a:avLst/>
          </a:prstGeom>
          <a:noFill/>
          <a:ln>
            <a:noFill/>
          </a:ln>
        </p:spPr>
      </p:pic>
      <p:sp>
        <p:nvSpPr>
          <p:cNvPr id="247" name="Google Shape;247;p22"/>
          <p:cNvSpPr txBox="1"/>
          <p:nvPr/>
        </p:nvSpPr>
        <p:spPr>
          <a:xfrm>
            <a:off x="1363287" y="5918662"/>
            <a:ext cx="443899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biologic exposures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23"/>
          <p:cNvSpPr txBox="1"/>
          <p:nvPr/>
        </p:nvSpPr>
        <p:spPr>
          <a:xfrm>
            <a:off x="7049192" y="415636"/>
            <a:ext cx="4921135" cy="43396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radiation exposures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brief primer: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radiation = energy as particles or waves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principles of protection:</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time</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distance (inverse square law)</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shielding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8483BAB1-9ED8-7352-FE7B-6DB2583F76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13710"/>
            <a:ext cx="6844289" cy="684428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24" descr="A picture containing table&#10;&#10;Description automatically generated"/>
          <p:cNvPicPr preferRelativeResize="0"/>
          <p:nvPr/>
        </p:nvPicPr>
        <p:blipFill rotWithShape="1">
          <a:blip r:embed="rId3">
            <a:alphaModFix/>
          </a:blip>
          <a:srcRect/>
          <a:stretch/>
        </p:blipFill>
        <p:spPr>
          <a:xfrm>
            <a:off x="1524000" y="821575"/>
            <a:ext cx="9144000" cy="4572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5"/>
          <p:cNvPicPr preferRelativeResize="0"/>
          <p:nvPr/>
        </p:nvPicPr>
        <p:blipFill rotWithShape="1">
          <a:blip r:embed="rId3">
            <a:alphaModFix/>
          </a:blip>
          <a:srcRect/>
          <a:stretch/>
        </p:blipFill>
        <p:spPr>
          <a:xfrm>
            <a:off x="3034903" y="0"/>
            <a:ext cx="3061097" cy="6858000"/>
          </a:xfrm>
          <a:prstGeom prst="rect">
            <a:avLst/>
          </a:prstGeom>
          <a:noFill/>
          <a:ln>
            <a:noFill/>
          </a:ln>
        </p:spPr>
      </p:pic>
      <p:sp>
        <p:nvSpPr>
          <p:cNvPr id="271" name="Google Shape;271;p25"/>
          <p:cNvSpPr txBox="1"/>
          <p:nvPr/>
        </p:nvSpPr>
        <p:spPr>
          <a:xfrm>
            <a:off x="6550429" y="1721627"/>
            <a:ext cx="302583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splash-proof outerwear</a:t>
            </a:r>
            <a:endParaRPr sz="1400" b="0" i="0" u="none" strike="noStrike" cap="none">
              <a:solidFill>
                <a:srgbClr val="000000"/>
              </a:solidFill>
              <a:latin typeface="Arial"/>
              <a:ea typeface="Arial"/>
              <a:cs typeface="Arial"/>
              <a:sym typeface="Arial"/>
            </a:endParaRPr>
          </a:p>
        </p:txBody>
      </p:sp>
      <p:sp>
        <p:nvSpPr>
          <p:cNvPr id="272" name="Google Shape;272;p25"/>
          <p:cNvSpPr txBox="1"/>
          <p:nvPr/>
        </p:nvSpPr>
        <p:spPr>
          <a:xfrm>
            <a:off x="6372084" y="3429000"/>
            <a:ext cx="302583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two pairs of gloves, cuffs taped</a:t>
            </a:r>
            <a:endParaRPr sz="1400" b="0" i="0" u="none" strike="noStrike" cap="none">
              <a:solidFill>
                <a:srgbClr val="000000"/>
              </a:solidFill>
              <a:latin typeface="Arial"/>
              <a:ea typeface="Arial"/>
              <a:cs typeface="Arial"/>
              <a:sym typeface="Arial"/>
            </a:endParaRPr>
          </a:p>
        </p:txBody>
      </p:sp>
      <p:sp>
        <p:nvSpPr>
          <p:cNvPr id="273" name="Google Shape;273;p25"/>
          <p:cNvSpPr txBox="1"/>
          <p:nvPr/>
        </p:nvSpPr>
        <p:spPr>
          <a:xfrm>
            <a:off x="6096000" y="5090160"/>
            <a:ext cx="302583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socks tucked under clothes, cuffs taped</a:t>
            </a:r>
            <a:endParaRPr sz="1400" b="0" i="0" u="none" strike="noStrike" cap="none">
              <a:solidFill>
                <a:srgbClr val="000000"/>
              </a:solidFill>
              <a:latin typeface="Arial"/>
              <a:ea typeface="Arial"/>
              <a:cs typeface="Arial"/>
              <a:sym typeface="Arial"/>
            </a:endParaRPr>
          </a:p>
        </p:txBody>
      </p:sp>
      <p:sp>
        <p:nvSpPr>
          <p:cNvPr id="274" name="Google Shape;274;p25"/>
          <p:cNvSpPr txBox="1"/>
          <p:nvPr/>
        </p:nvSpPr>
        <p:spPr>
          <a:xfrm>
            <a:off x="884676" y="6320352"/>
            <a:ext cx="302583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waterproof shoe covers</a:t>
            </a:r>
            <a:endParaRPr sz="1400" b="0" i="0" u="none" strike="noStrike" cap="none">
              <a:solidFill>
                <a:srgbClr val="000000"/>
              </a:solidFill>
              <a:latin typeface="Arial"/>
              <a:ea typeface="Arial"/>
              <a:cs typeface="Arial"/>
              <a:sym typeface="Arial"/>
            </a:endParaRPr>
          </a:p>
        </p:txBody>
      </p:sp>
      <p:sp>
        <p:nvSpPr>
          <p:cNvPr id="275" name="Google Shape;275;p25"/>
          <p:cNvSpPr txBox="1"/>
          <p:nvPr/>
        </p:nvSpPr>
        <p:spPr>
          <a:xfrm>
            <a:off x="1289923" y="290512"/>
            <a:ext cx="306109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full face mask with HEPA filter (or wet cloth)</a:t>
            </a:r>
            <a:endParaRPr sz="1400" b="0" i="0" u="none" strike="noStrike" cap="none">
              <a:solidFill>
                <a:srgbClr val="000000"/>
              </a:solidFill>
              <a:latin typeface="Arial"/>
              <a:ea typeface="Arial"/>
              <a:cs typeface="Arial"/>
              <a:sym typeface="Arial"/>
            </a:endParaRPr>
          </a:p>
        </p:txBody>
      </p:sp>
      <p:sp>
        <p:nvSpPr>
          <p:cNvPr id="276" name="Google Shape;276;p25"/>
          <p:cNvSpPr txBox="1"/>
          <p:nvPr/>
        </p:nvSpPr>
        <p:spPr>
          <a:xfrm>
            <a:off x="706332" y="1294783"/>
            <a:ext cx="302583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neck seam taped</a:t>
            </a:r>
            <a:endParaRPr sz="1400" b="0" i="0" u="none" strike="noStrike" cap="none">
              <a:solidFill>
                <a:srgbClr val="000000"/>
              </a:solidFill>
              <a:latin typeface="Arial"/>
              <a:ea typeface="Arial"/>
              <a:cs typeface="Arial"/>
              <a:sym typeface="Arial"/>
            </a:endParaRPr>
          </a:p>
        </p:txBody>
      </p:sp>
      <p:sp>
        <p:nvSpPr>
          <p:cNvPr id="277" name="Google Shape;277;p25"/>
          <p:cNvSpPr txBox="1"/>
          <p:nvPr/>
        </p:nvSpPr>
        <p:spPr>
          <a:xfrm>
            <a:off x="5667137" y="752177"/>
            <a:ext cx="38835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don’t bring this</a:t>
            </a:r>
            <a:endParaRPr sz="1400" b="0" i="0" u="none" strike="noStrike" cap="none">
              <a:solidFill>
                <a:srgbClr val="000000"/>
              </a:solidFill>
              <a:latin typeface="Arial"/>
              <a:ea typeface="Arial"/>
              <a:cs typeface="Arial"/>
              <a:sym typeface="Arial"/>
            </a:endParaRPr>
          </a:p>
        </p:txBody>
      </p:sp>
      <p:cxnSp>
        <p:nvCxnSpPr>
          <p:cNvPr id="278" name="Google Shape;278;p25"/>
          <p:cNvCxnSpPr/>
          <p:nvPr/>
        </p:nvCxnSpPr>
        <p:spPr>
          <a:xfrm flipH="1">
            <a:off x="5353500" y="1052607"/>
            <a:ext cx="742500" cy="484500"/>
          </a:xfrm>
          <a:prstGeom prst="curvedConnector3">
            <a:avLst>
              <a:gd name="adj1" fmla="val 746"/>
            </a:avLst>
          </a:prstGeom>
          <a:noFill/>
          <a:ln w="9525" cap="flat" cmpd="sng">
            <a:solidFill>
              <a:schemeClr val="dk1"/>
            </a:solidFill>
            <a:prstDash val="solid"/>
            <a:miter lim="800000"/>
            <a:headEnd type="none" w="sm" len="sm"/>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3"/>
          <p:cNvSpPr txBox="1">
            <a:spLocks noGrp="1"/>
          </p:cNvSpPr>
          <p:nvPr>
            <p:ph type="ctrTitle"/>
          </p:nvPr>
        </p:nvSpPr>
        <p:spPr>
          <a:xfrm>
            <a:off x="1591936" y="540472"/>
            <a:ext cx="8819213" cy="92422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en-US"/>
              <a:t>Lecture outline</a:t>
            </a:r>
            <a:endParaRPr b="1"/>
          </a:p>
        </p:txBody>
      </p:sp>
      <p:pic>
        <p:nvPicPr>
          <p:cNvPr id="66" name="Google Shape;66;p3"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67" name="Google Shape;67;p3"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
        <p:nvSpPr>
          <p:cNvPr id="68" name="Google Shape;68;p3"/>
          <p:cNvSpPr txBox="1"/>
          <p:nvPr/>
        </p:nvSpPr>
        <p:spPr>
          <a:xfrm>
            <a:off x="839785" y="1656863"/>
            <a:ext cx="10323513" cy="330814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Big important concepts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Common toxic exposures after</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Natural disasters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Man-made disasters</a:t>
            </a:r>
            <a:endParaRPr sz="1400" b="0" i="0" u="none" strike="noStrike" cap="none">
              <a:solidFill>
                <a:srgbClr val="000000"/>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6"/>
          <p:cNvPicPr preferRelativeResize="0"/>
          <p:nvPr/>
        </p:nvPicPr>
        <p:blipFill rotWithShape="1">
          <a:blip r:embed="rId3">
            <a:alphaModFix/>
          </a:blip>
          <a:srcRect/>
          <a:stretch/>
        </p:blipFill>
        <p:spPr>
          <a:xfrm>
            <a:off x="3034903" y="0"/>
            <a:ext cx="3061097" cy="6858000"/>
          </a:xfrm>
          <a:prstGeom prst="rect">
            <a:avLst/>
          </a:prstGeom>
          <a:noFill/>
          <a:ln>
            <a:noFill/>
          </a:ln>
        </p:spPr>
      </p:pic>
      <p:sp>
        <p:nvSpPr>
          <p:cNvPr id="284" name="Google Shape;284;p26"/>
          <p:cNvSpPr txBox="1"/>
          <p:nvPr/>
        </p:nvSpPr>
        <p:spPr>
          <a:xfrm>
            <a:off x="6550429" y="1721627"/>
            <a:ext cx="302583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splash-proof outerwear</a:t>
            </a:r>
            <a:endParaRPr sz="1400" b="0" i="0" u="none" strike="noStrike" cap="none">
              <a:solidFill>
                <a:srgbClr val="000000"/>
              </a:solidFill>
              <a:latin typeface="Arial"/>
              <a:ea typeface="Arial"/>
              <a:cs typeface="Arial"/>
              <a:sym typeface="Arial"/>
            </a:endParaRPr>
          </a:p>
        </p:txBody>
      </p:sp>
      <p:sp>
        <p:nvSpPr>
          <p:cNvPr id="285" name="Google Shape;285;p26"/>
          <p:cNvSpPr txBox="1"/>
          <p:nvPr/>
        </p:nvSpPr>
        <p:spPr>
          <a:xfrm>
            <a:off x="6372084" y="3429000"/>
            <a:ext cx="302583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two pairs of gloves, cuffs taped</a:t>
            </a:r>
            <a:endParaRPr sz="1400" b="0" i="0" u="none" strike="noStrike" cap="none">
              <a:solidFill>
                <a:srgbClr val="000000"/>
              </a:solidFill>
              <a:latin typeface="Arial"/>
              <a:ea typeface="Arial"/>
              <a:cs typeface="Arial"/>
              <a:sym typeface="Arial"/>
            </a:endParaRPr>
          </a:p>
        </p:txBody>
      </p:sp>
      <p:sp>
        <p:nvSpPr>
          <p:cNvPr id="286" name="Google Shape;286;p26"/>
          <p:cNvSpPr txBox="1"/>
          <p:nvPr/>
        </p:nvSpPr>
        <p:spPr>
          <a:xfrm>
            <a:off x="6096000" y="5090160"/>
            <a:ext cx="302583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socks tucked under clothes, cuffs taped</a:t>
            </a:r>
            <a:endParaRPr sz="1400" b="0" i="0" u="none" strike="noStrike" cap="none">
              <a:solidFill>
                <a:srgbClr val="000000"/>
              </a:solidFill>
              <a:latin typeface="Arial"/>
              <a:ea typeface="Arial"/>
              <a:cs typeface="Arial"/>
              <a:sym typeface="Arial"/>
            </a:endParaRPr>
          </a:p>
        </p:txBody>
      </p:sp>
      <p:sp>
        <p:nvSpPr>
          <p:cNvPr id="287" name="Google Shape;287;p26"/>
          <p:cNvSpPr txBox="1"/>
          <p:nvPr/>
        </p:nvSpPr>
        <p:spPr>
          <a:xfrm>
            <a:off x="884676" y="6320352"/>
            <a:ext cx="302583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waterproof shoe covers</a:t>
            </a:r>
            <a:endParaRPr sz="1400" b="0" i="0" u="none" strike="noStrike" cap="none">
              <a:solidFill>
                <a:srgbClr val="000000"/>
              </a:solidFill>
              <a:latin typeface="Arial"/>
              <a:ea typeface="Arial"/>
              <a:cs typeface="Arial"/>
              <a:sym typeface="Arial"/>
            </a:endParaRPr>
          </a:p>
        </p:txBody>
      </p:sp>
      <p:sp>
        <p:nvSpPr>
          <p:cNvPr id="288" name="Google Shape;288;p26"/>
          <p:cNvSpPr txBox="1"/>
          <p:nvPr/>
        </p:nvSpPr>
        <p:spPr>
          <a:xfrm>
            <a:off x="1289923" y="290512"/>
            <a:ext cx="306109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full face mask with HEPA filter (or wet cloth)</a:t>
            </a:r>
            <a:endParaRPr sz="1400" b="0" i="0" u="none" strike="noStrike" cap="none">
              <a:solidFill>
                <a:srgbClr val="000000"/>
              </a:solidFill>
              <a:latin typeface="Arial"/>
              <a:ea typeface="Arial"/>
              <a:cs typeface="Arial"/>
              <a:sym typeface="Arial"/>
            </a:endParaRPr>
          </a:p>
        </p:txBody>
      </p:sp>
      <p:sp>
        <p:nvSpPr>
          <p:cNvPr id="289" name="Google Shape;289;p26"/>
          <p:cNvSpPr txBox="1"/>
          <p:nvPr/>
        </p:nvSpPr>
        <p:spPr>
          <a:xfrm>
            <a:off x="706332" y="1294783"/>
            <a:ext cx="302583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neck seam taped</a:t>
            </a:r>
            <a:endParaRPr sz="1400" b="0" i="0" u="none" strike="noStrike" cap="none">
              <a:solidFill>
                <a:srgbClr val="000000"/>
              </a:solidFill>
              <a:latin typeface="Arial"/>
              <a:ea typeface="Arial"/>
              <a:cs typeface="Arial"/>
              <a:sym typeface="Arial"/>
            </a:endParaRPr>
          </a:p>
        </p:txBody>
      </p:sp>
      <p:sp>
        <p:nvSpPr>
          <p:cNvPr id="290" name="Google Shape;290;p26"/>
          <p:cNvSpPr txBox="1"/>
          <p:nvPr/>
        </p:nvSpPr>
        <p:spPr>
          <a:xfrm>
            <a:off x="5667137" y="752177"/>
            <a:ext cx="45292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instead, wear this (clip on dosimeter)</a:t>
            </a:r>
            <a:endParaRPr sz="1400" b="0" i="0" u="none" strike="noStrike" cap="none">
              <a:solidFill>
                <a:srgbClr val="000000"/>
              </a:solidFill>
              <a:latin typeface="Arial"/>
              <a:ea typeface="Arial"/>
              <a:cs typeface="Arial"/>
              <a:sym typeface="Arial"/>
            </a:endParaRPr>
          </a:p>
        </p:txBody>
      </p:sp>
      <p:cxnSp>
        <p:nvCxnSpPr>
          <p:cNvPr id="291" name="Google Shape;291;p26"/>
          <p:cNvCxnSpPr/>
          <p:nvPr/>
        </p:nvCxnSpPr>
        <p:spPr>
          <a:xfrm flipH="1">
            <a:off x="5353500" y="1052607"/>
            <a:ext cx="742500" cy="484500"/>
          </a:xfrm>
          <a:prstGeom prst="curvedConnector3">
            <a:avLst>
              <a:gd name="adj1" fmla="val 746"/>
            </a:avLst>
          </a:prstGeom>
          <a:noFill/>
          <a:ln w="9525" cap="flat" cmpd="sng">
            <a:solidFill>
              <a:schemeClr val="dk1"/>
            </a:solidFill>
            <a:prstDash val="solid"/>
            <a:miter lim="800000"/>
            <a:headEnd type="none" w="sm" len="sm"/>
            <a:tailEnd type="triangle" w="med" len="med"/>
          </a:ln>
        </p:spPr>
      </p:cxnSp>
      <p:pic>
        <p:nvPicPr>
          <p:cNvPr id="292" name="Google Shape;292;p26" descr="raddosimter"/>
          <p:cNvPicPr preferRelativeResize="0"/>
          <p:nvPr/>
        </p:nvPicPr>
        <p:blipFill rotWithShape="1">
          <a:blip r:embed="rId4">
            <a:alphaModFix/>
          </a:blip>
          <a:srcRect l="1854" t="6973" r="74491" b="54976"/>
          <a:stretch/>
        </p:blipFill>
        <p:spPr>
          <a:xfrm>
            <a:off x="4664766" y="1329975"/>
            <a:ext cx="688630" cy="10148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7" descr="A picture containing elephant, water, outdoor, mammal&#10;&#10;Description automatically generated"/>
          <p:cNvPicPr preferRelativeResize="0"/>
          <p:nvPr/>
        </p:nvPicPr>
        <p:blipFill rotWithShape="1">
          <a:blip r:embed="rId3">
            <a:alphaModFix/>
          </a:blip>
          <a:srcRect t="13339" b="14391"/>
          <a:stretch/>
        </p:blipFill>
        <p:spPr>
          <a:xfrm>
            <a:off x="0" y="0"/>
            <a:ext cx="12192000" cy="5880559"/>
          </a:xfrm>
          <a:prstGeom prst="rect">
            <a:avLst/>
          </a:prstGeom>
          <a:noFill/>
          <a:ln>
            <a:noFill/>
          </a:ln>
        </p:spPr>
      </p:pic>
      <p:pic>
        <p:nvPicPr>
          <p:cNvPr id="299" name="Google Shape;299;p27"/>
          <p:cNvPicPr preferRelativeResize="0"/>
          <p:nvPr/>
        </p:nvPicPr>
        <p:blipFill rotWithShape="1">
          <a:blip r:embed="rId4">
            <a:alphaModFix/>
          </a:blip>
          <a:srcRect/>
          <a:stretch/>
        </p:blipFill>
        <p:spPr>
          <a:xfrm>
            <a:off x="2760452" y="1711980"/>
            <a:ext cx="4124655" cy="3615518"/>
          </a:xfrm>
          <a:prstGeom prst="rect">
            <a:avLst/>
          </a:prstGeom>
          <a:noFill/>
          <a:ln>
            <a:noFill/>
          </a:ln>
        </p:spPr>
      </p:pic>
      <p:sp>
        <p:nvSpPr>
          <p:cNvPr id="300" name="Google Shape;300;p27"/>
          <p:cNvSpPr txBox="1"/>
          <p:nvPr/>
        </p:nvSpPr>
        <p:spPr>
          <a:xfrm>
            <a:off x="272715" y="385010"/>
            <a:ext cx="37126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2"/>
                </a:solidFill>
                <a:latin typeface="Arial"/>
                <a:ea typeface="Arial"/>
                <a:cs typeface="Arial"/>
                <a:sym typeface="Arial"/>
              </a:rPr>
              <a:t>decontamination: special considerations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28"/>
          <p:cNvPicPr preferRelativeResize="0"/>
          <p:nvPr/>
        </p:nvPicPr>
        <p:blipFill rotWithShape="1">
          <a:blip r:embed="rId3">
            <a:alphaModFix/>
          </a:blip>
          <a:srcRect t="24468" b="2766"/>
          <a:stretch/>
        </p:blipFill>
        <p:spPr>
          <a:xfrm>
            <a:off x="0" y="1"/>
            <a:ext cx="12189744" cy="59004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aphicFrame>
        <p:nvGraphicFramePr>
          <p:cNvPr id="326" name="Google Shape;326;p31"/>
          <p:cNvGraphicFramePr/>
          <p:nvPr/>
        </p:nvGraphicFramePr>
        <p:xfrm>
          <a:off x="2286000" y="1808955"/>
          <a:ext cx="7620000" cy="3240125"/>
        </p:xfrm>
        <a:graphic>
          <a:graphicData uri="http://schemas.openxmlformats.org/drawingml/2006/table">
            <a:tbl>
              <a:tblPr>
                <a:noFill/>
                <a:tableStyleId>{0D45E357-B5C6-4ED8-BB41-E683BCF06F51}</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744550">
                <a:tc>
                  <a:txBody>
                    <a:bodyPr/>
                    <a:lstStyle/>
                    <a:p>
                      <a:pPr marL="0" marR="0" lvl="0" indent="0" algn="ctr" rtl="0">
                        <a:lnSpc>
                          <a:spcPct val="100000"/>
                        </a:lnSpc>
                        <a:spcBef>
                          <a:spcPts val="0"/>
                        </a:spcBef>
                        <a:spcAft>
                          <a:spcPts val="0"/>
                        </a:spcAft>
                        <a:buClr>
                          <a:srgbClr val="38393B"/>
                        </a:buClr>
                        <a:buSzPts val="2800"/>
                        <a:buFont typeface="Arial"/>
                        <a:buNone/>
                      </a:pPr>
                      <a:r>
                        <a:rPr lang="en-US" sz="2800" b="1" i="0" u="none" strike="noStrike" cap="none">
                          <a:solidFill>
                            <a:srgbClr val="38393B"/>
                          </a:solidFill>
                          <a:latin typeface="Arial"/>
                          <a:ea typeface="Arial"/>
                          <a:cs typeface="Arial"/>
                          <a:sym typeface="Arial"/>
                        </a:rPr>
                        <a:t>Age</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38393B"/>
                        </a:buClr>
                        <a:buSzPts val="2800"/>
                        <a:buFont typeface="Arial"/>
                        <a:buNone/>
                      </a:pPr>
                      <a:r>
                        <a:rPr lang="en-US" sz="2800" b="1" i="0" u="none" strike="noStrike" cap="none">
                          <a:solidFill>
                            <a:srgbClr val="38393B"/>
                          </a:solidFill>
                          <a:latin typeface="Arial"/>
                          <a:ea typeface="Arial"/>
                          <a:cs typeface="Arial"/>
                          <a:sym typeface="Arial"/>
                        </a:rPr>
                        <a:t>KI dose (mg)</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623900">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Birth to 1 month old</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16</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625475">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1 month &lt;  3 years</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32</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622300">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&gt; 3 years to 18 years</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65</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623900">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&gt; 18 years or </a:t>
                      </a:r>
                      <a:r>
                        <a:rPr lang="en-US" sz="2400" b="0" i="0" u="sng" strike="noStrike" cap="none">
                          <a:solidFill>
                            <a:srgbClr val="38393B"/>
                          </a:solidFill>
                          <a:latin typeface="Arial"/>
                          <a:ea typeface="Arial"/>
                          <a:cs typeface="Arial"/>
                          <a:sym typeface="Arial"/>
                        </a:rPr>
                        <a:t>&gt;</a:t>
                      </a:r>
                      <a:r>
                        <a:rPr lang="en-US" sz="2400" b="0" i="0" u="none" strike="noStrike" cap="none">
                          <a:solidFill>
                            <a:srgbClr val="38393B"/>
                          </a:solidFill>
                          <a:latin typeface="Arial"/>
                          <a:ea typeface="Arial"/>
                          <a:cs typeface="Arial"/>
                          <a:sym typeface="Arial"/>
                        </a:rPr>
                        <a:t> 70 kg</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38393B"/>
                        </a:buClr>
                        <a:buSzPts val="2400"/>
                        <a:buFont typeface="Arial"/>
                        <a:buNone/>
                      </a:pPr>
                      <a:r>
                        <a:rPr lang="en-US" sz="2400" b="0" i="0" u="none" strike="noStrike" cap="none">
                          <a:solidFill>
                            <a:srgbClr val="38393B"/>
                          </a:solidFill>
                          <a:latin typeface="Arial"/>
                          <a:ea typeface="Arial"/>
                          <a:cs typeface="Arial"/>
                          <a:sym typeface="Arial"/>
                        </a:rPr>
                        <a:t>130</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bl>
          </a:graphicData>
        </a:graphic>
      </p:graphicFrame>
      <p:sp>
        <p:nvSpPr>
          <p:cNvPr id="327" name="Google Shape;327;p31"/>
          <p:cNvSpPr txBox="1"/>
          <p:nvPr/>
        </p:nvSpPr>
        <p:spPr>
          <a:xfrm>
            <a:off x="2286000" y="1285735"/>
            <a:ext cx="647556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special topics: potassium iodide (KI)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2"/>
          <p:cNvPicPr preferRelativeResize="0"/>
          <p:nvPr/>
        </p:nvPicPr>
        <p:blipFill rotWithShape="1">
          <a:blip r:embed="rId3">
            <a:alphaModFix/>
          </a:blip>
          <a:srcRect t="18871" b="10732"/>
          <a:stretch/>
        </p:blipFill>
        <p:spPr>
          <a:xfrm>
            <a:off x="0" y="0"/>
            <a:ext cx="12192000" cy="5727940"/>
          </a:xfrm>
          <a:prstGeom prst="rect">
            <a:avLst/>
          </a:prstGeom>
          <a:noFill/>
          <a:ln>
            <a:noFill/>
          </a:ln>
        </p:spPr>
      </p:pic>
      <p:sp>
        <p:nvSpPr>
          <p:cNvPr id="334" name="Google Shape;334;p32"/>
          <p:cNvSpPr txBox="1"/>
          <p:nvPr/>
        </p:nvSpPr>
        <p:spPr>
          <a:xfrm>
            <a:off x="483079" y="569343"/>
            <a:ext cx="3174521"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DBDBDB"/>
                </a:solidFill>
                <a:latin typeface="Arial"/>
                <a:ea typeface="Arial"/>
                <a:cs typeface="Arial"/>
                <a:sym typeface="Arial"/>
              </a:rPr>
              <a:t>special topics: dairy milk and breastmilk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3"/>
          <p:cNvPicPr preferRelativeResize="0"/>
          <p:nvPr/>
        </p:nvPicPr>
        <p:blipFill rotWithShape="1">
          <a:blip r:embed="rId3">
            <a:alphaModFix/>
          </a:blip>
          <a:srcRect l="26834" r="5743"/>
          <a:stretch/>
        </p:blipFill>
        <p:spPr>
          <a:xfrm>
            <a:off x="1" y="0"/>
            <a:ext cx="6935638" cy="6858000"/>
          </a:xfrm>
          <a:prstGeom prst="rect">
            <a:avLst/>
          </a:prstGeom>
          <a:noFill/>
          <a:ln>
            <a:noFill/>
          </a:ln>
        </p:spPr>
      </p:pic>
      <p:sp>
        <p:nvSpPr>
          <p:cNvPr id="341" name="Google Shape;341;p33"/>
          <p:cNvSpPr txBox="1"/>
          <p:nvPr/>
        </p:nvSpPr>
        <p:spPr>
          <a:xfrm>
            <a:off x="7125418" y="517586"/>
            <a:ext cx="5066581" cy="51706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Poison Control Center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1-800-222-1222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Chemtrec</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1-800-262-8200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www.chemtrec.org</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CDC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1-800-CDC-INFO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www.cdc.gov</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REAC/TS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865-576-3131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https://orise.orau.gov/reacts/index.html</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4" descr="A picture containing outdoor, shore&#10;&#10;Description automatically generated"/>
          <p:cNvPicPr preferRelativeResize="0"/>
          <p:nvPr/>
        </p:nvPicPr>
        <p:blipFill rotWithShape="1">
          <a:blip r:embed="rId3">
            <a:alphaModFix/>
          </a:blip>
          <a:srcRect t="1" b="27210"/>
          <a:stretch/>
        </p:blipFill>
        <p:spPr>
          <a:xfrm>
            <a:off x="0" y="76200"/>
            <a:ext cx="12192000" cy="5903496"/>
          </a:xfrm>
          <a:prstGeom prst="rect">
            <a:avLst/>
          </a:prstGeom>
          <a:noFill/>
          <a:ln>
            <a:noFill/>
          </a:ln>
        </p:spPr>
      </p:pic>
      <p:pic>
        <p:nvPicPr>
          <p:cNvPr id="75" name="Google Shape;75;p4" descr="Icon&#10;&#10;Description automatically generated"/>
          <p:cNvPicPr preferRelativeResize="0"/>
          <p:nvPr/>
        </p:nvPicPr>
        <p:blipFill rotWithShape="1">
          <a:blip r:embed="rId4">
            <a:alphaModFix/>
          </a:blip>
          <a:srcRect/>
          <a:stretch/>
        </p:blipFill>
        <p:spPr>
          <a:xfrm>
            <a:off x="4920489" y="1601802"/>
            <a:ext cx="2351022" cy="2071838"/>
          </a:xfrm>
          <a:prstGeom prst="rect">
            <a:avLst/>
          </a:prstGeom>
          <a:noFill/>
          <a:ln>
            <a:noFill/>
          </a:ln>
        </p:spPr>
      </p:pic>
      <p:sp>
        <p:nvSpPr>
          <p:cNvPr id="76" name="Google Shape;76;p4"/>
          <p:cNvSpPr txBox="1"/>
          <p:nvPr/>
        </p:nvSpPr>
        <p:spPr>
          <a:xfrm>
            <a:off x="379575" y="683250"/>
            <a:ext cx="2945400" cy="7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rPr>
              <a:t>Pediatric Vulnerabilities</a:t>
            </a:r>
            <a:endParaRPr sz="2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5" descr="A picture containing shoes, footwear&#10;&#10;Description automatically generated"/>
          <p:cNvPicPr preferRelativeResize="0"/>
          <p:nvPr/>
        </p:nvPicPr>
        <p:blipFill rotWithShape="1">
          <a:blip r:embed="rId3">
            <a:alphaModFix/>
          </a:blip>
          <a:srcRect t="15625" b="5427"/>
          <a:stretch/>
        </p:blipFill>
        <p:spPr>
          <a:xfrm>
            <a:off x="1" y="0"/>
            <a:ext cx="12192000" cy="5859590"/>
          </a:xfrm>
          <a:prstGeom prst="rect">
            <a:avLst/>
          </a:prstGeom>
          <a:noFill/>
          <a:ln>
            <a:noFill/>
          </a:ln>
        </p:spPr>
      </p:pic>
      <p:sp>
        <p:nvSpPr>
          <p:cNvPr id="83" name="Google Shape;83;p5"/>
          <p:cNvSpPr txBox="1"/>
          <p:nvPr/>
        </p:nvSpPr>
        <p:spPr>
          <a:xfrm>
            <a:off x="272715" y="208548"/>
            <a:ext cx="267903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38393B"/>
                </a:solidFill>
                <a:latin typeface="Arial"/>
                <a:ea typeface="Arial"/>
                <a:cs typeface="Arial"/>
                <a:sym typeface="Arial"/>
              </a:rPr>
              <a:t>“all hazards” approach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6" descr="A close up of text on a white background&#10;&#10;Description automatically generated"/>
          <p:cNvPicPr preferRelativeResize="0"/>
          <p:nvPr/>
        </p:nvPicPr>
        <p:blipFill rotWithShape="1">
          <a:blip r:embed="rId3">
            <a:alphaModFix/>
          </a:blip>
          <a:srcRect t="2502"/>
          <a:stretch/>
        </p:blipFill>
        <p:spPr>
          <a:xfrm>
            <a:off x="136357" y="103674"/>
            <a:ext cx="5398168" cy="6754326"/>
          </a:xfrm>
          <a:prstGeom prst="rect">
            <a:avLst/>
          </a:prstGeom>
          <a:noFill/>
          <a:ln>
            <a:noFill/>
          </a:ln>
        </p:spPr>
      </p:pic>
      <p:sp>
        <p:nvSpPr>
          <p:cNvPr id="90" name="Google Shape;90;p6"/>
          <p:cNvSpPr txBox="1"/>
          <p:nvPr/>
        </p:nvSpPr>
        <p:spPr>
          <a:xfrm>
            <a:off x="6657477" y="1537355"/>
            <a:ext cx="3513218"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hazardous materials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a.k.a.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hazmat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7" descr="ppe2"/>
          <p:cNvPicPr preferRelativeResize="0"/>
          <p:nvPr/>
        </p:nvPicPr>
        <p:blipFill rotWithShape="1">
          <a:blip r:embed="rId3">
            <a:alphaModFix/>
          </a:blip>
          <a:srcRect/>
          <a:stretch/>
        </p:blipFill>
        <p:spPr>
          <a:xfrm>
            <a:off x="0" y="0"/>
            <a:ext cx="5943600" cy="3886200"/>
          </a:xfrm>
          <a:prstGeom prst="rect">
            <a:avLst/>
          </a:prstGeom>
          <a:noFill/>
          <a:ln>
            <a:noFill/>
          </a:ln>
        </p:spPr>
      </p:pic>
      <p:pic>
        <p:nvPicPr>
          <p:cNvPr id="97" name="Google Shape;97;p7"/>
          <p:cNvPicPr preferRelativeResize="0"/>
          <p:nvPr/>
        </p:nvPicPr>
        <p:blipFill rotWithShape="1">
          <a:blip r:embed="rId4">
            <a:alphaModFix/>
          </a:blip>
          <a:srcRect l="60833"/>
          <a:stretch/>
        </p:blipFill>
        <p:spPr>
          <a:xfrm>
            <a:off x="6171724" y="19050"/>
            <a:ext cx="1514648" cy="3867150"/>
          </a:xfrm>
          <a:prstGeom prst="rect">
            <a:avLst/>
          </a:prstGeom>
          <a:noFill/>
          <a:ln>
            <a:noFill/>
          </a:ln>
        </p:spPr>
      </p:pic>
      <p:pic>
        <p:nvPicPr>
          <p:cNvPr id="98" name="Google Shape;98;p7"/>
          <p:cNvPicPr preferRelativeResize="0"/>
          <p:nvPr/>
        </p:nvPicPr>
        <p:blipFill rotWithShape="1">
          <a:blip r:embed="rId5">
            <a:alphaModFix/>
          </a:blip>
          <a:srcRect/>
          <a:stretch/>
        </p:blipFill>
        <p:spPr>
          <a:xfrm>
            <a:off x="7952596" y="19050"/>
            <a:ext cx="2190750" cy="4240213"/>
          </a:xfrm>
          <a:prstGeom prst="rect">
            <a:avLst/>
          </a:prstGeom>
          <a:noFill/>
          <a:ln>
            <a:noFill/>
          </a:ln>
        </p:spPr>
      </p:pic>
      <p:pic>
        <p:nvPicPr>
          <p:cNvPr id="99" name="Google Shape;99;p7" descr="leveld"/>
          <p:cNvPicPr preferRelativeResize="0"/>
          <p:nvPr/>
        </p:nvPicPr>
        <p:blipFill rotWithShape="1">
          <a:blip r:embed="rId6">
            <a:alphaModFix/>
          </a:blip>
          <a:srcRect/>
          <a:stretch/>
        </p:blipFill>
        <p:spPr>
          <a:xfrm>
            <a:off x="10325100" y="19050"/>
            <a:ext cx="1866900" cy="4686300"/>
          </a:xfrm>
          <a:prstGeom prst="rect">
            <a:avLst/>
          </a:prstGeom>
          <a:noFill/>
          <a:ln>
            <a:noFill/>
          </a:ln>
        </p:spPr>
      </p:pic>
      <p:sp>
        <p:nvSpPr>
          <p:cNvPr id="100" name="Google Shape;100;p7"/>
          <p:cNvSpPr txBox="1"/>
          <p:nvPr/>
        </p:nvSpPr>
        <p:spPr>
          <a:xfrm>
            <a:off x="552201" y="5448993"/>
            <a:ext cx="518726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the ABCs of PPE</a:t>
            </a:r>
            <a:endParaRPr sz="1400" b="0" i="0" u="none" strike="noStrike" cap="none">
              <a:solidFill>
                <a:srgbClr val="000000"/>
              </a:solidFill>
              <a:latin typeface="Arial"/>
              <a:ea typeface="Arial"/>
              <a:cs typeface="Arial"/>
              <a:sym typeface="Arial"/>
            </a:endParaRPr>
          </a:p>
        </p:txBody>
      </p:sp>
      <p:sp>
        <p:nvSpPr>
          <p:cNvPr id="101" name="Google Shape;101;p7"/>
          <p:cNvSpPr txBox="1"/>
          <p:nvPr/>
        </p:nvSpPr>
        <p:spPr>
          <a:xfrm>
            <a:off x="2829947" y="3771919"/>
            <a:ext cx="149629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02" name="Google Shape;102;p7"/>
          <p:cNvSpPr txBox="1"/>
          <p:nvPr/>
        </p:nvSpPr>
        <p:spPr>
          <a:xfrm>
            <a:off x="6577523" y="3886200"/>
            <a:ext cx="149629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03" name="Google Shape;103;p7"/>
          <p:cNvSpPr txBox="1"/>
          <p:nvPr/>
        </p:nvSpPr>
        <p:spPr>
          <a:xfrm>
            <a:off x="8451311" y="4197518"/>
            <a:ext cx="149629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04" name="Google Shape;104;p7"/>
          <p:cNvSpPr txBox="1"/>
          <p:nvPr/>
        </p:nvSpPr>
        <p:spPr>
          <a:xfrm>
            <a:off x="10877463" y="4545552"/>
            <a:ext cx="149629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pSp>
        <p:nvGrpSpPr>
          <p:cNvPr id="110" name="Google Shape;110;p8"/>
          <p:cNvGrpSpPr/>
          <p:nvPr/>
        </p:nvGrpSpPr>
        <p:grpSpPr>
          <a:xfrm>
            <a:off x="2228850" y="530226"/>
            <a:ext cx="7720013" cy="4364205"/>
            <a:chOff x="646113" y="1749425"/>
            <a:chExt cx="7720013" cy="4364205"/>
          </a:xfrm>
        </p:grpSpPr>
        <p:sp>
          <p:nvSpPr>
            <p:cNvPr id="111" name="Google Shape;111;p8"/>
            <p:cNvSpPr/>
            <p:nvPr/>
          </p:nvSpPr>
          <p:spPr>
            <a:xfrm>
              <a:off x="685800" y="2209800"/>
              <a:ext cx="1784350" cy="38862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 name="Google Shape;112;p8"/>
            <p:cNvSpPr txBox="1"/>
            <p:nvPr/>
          </p:nvSpPr>
          <p:spPr>
            <a:xfrm>
              <a:off x="866775" y="5695950"/>
              <a:ext cx="144780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Hot zone</a:t>
              </a:r>
              <a:endParaRPr sz="1400" b="0" i="0" u="none" strike="noStrike" cap="none">
                <a:solidFill>
                  <a:srgbClr val="000000"/>
                </a:solidFill>
                <a:latin typeface="Arial"/>
                <a:ea typeface="Arial"/>
                <a:cs typeface="Arial"/>
                <a:sym typeface="Arial"/>
              </a:endParaRPr>
            </a:p>
          </p:txBody>
        </p:sp>
        <p:sp>
          <p:nvSpPr>
            <p:cNvPr id="113" name="Google Shape;113;p8"/>
            <p:cNvSpPr/>
            <p:nvPr/>
          </p:nvSpPr>
          <p:spPr>
            <a:xfrm>
              <a:off x="1212850" y="2547938"/>
              <a:ext cx="685800" cy="685800"/>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 name="Google Shape;114;p8"/>
            <p:cNvSpPr/>
            <p:nvPr/>
          </p:nvSpPr>
          <p:spPr>
            <a:xfrm>
              <a:off x="2470150" y="2209800"/>
              <a:ext cx="3854450" cy="38862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8"/>
            <p:cNvSpPr txBox="1"/>
            <p:nvPr/>
          </p:nvSpPr>
          <p:spPr>
            <a:xfrm>
              <a:off x="3455362" y="5713580"/>
              <a:ext cx="1874837"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Warm zone</a:t>
              </a:r>
              <a:endParaRPr sz="1400" b="0" i="0" u="none" strike="noStrike" cap="none">
                <a:solidFill>
                  <a:srgbClr val="000000"/>
                </a:solidFill>
                <a:latin typeface="Arial"/>
                <a:ea typeface="Arial"/>
                <a:cs typeface="Arial"/>
                <a:sym typeface="Arial"/>
              </a:endParaRPr>
            </a:p>
          </p:txBody>
        </p:sp>
        <p:grpSp>
          <p:nvGrpSpPr>
            <p:cNvPr id="116" name="Google Shape;116;p8"/>
            <p:cNvGrpSpPr/>
            <p:nvPr/>
          </p:nvGrpSpPr>
          <p:grpSpPr>
            <a:xfrm>
              <a:off x="2628900" y="3484104"/>
              <a:ext cx="1341438" cy="1143000"/>
              <a:chOff x="2239879" y="3419016"/>
              <a:chExt cx="1341521" cy="1143000"/>
            </a:xfrm>
          </p:grpSpPr>
          <p:sp>
            <p:nvSpPr>
              <p:cNvPr id="117" name="Google Shape;117;p8"/>
              <p:cNvSpPr/>
              <p:nvPr/>
            </p:nvSpPr>
            <p:spPr>
              <a:xfrm>
                <a:off x="2239879" y="3419016"/>
                <a:ext cx="1341521" cy="1143000"/>
              </a:xfrm>
              <a:prstGeom prst="rect">
                <a:avLst/>
              </a:prstGeom>
              <a:solidFill>
                <a:srgbClr val="0350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8"/>
              <p:cNvSpPr txBox="1"/>
              <p:nvPr/>
            </p:nvSpPr>
            <p:spPr>
              <a:xfrm>
                <a:off x="2458707" y="3832071"/>
                <a:ext cx="10086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grpSp>
        <p:grpSp>
          <p:nvGrpSpPr>
            <p:cNvPr id="119" name="Google Shape;119;p8"/>
            <p:cNvGrpSpPr/>
            <p:nvPr/>
          </p:nvGrpSpPr>
          <p:grpSpPr>
            <a:xfrm>
              <a:off x="2627396" y="4843337"/>
              <a:ext cx="1342942" cy="695325"/>
              <a:chOff x="2398796" y="4848349"/>
              <a:chExt cx="1342941" cy="696328"/>
            </a:xfrm>
          </p:grpSpPr>
          <p:sp>
            <p:nvSpPr>
              <p:cNvPr id="120" name="Google Shape;120;p8"/>
              <p:cNvSpPr/>
              <p:nvPr/>
            </p:nvSpPr>
            <p:spPr>
              <a:xfrm>
                <a:off x="2400300" y="4848349"/>
                <a:ext cx="1341437" cy="696328"/>
              </a:xfrm>
              <a:prstGeom prst="rect">
                <a:avLst/>
              </a:prstGeom>
              <a:solidFill>
                <a:srgbClr val="0350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8"/>
              <p:cNvSpPr txBox="1"/>
              <p:nvPr/>
            </p:nvSpPr>
            <p:spPr>
              <a:xfrm>
                <a:off x="2398796" y="4898346"/>
                <a:ext cx="134152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Emergency treatment</a:t>
                </a:r>
                <a:endParaRPr sz="1400" b="0" i="0" u="none" strike="noStrike" cap="none">
                  <a:solidFill>
                    <a:srgbClr val="000000"/>
                  </a:solidFill>
                  <a:latin typeface="Arial"/>
                  <a:ea typeface="Arial"/>
                  <a:cs typeface="Arial"/>
                  <a:sym typeface="Arial"/>
                </a:endParaRPr>
              </a:p>
            </p:txBody>
          </p:sp>
        </p:grpSp>
        <p:sp>
          <p:nvSpPr>
            <p:cNvPr id="122" name="Google Shape;122;p8"/>
            <p:cNvSpPr txBox="1"/>
            <p:nvPr/>
          </p:nvSpPr>
          <p:spPr>
            <a:xfrm>
              <a:off x="4275138" y="2584450"/>
              <a:ext cx="1984374" cy="923925"/>
            </a:xfrm>
            <a:prstGeom prst="rect">
              <a:avLst/>
            </a:prstGeom>
            <a:solidFill>
              <a:srgbClr val="03505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Decontamination: ambulatory, independent</a:t>
              </a:r>
              <a:endParaRPr sz="1400" b="0" i="0" u="none" strike="noStrike" cap="none">
                <a:solidFill>
                  <a:srgbClr val="000000"/>
                </a:solidFill>
                <a:latin typeface="Arial"/>
                <a:ea typeface="Arial"/>
                <a:cs typeface="Arial"/>
                <a:sym typeface="Arial"/>
              </a:endParaRPr>
            </a:p>
          </p:txBody>
        </p:sp>
        <p:sp>
          <p:nvSpPr>
            <p:cNvPr id="123" name="Google Shape;123;p8"/>
            <p:cNvSpPr txBox="1"/>
            <p:nvPr/>
          </p:nvSpPr>
          <p:spPr>
            <a:xfrm>
              <a:off x="4235996" y="4700088"/>
              <a:ext cx="2043112" cy="922338"/>
            </a:xfrm>
            <a:prstGeom prst="rect">
              <a:avLst/>
            </a:prstGeom>
            <a:solidFill>
              <a:srgbClr val="03505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Decontamination: non-ambulatory, need help</a:t>
              </a:r>
              <a:endParaRPr sz="1400" b="0" i="0" u="none" strike="noStrike" cap="none">
                <a:solidFill>
                  <a:srgbClr val="000000"/>
                </a:solidFill>
                <a:latin typeface="Arial"/>
                <a:ea typeface="Arial"/>
                <a:cs typeface="Arial"/>
                <a:sym typeface="Arial"/>
              </a:endParaRPr>
            </a:p>
          </p:txBody>
        </p:sp>
        <p:grpSp>
          <p:nvGrpSpPr>
            <p:cNvPr id="124" name="Google Shape;124;p8"/>
            <p:cNvGrpSpPr/>
            <p:nvPr/>
          </p:nvGrpSpPr>
          <p:grpSpPr>
            <a:xfrm>
              <a:off x="4219575" y="3773068"/>
              <a:ext cx="2027238" cy="662781"/>
              <a:chOff x="4275219" y="4737797"/>
              <a:chExt cx="2027323" cy="663005"/>
            </a:xfrm>
          </p:grpSpPr>
          <p:sp>
            <p:nvSpPr>
              <p:cNvPr id="125" name="Google Shape;125;p8"/>
              <p:cNvSpPr/>
              <p:nvPr/>
            </p:nvSpPr>
            <p:spPr>
              <a:xfrm>
                <a:off x="4307640" y="4783056"/>
                <a:ext cx="1890791" cy="617746"/>
              </a:xfrm>
              <a:prstGeom prst="rect">
                <a:avLst/>
              </a:prstGeom>
              <a:solidFill>
                <a:srgbClr val="0350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8"/>
              <p:cNvSpPr txBox="1"/>
              <p:nvPr/>
            </p:nvSpPr>
            <p:spPr>
              <a:xfrm>
                <a:off x="4275219" y="4737797"/>
                <a:ext cx="20273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Decontamination: people’s stuff</a:t>
                </a:r>
                <a:endParaRPr sz="1400" b="0" i="0" u="none" strike="noStrike" cap="none">
                  <a:solidFill>
                    <a:srgbClr val="000000"/>
                  </a:solidFill>
                  <a:latin typeface="Arial"/>
                  <a:ea typeface="Arial"/>
                  <a:cs typeface="Arial"/>
                  <a:sym typeface="Arial"/>
                </a:endParaRPr>
              </a:p>
            </p:txBody>
          </p:sp>
        </p:grpSp>
        <p:sp>
          <p:nvSpPr>
            <p:cNvPr id="127" name="Google Shape;127;p8"/>
            <p:cNvSpPr/>
            <p:nvPr/>
          </p:nvSpPr>
          <p:spPr>
            <a:xfrm>
              <a:off x="6324600" y="2209800"/>
              <a:ext cx="1828800" cy="38862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 name="Google Shape;128;p8"/>
            <p:cNvSpPr txBox="1"/>
            <p:nvPr/>
          </p:nvSpPr>
          <p:spPr>
            <a:xfrm>
              <a:off x="6570663" y="3582988"/>
              <a:ext cx="1341437" cy="1476375"/>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Clean, definitive triage and treatment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 name="Google Shape;129;p8"/>
            <p:cNvSpPr txBox="1"/>
            <p:nvPr/>
          </p:nvSpPr>
          <p:spPr>
            <a:xfrm>
              <a:off x="6705600" y="2306638"/>
              <a:ext cx="1341438" cy="646112"/>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Patient dispo point</a:t>
              </a:r>
              <a:endParaRPr sz="1400" b="0" i="0" u="none" strike="noStrike" cap="none">
                <a:solidFill>
                  <a:srgbClr val="000000"/>
                </a:solidFill>
                <a:latin typeface="Arial"/>
                <a:ea typeface="Arial"/>
                <a:cs typeface="Arial"/>
                <a:sym typeface="Arial"/>
              </a:endParaRPr>
            </a:p>
          </p:txBody>
        </p:sp>
        <p:sp>
          <p:nvSpPr>
            <p:cNvPr id="130" name="Google Shape;130;p8"/>
            <p:cNvSpPr txBox="1"/>
            <p:nvPr/>
          </p:nvSpPr>
          <p:spPr>
            <a:xfrm>
              <a:off x="6491288" y="5695950"/>
              <a:ext cx="1874838"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Cold zone</a:t>
              </a:r>
              <a:endParaRPr sz="1400" b="0" i="0" u="none" strike="noStrike" cap="none">
                <a:solidFill>
                  <a:srgbClr val="000000"/>
                </a:solidFill>
                <a:latin typeface="Arial"/>
                <a:ea typeface="Arial"/>
                <a:cs typeface="Arial"/>
                <a:sym typeface="Arial"/>
              </a:endParaRPr>
            </a:p>
          </p:txBody>
        </p:sp>
        <p:sp>
          <p:nvSpPr>
            <p:cNvPr id="131" name="Google Shape;131;p8"/>
            <p:cNvSpPr txBox="1"/>
            <p:nvPr/>
          </p:nvSpPr>
          <p:spPr>
            <a:xfrm>
              <a:off x="646113" y="3233738"/>
              <a:ext cx="1889125"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Contaminated waste</a:t>
              </a:r>
              <a:endParaRPr sz="1400" b="0" i="0" u="none" strike="noStrike" cap="none">
                <a:solidFill>
                  <a:srgbClr val="000000"/>
                </a:solidFill>
                <a:latin typeface="Arial"/>
                <a:ea typeface="Arial"/>
                <a:cs typeface="Arial"/>
                <a:sym typeface="Arial"/>
              </a:endParaRPr>
            </a:p>
          </p:txBody>
        </p:sp>
        <p:cxnSp>
          <p:nvCxnSpPr>
            <p:cNvPr id="132" name="Google Shape;132;p8"/>
            <p:cNvCxnSpPr/>
            <p:nvPr/>
          </p:nvCxnSpPr>
          <p:spPr>
            <a:xfrm rot="10800000">
              <a:off x="1590675" y="2133600"/>
              <a:ext cx="5419725" cy="0"/>
            </a:xfrm>
            <a:prstGeom prst="straightConnector1">
              <a:avLst/>
            </a:prstGeom>
            <a:noFill/>
            <a:ln w="38100" cap="flat" cmpd="sng">
              <a:solidFill>
                <a:schemeClr val="dk1"/>
              </a:solidFill>
              <a:prstDash val="solid"/>
              <a:miter lim="800000"/>
              <a:headEnd type="none" w="sm" len="sm"/>
              <a:tailEnd type="triangle" w="med" len="med"/>
            </a:ln>
          </p:spPr>
        </p:cxnSp>
        <p:sp>
          <p:nvSpPr>
            <p:cNvPr id="133" name="Google Shape;133;p8"/>
            <p:cNvSpPr txBox="1"/>
            <p:nvPr/>
          </p:nvSpPr>
          <p:spPr>
            <a:xfrm>
              <a:off x="2400300" y="1749425"/>
              <a:ext cx="4090988"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Downwind, downhill, downstream</a:t>
              </a:r>
              <a:endParaRPr sz="1400" b="0" i="0" u="none" strike="noStrike" cap="none">
                <a:solidFill>
                  <a:srgbClr val="000000"/>
                </a:solidFill>
                <a:latin typeface="Arial"/>
                <a:ea typeface="Arial"/>
                <a:cs typeface="Arial"/>
                <a:sym typeface="Arial"/>
              </a:endParaRPr>
            </a:p>
          </p:txBody>
        </p:sp>
      </p:grpSp>
      <p:cxnSp>
        <p:nvCxnSpPr>
          <p:cNvPr id="134" name="Google Shape;134;p8"/>
          <p:cNvCxnSpPr/>
          <p:nvPr/>
        </p:nvCxnSpPr>
        <p:spPr>
          <a:xfrm>
            <a:off x="3296694" y="5093034"/>
            <a:ext cx="5362825" cy="0"/>
          </a:xfrm>
          <a:prstGeom prst="straightConnector1">
            <a:avLst/>
          </a:prstGeom>
          <a:noFill/>
          <a:ln w="38100" cap="flat" cmpd="sng">
            <a:solidFill>
              <a:schemeClr val="dk1"/>
            </a:solidFill>
            <a:prstDash val="solid"/>
            <a:miter lim="800000"/>
            <a:headEnd type="none" w="sm" len="sm"/>
            <a:tailEnd type="triangle" w="med" len="med"/>
          </a:ln>
        </p:spPr>
      </p:cxnSp>
      <p:sp>
        <p:nvSpPr>
          <p:cNvPr id="135" name="Google Shape;135;p8"/>
          <p:cNvSpPr txBox="1"/>
          <p:nvPr/>
        </p:nvSpPr>
        <p:spPr>
          <a:xfrm>
            <a:off x="4870575" y="5072547"/>
            <a:ext cx="294719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8393B"/>
                </a:solidFill>
                <a:latin typeface="Arial"/>
                <a:ea typeface="Arial"/>
                <a:cs typeface="Arial"/>
                <a:sym typeface="Arial"/>
              </a:rPr>
              <a:t>Patient movement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9" descr="A picture containing elephant, water, outdoor, mammal&#10;&#10;Description automatically generated"/>
          <p:cNvPicPr preferRelativeResize="0"/>
          <p:nvPr/>
        </p:nvPicPr>
        <p:blipFill rotWithShape="1">
          <a:blip r:embed="rId3">
            <a:alphaModFix/>
          </a:blip>
          <a:srcRect t="13339" b="14391"/>
          <a:stretch/>
        </p:blipFill>
        <p:spPr>
          <a:xfrm>
            <a:off x="0" y="0"/>
            <a:ext cx="12192000" cy="5880559"/>
          </a:xfrm>
          <a:prstGeom prst="rect">
            <a:avLst/>
          </a:prstGeom>
          <a:noFill/>
          <a:ln>
            <a:noFill/>
          </a:ln>
        </p:spPr>
      </p:pic>
      <p:sp>
        <p:nvSpPr>
          <p:cNvPr id="142" name="Google Shape;142;p9"/>
          <p:cNvSpPr txBox="1"/>
          <p:nvPr/>
        </p:nvSpPr>
        <p:spPr>
          <a:xfrm>
            <a:off x="272715" y="385010"/>
            <a:ext cx="263090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2"/>
                </a:solidFill>
                <a:latin typeface="Arial"/>
                <a:ea typeface="Arial"/>
                <a:cs typeface="Arial"/>
                <a:sym typeface="Arial"/>
              </a:rPr>
              <a:t>decontamination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oloradoSPH THeme 1">
      <a:dk1>
        <a:srgbClr val="4B4C4F"/>
      </a:dk1>
      <a:lt1>
        <a:srgbClr val="FFFFFF"/>
      </a:lt1>
      <a:dk2>
        <a:srgbClr val="4B4C4F"/>
      </a:dk2>
      <a:lt2>
        <a:srgbClr val="D8D8DA"/>
      </a:lt2>
      <a:accent1>
        <a:srgbClr val="056B7D"/>
      </a:accent1>
      <a:accent2>
        <a:srgbClr val="E5A966"/>
      </a:accent2>
      <a:accent3>
        <a:srgbClr val="8AC39E"/>
      </a:accent3>
      <a:accent4>
        <a:srgbClr val="EF8B69"/>
      </a:accent4>
      <a:accent5>
        <a:srgbClr val="F1E091"/>
      </a:accent5>
      <a:accent6>
        <a:srgbClr val="8AC39E"/>
      </a:accent6>
      <a:hlink>
        <a:srgbClr val="056B7D"/>
      </a:hlink>
      <a:folHlink>
        <a:srgbClr val="6C64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axCatchAll xmlns="be65ffeb-9dbb-40de-b4ca-612e1efc0408" xsi:nil="true"/>
    <lcf76f155ced4ddcb4097134ff3c332f xmlns="4dfae5c4-1aa5-471c-9352-d6a983fc6473">
      <Terms xmlns="http://schemas.microsoft.com/office/infopath/2007/PartnerControls"/>
    </lcf76f155ced4ddcb4097134ff3c332f>
    <_dlc_DocId xmlns="be65ffeb-9dbb-40de-b4ca-612e1efc0408">PPNID-1279653689-27069</_dlc_DocId>
    <_dlc_DocIdUrl xmlns="be65ffeb-9dbb-40de-b4ca-612e1efc0408">
      <Url>https://pediatricpandemicnetwork.sharepoint.com/sites/Education/_layouts/15/DocIdRedir.aspx?ID=PPNID-1279653689-27069</Url>
      <Description>PPNID-1279653689-27069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B67A9A22C16F4AA9380EBF6A54BA37" ma:contentTypeVersion="14" ma:contentTypeDescription="Create a new document." ma:contentTypeScope="" ma:versionID="aac59c750bb8d7a873cb62d72d286897">
  <xsd:schema xmlns:xsd="http://www.w3.org/2001/XMLSchema" xmlns:xs="http://www.w3.org/2001/XMLSchema" xmlns:p="http://schemas.microsoft.com/office/2006/metadata/properties" xmlns:ns2="4dfae5c4-1aa5-471c-9352-d6a983fc6473" xmlns:ns3="be65ffeb-9dbb-40de-b4ca-612e1efc0408" targetNamespace="http://schemas.microsoft.com/office/2006/metadata/properties" ma:root="true" ma:fieldsID="db6b48cff764712721d3fdb1969bac90" ns2:_="" ns3:_="">
    <xsd:import namespace="4dfae5c4-1aa5-471c-9352-d6a983fc6473"/>
    <xsd:import namespace="be65ffeb-9dbb-40de-b4ca-612e1efc04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ae5c4-1aa5-471c-9352-d6a983fc64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ff8a43-7332-4331-807f-7ddebb798e7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65ffeb-9dbb-40de-b4ca-612e1efc04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c0df81-bbd1-4492-993a-3e761dc22aa2}" ma:internalName="TaxCatchAll" ma:showField="CatchAllData" ma:web="be65ffeb-9dbb-40de-b4ca-612e1efc0408">
      <xsd:complexType>
        <xsd:complexContent>
          <xsd:extension base="dms:MultiChoiceLookup">
            <xsd:sequence>
              <xsd:element name="Value" type="dms:Lookup" maxOccurs="unbounded" minOccurs="0" nillable="true"/>
            </xsd:sequence>
          </xsd:extension>
        </xsd:complexContent>
      </xsd:complex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7EBAA8-2E8C-4341-A304-BC1BA44A54B8}">
  <ds:schemaRefs>
    <ds:schemaRef ds:uri="http://schemas.microsoft.com/sharepoint/events"/>
  </ds:schemaRefs>
</ds:datastoreItem>
</file>

<file path=customXml/itemProps2.xml><?xml version="1.0" encoding="utf-8"?>
<ds:datastoreItem xmlns:ds="http://schemas.openxmlformats.org/officeDocument/2006/customXml" ds:itemID="{40AF2DAD-11DD-4026-BCB3-3B58FE5931B8}">
  <ds:schemaRefs>
    <ds:schemaRef ds:uri="http://purl.org/dc/dcmitype/"/>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be65ffeb-9dbb-40de-b4ca-612e1efc0408"/>
    <ds:schemaRef ds:uri="4dfae5c4-1aa5-471c-9352-d6a983fc6473"/>
    <ds:schemaRef ds:uri="http://www.w3.org/XML/1998/namespace"/>
  </ds:schemaRefs>
</ds:datastoreItem>
</file>

<file path=customXml/itemProps3.xml><?xml version="1.0" encoding="utf-8"?>
<ds:datastoreItem xmlns:ds="http://schemas.openxmlformats.org/officeDocument/2006/customXml" ds:itemID="{85CE6CF7-1CFF-496F-BA0A-F7E38BDDCA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ae5c4-1aa5-471c-9352-d6a983fc6473"/>
    <ds:schemaRef ds:uri="be65ffeb-9dbb-40de-b4ca-612e1efc04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792D682-9A27-457E-AED1-DE9C4E935E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3317</Words>
  <Application>Microsoft Office PowerPoint</Application>
  <PresentationFormat>Widescreen</PresentationFormat>
  <Paragraphs>337</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Toxic Exposures</vt:lpstr>
      <vt:lpstr>Learning Objectives</vt:lpstr>
      <vt:lpstr>Lecture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Halmo, Laurie</dc:creator>
  <cp:lastModifiedBy>Zaveri, Pavan</cp:lastModifiedBy>
  <cp:revision>6</cp:revision>
  <dcterms:created xsi:type="dcterms:W3CDTF">2021-08-26T21:28:45Z</dcterms:created>
  <dcterms:modified xsi:type="dcterms:W3CDTF">2026-06-29T16:28:41Z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0x0101001FB67A9A22C16F4AA9380EBF6A54BA37</vt:lpwstr>
  </property>
  <property fmtid="{D5CDD505-2E9C-101B-9397-08002B2CF9AE}" pid="3" name="_dlc_DocIdItemGuid">
    <vt:lpwstr>e5ed7821-aba1-4aac-ae22-6540b1128a2c</vt:lpwstr>
  </property>
  <property fmtid="{D5CDD505-2E9C-101B-9397-08002B2CF9AE}" pid="4" name="MediaServiceImageTags">
    <vt:lpwstr/>
  </property>
</Properties>
</file>