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86" r:id="rId6"/>
  </p:sldMasterIdLst>
  <p:notesMasterIdLst>
    <p:notesMasterId r:id="rId34"/>
  </p:notesMasterIdLst>
  <p:sldIdLst>
    <p:sldId id="264" r:id="rId7"/>
    <p:sldId id="390" r:id="rId8"/>
    <p:sldId id="450" r:id="rId9"/>
    <p:sldId id="451" r:id="rId10"/>
    <p:sldId id="452" r:id="rId11"/>
    <p:sldId id="456" r:id="rId12"/>
    <p:sldId id="482" r:id="rId13"/>
    <p:sldId id="467" r:id="rId14"/>
    <p:sldId id="487" r:id="rId15"/>
    <p:sldId id="470" r:id="rId16"/>
    <p:sldId id="471" r:id="rId17"/>
    <p:sldId id="472" r:id="rId18"/>
    <p:sldId id="473" r:id="rId19"/>
    <p:sldId id="454" r:id="rId20"/>
    <p:sldId id="486" r:id="rId21"/>
    <p:sldId id="484" r:id="rId22"/>
    <p:sldId id="476" r:id="rId23"/>
    <p:sldId id="477" r:id="rId24"/>
    <p:sldId id="485" r:id="rId25"/>
    <p:sldId id="483" r:id="rId26"/>
    <p:sldId id="458" r:id="rId27"/>
    <p:sldId id="457" r:id="rId28"/>
    <p:sldId id="463" r:id="rId29"/>
    <p:sldId id="480" r:id="rId30"/>
    <p:sldId id="479" r:id="rId31"/>
    <p:sldId id="489" r:id="rId32"/>
    <p:sldId id="39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mo, Laurie" initials="HL" lastIdx="2" clrIdx="0">
    <p:extLst>
      <p:ext uri="{19B8F6BF-5375-455C-9EA6-DF929625EA0E}">
        <p15:presenceInfo xmlns:p15="http://schemas.microsoft.com/office/powerpoint/2012/main" userId="S::laurie.seidel@childrenscolorado.org::3385c13d-b0c2-4b9d-909f-d369dbbe6b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091"/>
    <a:srgbClr val="8AC39E"/>
    <a:srgbClr val="EF8B69"/>
    <a:srgbClr val="962623"/>
    <a:srgbClr val="21635C"/>
    <a:srgbClr val="DBD379"/>
    <a:srgbClr val="056B7D"/>
    <a:srgbClr val="4A4C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A4CC24-BA41-F55E-49D1-D1D39ACBAD3F}" v="45" dt="2026-06-26T00:15:52.9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58"/>
    <p:restoredTop sz="78732"/>
  </p:normalViewPr>
  <p:slideViewPr>
    <p:cSldViewPr snapToGrid="0" snapToObjects="1">
      <p:cViewPr varScale="1">
        <p:scale>
          <a:sx n="89" d="100"/>
          <a:sy n="89" d="100"/>
        </p:scale>
        <p:origin x="285"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9240B7-7916-C240-ABC1-1F595297B6C9}" type="datetimeFigureOut">
              <a:rPr lang="en-US" smtClean="0"/>
              <a:t>6/29/2026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528B41-066C-2A40-B671-2B86DE0F9683}" type="slidenum">
              <a:rPr lang="en-US" smtClean="0"/>
              <a:t>‹#›</a:t>
            </a:fld>
            <a:endParaRPr lang="en-US"/>
          </a:p>
        </p:txBody>
      </p:sp>
    </p:spTree>
    <p:extLst>
      <p:ext uri="{BB962C8B-B14F-4D97-AF65-F5344CB8AC3E}">
        <p14:creationId xmlns:p14="http://schemas.microsoft.com/office/powerpoint/2010/main" val="1519360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8" name="Google Shape;167;p4:notes">
            <a:extLst>
              <a:ext uri="{FF2B5EF4-FFF2-40B4-BE49-F238E27FC236}">
                <a16:creationId xmlns:a16="http://schemas.microsoft.com/office/drawing/2014/main" id="{F4748253-5109-491B-8D6E-5D2787B054F9}"/>
              </a:ext>
            </a:extLst>
          </p:cNvPr>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endParaRPr lang="en-US" altLang="en-US" sz="1100">
              <a:latin typeface="Arial" panose="020B0604020202020204" pitchFamily="34" charset="0"/>
            </a:endParaRPr>
          </a:p>
          <a:p>
            <a:pPr>
              <a:spcBef>
                <a:spcPct val="0"/>
              </a:spcBef>
              <a:buClr>
                <a:srgbClr val="000000"/>
              </a:buClr>
              <a:buSzPts val="1100"/>
            </a:pPr>
            <a:endParaRPr lang="en-US" altLang="en-US" sz="11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9219" name="Google Shape;168;p4:notes">
            <a:extLst>
              <a:ext uri="{FF2B5EF4-FFF2-40B4-BE49-F238E27FC236}">
                <a16:creationId xmlns:a16="http://schemas.microsoft.com/office/drawing/2014/main" id="{B335BFF4-BA1B-4573-8FCC-1B192AC088EC}"/>
              </a:ext>
            </a:extLst>
          </p:cNvPr>
          <p:cNvSpPr>
            <a:spLocks noGrp="1" noRot="1" noChangeAspect="1" noTextEdit="1"/>
          </p:cNvSpPr>
          <p:nvPr>
            <p:ph type="sldImg" idx="2"/>
          </p:nvPr>
        </p:nvSpPr>
        <p:spPr>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Google Shape;227;p8:notes">
            <a:extLst>
              <a:ext uri="{FF2B5EF4-FFF2-40B4-BE49-F238E27FC236}">
                <a16:creationId xmlns:a16="http://schemas.microsoft.com/office/drawing/2014/main" id="{FB352C93-E488-4BC5-8472-2C1EA56C0A37}"/>
              </a:ext>
            </a:extLst>
          </p:cNvPr>
          <p:cNvSpPr>
            <a:spLocks noGrp="1" noRot="1" noChangeAspect="1" noTextEdit="1"/>
          </p:cNvSpPr>
          <p:nvPr>
            <p:ph type="sldImg" idx="2"/>
          </p:nvPr>
        </p:nvSpPr>
        <p:spPr>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sp>
      <p:sp>
        <p:nvSpPr>
          <p:cNvPr id="28675" name="Google Shape;228;p8:notes">
            <a:extLst>
              <a:ext uri="{FF2B5EF4-FFF2-40B4-BE49-F238E27FC236}">
                <a16:creationId xmlns:a16="http://schemas.microsoft.com/office/drawing/2014/main" id="{BA8D3A36-97E7-4856-8271-9E70479E173A}"/>
              </a:ext>
            </a:extLst>
          </p:cNvPr>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lnSpc>
                <a:spcPct val="125000"/>
              </a:lnSpc>
              <a:spcBef>
                <a:spcPct val="0"/>
              </a:spcBef>
              <a:buClr>
                <a:srgbClr val="000000"/>
              </a:buClr>
              <a:buSzPts val="2400"/>
            </a:pPr>
            <a:r>
              <a:rPr lang="en-US" altLang="en-US" sz="2400">
                <a:solidFill>
                  <a:srgbClr val="000000"/>
                </a:solidFill>
                <a:latin typeface="Avenir"/>
                <a:ea typeface="Avenir"/>
                <a:cs typeface="Avenir"/>
                <a:sym typeface="Avenir"/>
              </a:rPr>
              <a:t>RG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2" name="Google Shape;193;p5:notes">
            <a:extLst>
              <a:ext uri="{FF2B5EF4-FFF2-40B4-BE49-F238E27FC236}">
                <a16:creationId xmlns:a16="http://schemas.microsoft.com/office/drawing/2014/main" id="{0BFCB09F-F5F2-4258-9128-8FF68A104089}"/>
              </a:ext>
            </a:extLst>
          </p:cNvPr>
          <p:cNvSpPr>
            <a:spLocks noGrp="1" noRot="1" noChangeAspect="1" noTextEdit="1"/>
          </p:cNvSpPr>
          <p:nvPr>
            <p:ph type="sldImg" idx="2"/>
          </p:nvPr>
        </p:nvSpPr>
        <p:spPr>
          <a:xfrm>
            <a:off x="381000" y="685800"/>
            <a:ext cx="6096000" cy="3429000"/>
          </a:xfrm>
          <a:custGeom>
            <a:avLst/>
            <a:gdLst>
              <a:gd name="T0" fmla="*/ 0 w 120000"/>
              <a:gd name="T1" fmla="*/ 0 h 120000"/>
              <a:gd name="T2" fmla="*/ 174193200 w 120000"/>
              <a:gd name="T3" fmla="*/ 0 h 120000"/>
              <a:gd name="T4" fmla="*/ 1741932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
        <p:nvSpPr>
          <p:cNvPr id="30723" name="Google Shape;194;p5:notes">
            <a:extLst>
              <a:ext uri="{FF2B5EF4-FFF2-40B4-BE49-F238E27FC236}">
                <a16:creationId xmlns:a16="http://schemas.microsoft.com/office/drawing/2014/main" id="{D561362E-DECF-4856-91D7-93C172E3C6AD}"/>
              </a:ext>
            </a:extLst>
          </p:cNvPr>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1100"/>
            </a:pPr>
            <a:endParaRPr lang="en-US" altLang="en-US" sz="11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70" name="Google Shape;302;p14:notes">
            <a:extLst>
              <a:ext uri="{FF2B5EF4-FFF2-40B4-BE49-F238E27FC236}">
                <a16:creationId xmlns:a16="http://schemas.microsoft.com/office/drawing/2014/main" id="{7736433E-E40B-4BAB-8A21-8226B8714C4B}"/>
              </a:ext>
            </a:extLst>
          </p:cNvPr>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spcBef>
                <a:spcPct val="0"/>
              </a:spcBef>
              <a:buClr>
                <a:srgbClr val="000000"/>
              </a:buClr>
              <a:buSzPts val="1100"/>
            </a:pPr>
            <a:endParaRPr lang="en-US" altLang="en-US" sz="11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32771" name="Google Shape;303;p14:notes">
            <a:extLst>
              <a:ext uri="{FF2B5EF4-FFF2-40B4-BE49-F238E27FC236}">
                <a16:creationId xmlns:a16="http://schemas.microsoft.com/office/drawing/2014/main" id="{EEDC3E8F-CBB1-4A4E-BED2-303287473E85}"/>
              </a:ext>
            </a:extLst>
          </p:cNvPr>
          <p:cNvSpPr>
            <a:spLocks noGrp="1" noRot="1" noChangeAspect="1" noTextEdit="1"/>
          </p:cNvSpPr>
          <p:nvPr>
            <p:ph type="sldImg" idx="2"/>
          </p:nvPr>
        </p:nvSpPr>
        <p:spPr>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8" name="Google Shape;329;p16:notes">
            <a:extLst>
              <a:ext uri="{FF2B5EF4-FFF2-40B4-BE49-F238E27FC236}">
                <a16:creationId xmlns:a16="http://schemas.microsoft.com/office/drawing/2014/main" id="{7B92499B-38F3-48C7-9280-5A44D526B3BD}"/>
              </a:ext>
            </a:extLst>
          </p:cNvPr>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spcBef>
                <a:spcPct val="0"/>
              </a:spcBef>
              <a:buClr>
                <a:srgbClr val="000000"/>
              </a:buClr>
              <a:buSzPts val="1100"/>
            </a:pPr>
            <a:endParaRPr lang="en-US" altLang="en-US" sz="11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34819" name="Google Shape;330;p16:notes">
            <a:extLst>
              <a:ext uri="{FF2B5EF4-FFF2-40B4-BE49-F238E27FC236}">
                <a16:creationId xmlns:a16="http://schemas.microsoft.com/office/drawing/2014/main" id="{D8DE20D7-B3B9-467E-A4A7-10DD0087920A}"/>
              </a:ext>
            </a:extLst>
          </p:cNvPr>
          <p:cNvSpPr>
            <a:spLocks noGrp="1" noRot="1" noChangeAspect="1" noTextEdit="1"/>
          </p:cNvSpPr>
          <p:nvPr>
            <p:ph type="sldImg" idx="2"/>
          </p:nvPr>
        </p:nvSpPr>
        <p:spPr>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A216BB8F-08A1-467E-97A6-17DC9121E8D4}"/>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E097D083-7DCC-4E24-984D-8C7DD27B73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Clr>
                <a:srgbClr val="000000"/>
              </a:buClr>
              <a:buSzPts val="1100"/>
            </a:pPr>
            <a:r>
              <a:rPr lang="en-US" altLang="en-US">
                <a:latin typeface="Arial" panose="020B0604020202020204" pitchFamily="34" charset="0"/>
              </a:rPr>
              <a:t>We need to think beyond the medical model here. People who can intervene in a supportive way include, but are not limited to, all of the following:</a:t>
            </a:r>
          </a:p>
          <a:p>
            <a:pPr>
              <a:lnSpc>
                <a:spcPct val="80000"/>
              </a:lnSpc>
            </a:pPr>
            <a:r>
              <a:rPr lang="en-US" altLang="en-US">
                <a:latin typeface="Arial" panose="020B0604020202020204" pitchFamily="34" charset="0"/>
              </a:rPr>
              <a:t>Hospital staff personnel </a:t>
            </a:r>
          </a:p>
          <a:p>
            <a:pPr>
              <a:lnSpc>
                <a:spcPct val="80000"/>
              </a:lnSpc>
            </a:pPr>
            <a:r>
              <a:rPr lang="en-US" altLang="en-US">
                <a:latin typeface="Arial" panose="020B0604020202020204" pitchFamily="34" charset="0"/>
              </a:rPr>
              <a:t>Child care workers, Day care providers</a:t>
            </a:r>
          </a:p>
          <a:p>
            <a:pPr>
              <a:lnSpc>
                <a:spcPct val="80000"/>
              </a:lnSpc>
            </a:pPr>
            <a:r>
              <a:rPr lang="en-US" altLang="en-US">
                <a:latin typeface="Arial" panose="020B0604020202020204" pitchFamily="34" charset="0"/>
              </a:rPr>
              <a:t>Teachers and teacher’s aids</a:t>
            </a:r>
          </a:p>
          <a:p>
            <a:pPr>
              <a:lnSpc>
                <a:spcPct val="80000"/>
              </a:lnSpc>
            </a:pPr>
            <a:r>
              <a:rPr lang="en-US" altLang="en-US">
                <a:latin typeface="Arial" panose="020B0604020202020204" pitchFamily="34" charset="0"/>
              </a:rPr>
              <a:t>Secretarial staff (e.g., can assist with communication and reunification services)</a:t>
            </a:r>
          </a:p>
          <a:p>
            <a:pPr>
              <a:lnSpc>
                <a:spcPct val="80000"/>
              </a:lnSpc>
            </a:pPr>
            <a:r>
              <a:rPr lang="en-US" altLang="en-US">
                <a:latin typeface="Arial" panose="020B0604020202020204" pitchFamily="34" charset="0"/>
              </a:rPr>
              <a:t>Traditional mental health providers (e.g., psychiatrists, psychologists, social workers, etc.) </a:t>
            </a:r>
          </a:p>
          <a:p>
            <a:pPr>
              <a:lnSpc>
                <a:spcPct val="80000"/>
              </a:lnSpc>
            </a:pPr>
            <a:r>
              <a:rPr lang="en-US" altLang="en-US">
                <a:latin typeface="Arial" panose="020B0604020202020204" pitchFamily="34" charset="0"/>
              </a:rPr>
              <a:t>Other healthcare providers (e.g., pediatricians, nurses, etc.)</a:t>
            </a:r>
          </a:p>
          <a:p>
            <a:pPr>
              <a:spcBef>
                <a:spcPct val="0"/>
              </a:spcBef>
              <a:buClr>
                <a:srgbClr val="000000"/>
              </a:buClr>
              <a:buSzPts val="1100"/>
            </a:pPr>
            <a:endParaRPr lang="en-US" altLang="en-US">
              <a:solidFill>
                <a:srgbClr val="000000"/>
              </a:solidFill>
              <a:latin typeface="Arial" panose="020B0604020202020204" pitchFamily="34" charset="0"/>
              <a:cs typeface="Arial" panose="020B0604020202020204" pitchFamily="34" charset="0"/>
              <a:sym typeface="Arial" panose="020B0604020202020204" pitchFamily="34" charset="0"/>
            </a:endParaRPr>
          </a:p>
          <a:p>
            <a:endParaRPr lang="en-US" altLang="en-US">
              <a:latin typeface="Arial" panose="020B0604020202020204" pitchFamily="34" charset="0"/>
            </a:endParaRPr>
          </a:p>
        </p:txBody>
      </p:sp>
      <p:sp>
        <p:nvSpPr>
          <p:cNvPr id="36868" name="Slide Number Placeholder 3">
            <a:extLst>
              <a:ext uri="{FF2B5EF4-FFF2-40B4-BE49-F238E27FC236}">
                <a16:creationId xmlns:a16="http://schemas.microsoft.com/office/drawing/2014/main" id="{361A49A8-A3B4-4671-BDFD-3E93770A9B8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DF2A614-3A2F-4CE2-88E0-F70518AD8BB3}" type="slidenum">
              <a:rPr lang="en-US" altLang="en-US" smtClean="0"/>
              <a:pPr/>
              <a:t>19</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Google Shape;352;p18:notes">
            <a:extLst>
              <a:ext uri="{FF2B5EF4-FFF2-40B4-BE49-F238E27FC236}">
                <a16:creationId xmlns:a16="http://schemas.microsoft.com/office/drawing/2014/main" id="{08A5D246-22CF-4D01-80F2-5F5F9589792D}"/>
              </a:ext>
            </a:extLst>
          </p:cNvPr>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spcBef>
                <a:spcPct val="0"/>
              </a:spcBef>
              <a:buClr>
                <a:srgbClr val="000000"/>
              </a:buClr>
              <a:buSzPts val="1100"/>
            </a:pPr>
            <a:endParaRPr lang="en-US" altLang="en-US" sz="11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38915" name="Google Shape;353;p18:notes">
            <a:extLst>
              <a:ext uri="{FF2B5EF4-FFF2-40B4-BE49-F238E27FC236}">
                <a16:creationId xmlns:a16="http://schemas.microsoft.com/office/drawing/2014/main" id="{4362001E-F869-48D6-842C-75F0A3D0B051}"/>
              </a:ext>
            </a:extLst>
          </p:cNvPr>
          <p:cNvSpPr>
            <a:spLocks noGrp="1" noRot="1" noChangeAspect="1" noTextEdit="1"/>
          </p:cNvSpPr>
          <p:nvPr>
            <p:ph type="sldImg" idx="2"/>
          </p:nvPr>
        </p:nvSpPr>
        <p:spPr>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2" name="Google Shape;302;p14:notes">
            <a:extLst>
              <a:ext uri="{FF2B5EF4-FFF2-40B4-BE49-F238E27FC236}">
                <a16:creationId xmlns:a16="http://schemas.microsoft.com/office/drawing/2014/main" id="{F8E60829-A9ED-4BBF-9F24-D4654F05C608}"/>
              </a:ext>
            </a:extLst>
          </p:cNvPr>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spcBef>
                <a:spcPct val="0"/>
              </a:spcBef>
              <a:buClr>
                <a:srgbClr val="000000"/>
              </a:buClr>
              <a:buSzPts val="1100"/>
            </a:pPr>
            <a:r>
              <a:rPr lang="en-US" altLang="en-US" sz="1100">
                <a:solidFill>
                  <a:srgbClr val="000000"/>
                </a:solidFill>
                <a:latin typeface="Arial" panose="020B0604020202020204" pitchFamily="34" charset="0"/>
                <a:cs typeface="Arial" panose="020B0604020202020204" pitchFamily="34" charset="0"/>
                <a:sym typeface="Arial" panose="020B0604020202020204" pitchFamily="34" charset="0"/>
              </a:rPr>
              <a:t>rg</a:t>
            </a:r>
          </a:p>
        </p:txBody>
      </p:sp>
      <p:sp>
        <p:nvSpPr>
          <p:cNvPr id="40963" name="Google Shape;303;p14:notes">
            <a:extLst>
              <a:ext uri="{FF2B5EF4-FFF2-40B4-BE49-F238E27FC236}">
                <a16:creationId xmlns:a16="http://schemas.microsoft.com/office/drawing/2014/main" id="{52FC4B66-2C52-4FCA-8BAA-BD57243948BA}"/>
              </a:ext>
            </a:extLst>
          </p:cNvPr>
          <p:cNvSpPr>
            <a:spLocks noGrp="1" noRot="1" noChangeAspect="1" noTextEdit="1"/>
          </p:cNvSpPr>
          <p:nvPr>
            <p:ph type="sldImg" idx="2"/>
          </p:nvPr>
        </p:nvSpPr>
        <p:spPr>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Google Shape;291;p13:notes">
            <a:extLst>
              <a:ext uri="{FF2B5EF4-FFF2-40B4-BE49-F238E27FC236}">
                <a16:creationId xmlns:a16="http://schemas.microsoft.com/office/drawing/2014/main" id="{596E958B-724F-4D5D-AC63-8AC46A70BA24}"/>
              </a:ext>
            </a:extLst>
          </p:cNvPr>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spcBef>
                <a:spcPct val="0"/>
              </a:spcBef>
              <a:buClr>
                <a:srgbClr val="000000"/>
              </a:buClr>
              <a:buSzPts val="1100"/>
            </a:pPr>
            <a:r>
              <a:rPr lang="en-US" altLang="en-US" sz="1100">
                <a:solidFill>
                  <a:srgbClr val="000000"/>
                </a:solidFill>
                <a:latin typeface="Arial" panose="020B0604020202020204" pitchFamily="34" charset="0"/>
                <a:cs typeface="Arial" panose="020B0604020202020204" pitchFamily="34" charset="0"/>
                <a:sym typeface="Arial" panose="020B0604020202020204" pitchFamily="34" charset="0"/>
              </a:rPr>
              <a:t>rg</a:t>
            </a:r>
          </a:p>
        </p:txBody>
      </p:sp>
      <p:sp>
        <p:nvSpPr>
          <p:cNvPr id="43011" name="Google Shape;292;p13:notes">
            <a:extLst>
              <a:ext uri="{FF2B5EF4-FFF2-40B4-BE49-F238E27FC236}">
                <a16:creationId xmlns:a16="http://schemas.microsoft.com/office/drawing/2014/main" id="{2D284B8E-01B4-4EE7-A127-A983985F2833}"/>
              </a:ext>
            </a:extLst>
          </p:cNvPr>
          <p:cNvSpPr>
            <a:spLocks noGrp="1" noRot="1" noChangeAspect="1" noTextEdit="1"/>
          </p:cNvSpPr>
          <p:nvPr>
            <p:ph type="sldImg" idx="2"/>
          </p:nvPr>
        </p:nvSpPr>
        <p:spPr>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Google Shape;343;p17:notes">
            <a:extLst>
              <a:ext uri="{FF2B5EF4-FFF2-40B4-BE49-F238E27FC236}">
                <a16:creationId xmlns:a16="http://schemas.microsoft.com/office/drawing/2014/main" id="{47E74EA2-8CF4-443A-98DB-F11CD1A85BB4}"/>
              </a:ext>
            </a:extLst>
          </p:cNvPr>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spcBef>
                <a:spcPct val="0"/>
              </a:spcBef>
              <a:buClr>
                <a:srgbClr val="000000"/>
              </a:buClr>
              <a:buSzPts val="1100"/>
            </a:pPr>
            <a:r>
              <a:rPr lang="en-US" altLang="en-US" sz="1100">
                <a:solidFill>
                  <a:srgbClr val="000000"/>
                </a:solidFill>
                <a:latin typeface="Arial" panose="020B0604020202020204" pitchFamily="34" charset="0"/>
                <a:cs typeface="Arial" panose="020B0604020202020204" pitchFamily="34" charset="0"/>
                <a:sym typeface="Arial" panose="020B0604020202020204" pitchFamily="34" charset="0"/>
              </a:rPr>
              <a:t>rg</a:t>
            </a:r>
          </a:p>
        </p:txBody>
      </p:sp>
      <p:sp>
        <p:nvSpPr>
          <p:cNvPr id="45059" name="Google Shape;344;p17:notes">
            <a:extLst>
              <a:ext uri="{FF2B5EF4-FFF2-40B4-BE49-F238E27FC236}">
                <a16:creationId xmlns:a16="http://schemas.microsoft.com/office/drawing/2014/main" id="{F6DE377D-A3D5-4A49-BCE8-F100779DA147}"/>
              </a:ext>
            </a:extLst>
          </p:cNvPr>
          <p:cNvSpPr>
            <a:spLocks noGrp="1" noRot="1" noChangeAspect="1" noTextEdit="1"/>
          </p:cNvSpPr>
          <p:nvPr>
            <p:ph type="sldImg" idx="2"/>
          </p:nvPr>
        </p:nvSpPr>
        <p:spPr>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502;p34:notes">
            <a:extLst>
              <a:ext uri="{FF2B5EF4-FFF2-40B4-BE49-F238E27FC236}">
                <a16:creationId xmlns:a16="http://schemas.microsoft.com/office/drawing/2014/main" id="{6691C052-110F-4B82-9255-0CD6833BDAB1}"/>
              </a:ext>
            </a:extLst>
          </p:cNvPr>
          <p:cNvSpPr>
            <a:spLocks noGrp="1"/>
          </p:cNvSpPr>
          <p:nvPr>
            <p:ph type="body" idx="1"/>
          </p:nvPr>
        </p:nvSpPr>
        <p:spPr>
          <a:xfrm>
            <a:off x="685800" y="4400550"/>
            <a:ext cx="5486400" cy="3600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spcBef>
                <a:spcPct val="0"/>
              </a:spcBef>
              <a:buClr>
                <a:srgbClr val="000000"/>
              </a:buClr>
              <a:buSzPts val="1100"/>
            </a:pPr>
            <a:r>
              <a:rPr lang="en-US" altLang="en-US" sz="1100">
                <a:latin typeface="Arial" panose="020B0604020202020204" pitchFamily="34" charset="0"/>
              </a:rPr>
              <a:t>I got to know this 12 year old girl and her mother in the temporary shelter where she stayed for 3 months and met with her again after she returned to her devastated community several months after the disaster. She was still sad, and very frightened of clouds and rain: this was especially so since she and her family were living in a temporary shelter only 50 feet away from a river. However, she had friends, was happy to be re-united with both parents, and hoped to return to school soon. Her picture, shows a tree in a pot. The tree does not have roots in the ground, like herself and her family. The tree is starting to blossom, and a dove (isn’t that the bird that Noah saw after the flood) with tiny wings (perhaps like herself) is resting. The sun is trying to come out, but it is still raining tears.</a:t>
            </a:r>
          </a:p>
          <a:p>
            <a:pPr>
              <a:spcBef>
                <a:spcPct val="0"/>
              </a:spcBef>
              <a:buClr>
                <a:srgbClr val="000000"/>
              </a:buClr>
              <a:buSzPts val="1100"/>
            </a:pPr>
            <a:endParaRPr lang="en-US" altLang="en-US" sz="11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1203" name="Google Shape;503;p34:notes">
            <a:extLst>
              <a:ext uri="{FF2B5EF4-FFF2-40B4-BE49-F238E27FC236}">
                <a16:creationId xmlns:a16="http://schemas.microsoft.com/office/drawing/2014/main" id="{DF01BCA0-B9A4-4965-B813-C89FF854516C}"/>
              </a:ext>
            </a:extLst>
          </p:cNvPr>
          <p:cNvSpPr>
            <a:spLocks noGrp="1" noRot="1" noChangeAspect="1" noTextEdit="1"/>
          </p:cNvSpPr>
          <p:nvPr>
            <p:ph type="sldImg" idx="2"/>
          </p:nvPr>
        </p:nvSpPr>
        <p:spPr>
          <a:xfrm>
            <a:off x="685800" y="1143000"/>
            <a:ext cx="5486400" cy="30861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Google Shape;193;p5:notes">
            <a:extLst>
              <a:ext uri="{FF2B5EF4-FFF2-40B4-BE49-F238E27FC236}">
                <a16:creationId xmlns:a16="http://schemas.microsoft.com/office/drawing/2014/main" id="{8110D94E-E823-4727-804D-58024892A382}"/>
              </a:ext>
            </a:extLst>
          </p:cNvPr>
          <p:cNvSpPr>
            <a:spLocks noGrp="1" noRot="1" noChangeAspect="1" noTextEdit="1"/>
          </p:cNvSpPr>
          <p:nvPr>
            <p:ph type="sldImg" idx="2"/>
          </p:nvPr>
        </p:nvSpPr>
        <p:spPr>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
        <p:nvSpPr>
          <p:cNvPr id="12291" name="Google Shape;194;p5:notes">
            <a:extLst>
              <a:ext uri="{FF2B5EF4-FFF2-40B4-BE49-F238E27FC236}">
                <a16:creationId xmlns:a16="http://schemas.microsoft.com/office/drawing/2014/main" id="{A3499689-2CE6-464D-88E5-62CFF3FA49C4}"/>
              </a:ext>
            </a:extLst>
          </p:cNvPr>
          <p:cNvSpPr>
            <a:spLocks noGrp="1"/>
          </p:cNvSpPr>
          <p:nvPr>
            <p:ph type="body" idx="1"/>
          </p:nvPr>
        </p:nvSpPr>
        <p:spPr>
          <a:xfrm>
            <a:off x="685800" y="4343400"/>
            <a:ext cx="5486400" cy="4114800"/>
          </a:xfrm>
          <a:ln/>
        </p:spPr>
        <p:txBody>
          <a:bodyPr lIns="91425" tIns="91425" rIns="91425" bIns="91425"/>
          <a:lstStyle/>
          <a:p>
            <a:pPr>
              <a:defRPr/>
            </a:pPr>
            <a:r>
              <a:rPr lang="en-US" altLang="en-US" sz="1100" dirty="0">
                <a:solidFill>
                  <a:srgbClr val="000000"/>
                </a:solidFill>
                <a:latin typeface="Arial" panose="020B0604020202020204" pitchFamily="34" charset="0"/>
                <a:cs typeface="Arial" panose="020B0604020202020204" pitchFamily="34" charset="0"/>
                <a:sym typeface="Arial" panose="020B0604020202020204" pitchFamily="34" charset="0"/>
              </a:rPr>
              <a:t>Only 1/3 suffer long term consequences </a:t>
            </a:r>
          </a:p>
          <a:p>
            <a:pPr>
              <a:defRPr/>
            </a:pPr>
            <a:r>
              <a:rPr lang="en-US" sz="1100" b="1" cap="all" dirty="0">
                <a:solidFill>
                  <a:srgbClr val="000000"/>
                </a:solidFill>
                <a:latin typeface="Arial" panose="020B0604020202020204" pitchFamily="34" charset="0"/>
                <a:cs typeface="Arial" panose="020B0604020202020204" pitchFamily="34" charset="0"/>
                <a:sym typeface="Arial" panose="020B0604020202020204" pitchFamily="34" charset="0"/>
              </a:rPr>
              <a:t>5 elements of PFA</a:t>
            </a:r>
          </a:p>
          <a:p>
            <a:pPr>
              <a:defRPr/>
            </a:pPr>
            <a:r>
              <a:rPr lang="en-US" sz="1100" b="1" cap="all" dirty="0">
                <a:solidFill>
                  <a:srgbClr val="000000"/>
                </a:solidFill>
                <a:latin typeface="Arial" panose="020B0604020202020204" pitchFamily="34" charset="0"/>
                <a:cs typeface="Arial" panose="020B0604020202020204" pitchFamily="34" charset="0"/>
                <a:sym typeface="Arial" panose="020B0604020202020204" pitchFamily="34" charset="0"/>
              </a:rPr>
              <a:t>1) </a:t>
            </a:r>
            <a:r>
              <a:rPr lang="en-US" b="1" cap="all" dirty="0"/>
              <a:t>CREATE A SENSE OF SAFETY</a:t>
            </a:r>
          </a:p>
          <a:p>
            <a:pPr>
              <a:defRPr/>
            </a:pPr>
            <a:r>
              <a:rPr lang="en-US" dirty="0"/>
              <a:t>Creating a sense of safety means you communicate to the brain’s fight or flight system that the stressful situation is over. You can do that by shielding the patient from a disturbing scene or explaining to the individual that they’re safe. Reinforce this by showing them what you’ve done to make the scene safe, like moving them away from a precarious edge or pointing out that the thunderstorm has passed and the weather has calmed.</a:t>
            </a:r>
          </a:p>
          <a:p>
            <a:pPr>
              <a:defRPr/>
            </a:pPr>
            <a:r>
              <a:rPr lang="en-US" b="1" cap="all" dirty="0"/>
              <a:t>2. CREATE CALM</a:t>
            </a:r>
          </a:p>
          <a:p>
            <a:pPr>
              <a:defRPr/>
            </a:pPr>
            <a:r>
              <a:rPr lang="en-US" dirty="0"/>
              <a:t>This is important both before and while responding. Speaking and acting calmly can show your patient they’re in a safe place and can start calming themselves. If you’re struggling to calm yourself or your patient, use simple tools like taking a deep breath, counting to four, then letting your breath out slowly, and coaching your patient to do the same. It’s hard to calm someone else when you don’t feel calm yourself, so check your own composure before helping your patient.</a:t>
            </a:r>
          </a:p>
          <a:p>
            <a:pPr>
              <a:defRPr/>
            </a:pPr>
            <a:r>
              <a:rPr lang="en-US" b="1" cap="all" dirty="0"/>
              <a:t>3. CREATE SELF AND COLLECTIVE EFFICACY</a:t>
            </a:r>
          </a:p>
          <a:p>
            <a:pPr>
              <a:defRPr/>
            </a:pPr>
            <a:r>
              <a:rPr lang="en-US" dirty="0"/>
              <a:t>Efficacy is your ability to produce a desired result. You can help your patient foster self-efficacy by making them an active part of their own rescue. Remind your patient of their existing strengths, allow them to care for themselves or help their companions, and involve them in decisions about their care. This helps them overcome the feeling of helplessness that sometimes comes with a traumatic event. They’re no longer a victim, but a part of the team.</a:t>
            </a:r>
          </a:p>
          <a:p>
            <a:pPr>
              <a:defRPr/>
            </a:pPr>
            <a:r>
              <a:rPr lang="en-US" b="1" cap="all" dirty="0"/>
              <a:t>4. CREATE CONNECTION</a:t>
            </a:r>
          </a:p>
          <a:p>
            <a:pPr>
              <a:defRPr/>
            </a:pPr>
            <a:r>
              <a:rPr lang="en-US" dirty="0"/>
              <a:t>Creating connection helps the patient tap into the social supports that surround them. You can create connection by building an on-scene relationship with your patient: use their name and build a rescue partnership. This also includes connecting the patient with loved ones or even pets.</a:t>
            </a:r>
          </a:p>
          <a:p>
            <a:pPr>
              <a:defRPr/>
            </a:pPr>
            <a:r>
              <a:rPr lang="en-US" b="1" cap="all" dirty="0"/>
              <a:t>5. CREATE HOPE</a:t>
            </a:r>
          </a:p>
          <a:p>
            <a:pPr>
              <a:spcBef>
                <a:spcPct val="0"/>
              </a:spcBef>
              <a:buClr>
                <a:srgbClr val="000000"/>
              </a:buClr>
              <a:buSzPts val="1100"/>
              <a:defRPr/>
            </a:pPr>
            <a:r>
              <a:rPr lang="en-US" altLang="en-US" sz="1100" dirty="0">
                <a:solidFill>
                  <a:srgbClr val="000000"/>
                </a:solidFill>
                <a:latin typeface="Arial" panose="020B0604020202020204" pitchFamily="34" charset="0"/>
                <a:cs typeface="Arial" panose="020B0604020202020204" pitchFamily="34" charset="0"/>
                <a:sym typeface="Arial" panose="020B0604020202020204" pitchFamily="34" charset="0"/>
              </a:rPr>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Google Shape;302;p14:notes">
            <a:extLst>
              <a:ext uri="{FF2B5EF4-FFF2-40B4-BE49-F238E27FC236}">
                <a16:creationId xmlns:a16="http://schemas.microsoft.com/office/drawing/2014/main" id="{A3FBE44D-CEC8-4DC0-A1B6-96BD471BB8A5}"/>
              </a:ext>
            </a:extLst>
          </p:cNvPr>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spcBef>
                <a:spcPct val="0"/>
              </a:spcBef>
              <a:buClr>
                <a:srgbClr val="000000"/>
              </a:buClr>
              <a:buSzPts val="1100"/>
            </a:pPr>
            <a:r>
              <a:rPr lang="en-US" altLang="en-US" sz="1100">
                <a:solidFill>
                  <a:srgbClr val="000000"/>
                </a:solidFill>
                <a:latin typeface="Arial" panose="020B0604020202020204" pitchFamily="34" charset="0"/>
                <a:cs typeface="Arial" panose="020B0604020202020204" pitchFamily="34" charset="0"/>
                <a:sym typeface="Arial" panose="020B0604020202020204" pitchFamily="34" charset="0"/>
              </a:rPr>
              <a:t>rg</a:t>
            </a:r>
          </a:p>
        </p:txBody>
      </p:sp>
      <p:sp>
        <p:nvSpPr>
          <p:cNvPr id="47107" name="Google Shape;303;p14:notes">
            <a:extLst>
              <a:ext uri="{FF2B5EF4-FFF2-40B4-BE49-F238E27FC236}">
                <a16:creationId xmlns:a16="http://schemas.microsoft.com/office/drawing/2014/main" id="{74DBE201-781C-4812-8A40-71F581E806BC}"/>
              </a:ext>
            </a:extLst>
          </p:cNvPr>
          <p:cNvSpPr>
            <a:spLocks noGrp="1" noRot="1" noChangeAspect="1" noTextEdit="1"/>
          </p:cNvSpPr>
          <p:nvPr>
            <p:ph type="sldImg" idx="2"/>
          </p:nvPr>
        </p:nvSpPr>
        <p:spPr>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Google Shape;208;p6:notes">
            <a:extLst>
              <a:ext uri="{FF2B5EF4-FFF2-40B4-BE49-F238E27FC236}">
                <a16:creationId xmlns:a16="http://schemas.microsoft.com/office/drawing/2014/main" id="{A30C11A0-DB25-4D9A-8847-C6CC81CD8461}"/>
              </a:ext>
            </a:extLst>
          </p:cNvPr>
          <p:cNvSpPr>
            <a:spLocks noGrp="1" noRot="1" noChangeAspect="1" noTextEdit="1"/>
          </p:cNvSpPr>
          <p:nvPr>
            <p:ph type="sldImg" idx="2"/>
          </p:nvPr>
        </p:nvSpPr>
        <p:spPr>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sp>
      <p:sp>
        <p:nvSpPr>
          <p:cNvPr id="13315" name="Google Shape;209;p6:notes">
            <a:extLst>
              <a:ext uri="{FF2B5EF4-FFF2-40B4-BE49-F238E27FC236}">
                <a16:creationId xmlns:a16="http://schemas.microsoft.com/office/drawing/2014/main" id="{6AC4193E-AC2C-4D82-B38B-9E9AF1FA61E2}"/>
              </a:ext>
            </a:extLst>
          </p:cNvPr>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lnSpc>
                <a:spcPct val="125000"/>
              </a:lnSpc>
              <a:spcBef>
                <a:spcPct val="0"/>
              </a:spcBef>
              <a:buClr>
                <a:srgbClr val="000000"/>
              </a:buClr>
              <a:buSzPts val="600"/>
              <a:buFont typeface="Avenir"/>
              <a:buNone/>
            </a:pPr>
            <a:endParaRPr lang="en-US" altLang="en-US" sz="11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277;p12:notes">
            <a:extLst>
              <a:ext uri="{FF2B5EF4-FFF2-40B4-BE49-F238E27FC236}">
                <a16:creationId xmlns:a16="http://schemas.microsoft.com/office/drawing/2014/main" id="{5F8E355E-B535-4849-8161-5C5E75A4965B}"/>
              </a:ext>
            </a:extLst>
          </p:cNvPr>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r>
              <a:rPr lang="en-US" sz="1600" dirty="0"/>
              <a:t>Research has consistently shown that when it comes to mental health outcomes following a disaster, women are generally at higher risk for developing mental health problems compared to men. Several factors contribute to this increased vulnerability:</a:t>
            </a:r>
          </a:p>
          <a:p>
            <a:pPr>
              <a:buFont typeface="+mj-lt"/>
              <a:buAutoNum type="arabicPeriod"/>
            </a:pPr>
            <a:r>
              <a:rPr lang="en-US" sz="1600" b="1" dirty="0"/>
              <a:t>Social and Cultural Roles</a:t>
            </a:r>
            <a:r>
              <a:rPr lang="en-US" sz="1600" dirty="0"/>
              <a:t>: Women often bear a significant burden of care in families, which can increase stress following a disaster as they manage their own emotional responses along with those of children and other dependents.</a:t>
            </a:r>
          </a:p>
          <a:p>
            <a:pPr>
              <a:buFont typeface="+mj-lt"/>
              <a:buAutoNum type="arabicPeriod"/>
            </a:pPr>
            <a:r>
              <a:rPr lang="en-US" sz="1600" b="1" dirty="0"/>
              <a:t>Prevalence of Certain Disorders</a:t>
            </a:r>
            <a:r>
              <a:rPr lang="en-US" sz="1600" dirty="0"/>
              <a:t>: Women are more likely to experience disorders such as depression and anxiety, which can be exacerbated by the stress and trauma associated with disasters.</a:t>
            </a:r>
          </a:p>
          <a:p>
            <a:pPr>
              <a:buFont typeface="+mj-lt"/>
              <a:buAutoNum type="arabicPeriod"/>
            </a:pPr>
            <a:r>
              <a:rPr lang="en-US" sz="1600" b="1" dirty="0"/>
              <a:t>Exposure to Trauma and Violence</a:t>
            </a:r>
            <a:r>
              <a:rPr lang="en-US" sz="1600" dirty="0"/>
              <a:t>: Disasters can lead to increased rates of domestic violence and sexual assault, risks that disproportionately affect women.</a:t>
            </a:r>
          </a:p>
          <a:p>
            <a:pPr>
              <a:buFont typeface="+mj-lt"/>
              <a:buAutoNum type="arabicPeriod"/>
            </a:pPr>
            <a:r>
              <a:rPr lang="en-US" sz="1600" b="1" dirty="0"/>
              <a:t>Economic Vulnerability</a:t>
            </a:r>
            <a:r>
              <a:rPr lang="en-US" sz="1600" dirty="0"/>
              <a:t>: Women may face greater economic instability than men, as they are often employed in lower-wage jobs or may be economically dependent, which can be destabilizing when resources are scarce post-disaster.</a:t>
            </a:r>
          </a:p>
          <a:p>
            <a:pPr>
              <a:buFont typeface="+mj-lt"/>
              <a:buAutoNum type="arabicPeriod"/>
            </a:pPr>
            <a:r>
              <a:rPr lang="en-US" sz="1600" b="1" dirty="0"/>
              <a:t>Reproductive Health Needs</a:t>
            </a:r>
            <a:r>
              <a:rPr lang="en-US" sz="1600" dirty="0"/>
              <a:t>: Women have specific health needs that may be neglected during and after disasters, such as access to maternal health care and sanitary products, adding to their stress and affecting their mental health.</a:t>
            </a:r>
          </a:p>
          <a:p>
            <a:pPr>
              <a:buFont typeface="+mj-lt"/>
              <a:buAutoNum type="arabicPeriod"/>
            </a:pPr>
            <a:r>
              <a:rPr lang="en-US" sz="1600" b="1" dirty="0"/>
              <a:t>Social Support Systems</a:t>
            </a:r>
            <a:r>
              <a:rPr lang="en-US" sz="1600" dirty="0"/>
              <a:t>: While strong social support can be protective of mental health, women's networks might be disrupted more than men's in some contexts, affecting their coping mechanisms.</a:t>
            </a:r>
          </a:p>
          <a:p>
            <a:pPr>
              <a:spcBef>
                <a:spcPct val="0"/>
              </a:spcBef>
              <a:buClr>
                <a:srgbClr val="000000"/>
              </a:buClr>
              <a:buSzPts val="1100"/>
            </a:pPr>
            <a:endParaRPr lang="en-US" altLang="en-US" sz="11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5363" name="Google Shape;278;p12:notes">
            <a:extLst>
              <a:ext uri="{FF2B5EF4-FFF2-40B4-BE49-F238E27FC236}">
                <a16:creationId xmlns:a16="http://schemas.microsoft.com/office/drawing/2014/main" id="{87211289-0427-438B-9FE6-3BEA3CBA5EE7}"/>
              </a:ext>
            </a:extLst>
          </p:cNvPr>
          <p:cNvSpPr>
            <a:spLocks noGrp="1" noRot="1" noChangeAspect="1" noTextEdit="1"/>
          </p:cNvSpPr>
          <p:nvPr>
            <p:ph type="sldImg" idx="2"/>
          </p:nvPr>
        </p:nvSpPr>
        <p:spPr>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48D869B2-6CFB-4102-BCFB-8EF8EBC69C65}"/>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76F97E3E-0807-4EEA-BFD7-B520A796D9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Prior to the 1980s children in </a:t>
            </a:r>
            <a:r>
              <a:rPr lang="en-US" altLang="en-US" dirty="0" err="1">
                <a:latin typeface="Arial" panose="020B0604020202020204" pitchFamily="34" charset="0"/>
              </a:rPr>
              <a:t>dissaters</a:t>
            </a:r>
            <a:r>
              <a:rPr lang="en-US" altLang="en-US" dirty="0">
                <a:latin typeface="Arial" panose="020B0604020202020204" pitchFamily="34" charset="0"/>
              </a:rPr>
              <a:t> were written about but rarely consulted. Much of the research on children and disaster continues to rely on parents teachers or clinicians reports of children's well being</a:t>
            </a:r>
          </a:p>
          <a:p>
            <a:r>
              <a:rPr lang="en-US" altLang="en-US" dirty="0">
                <a:latin typeface="Arial" panose="020B0604020202020204" pitchFamily="34" charset="0"/>
              </a:rPr>
              <a:t>Value in this but not all children’s behaviors are rooted in systemic observations.  </a:t>
            </a:r>
            <a:r>
              <a:rPr lang="en-US" altLang="en-US" dirty="0" err="1">
                <a:latin typeface="Arial" panose="020B0604020202020204" pitchFamily="34" charset="0"/>
              </a:rPr>
              <a:t>Mekana</a:t>
            </a:r>
            <a:r>
              <a:rPr lang="en-US" altLang="en-US" dirty="0">
                <a:latin typeface="Arial" panose="020B0604020202020204" pitchFamily="34" charset="0"/>
              </a:rPr>
              <a:t> (Katrina)– “chose to hide her emotions and hold feelings in because her mother was angry and struggled with depression. </a:t>
            </a:r>
          </a:p>
          <a:p>
            <a:r>
              <a:rPr lang="en-US" altLang="en-US" dirty="0">
                <a:latin typeface="Arial" panose="020B0604020202020204" pitchFamily="34" charset="0"/>
              </a:rPr>
              <a:t>The best way to learn about children is to learn from children </a:t>
            </a:r>
          </a:p>
        </p:txBody>
      </p:sp>
      <p:sp>
        <p:nvSpPr>
          <p:cNvPr id="17412" name="Slide Number Placeholder 3">
            <a:extLst>
              <a:ext uri="{FF2B5EF4-FFF2-40B4-BE49-F238E27FC236}">
                <a16:creationId xmlns:a16="http://schemas.microsoft.com/office/drawing/2014/main" id="{79302394-F67D-43E4-B57E-25DD02B91AB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D97EDDF-AB06-42DB-B364-D743D6796463}" type="slidenum">
              <a:rPr lang="en-US" altLang="en-US" smtClean="0"/>
              <a:pPr/>
              <a:t>7</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277;p12:notes">
            <a:extLst>
              <a:ext uri="{FF2B5EF4-FFF2-40B4-BE49-F238E27FC236}">
                <a16:creationId xmlns:a16="http://schemas.microsoft.com/office/drawing/2014/main" id="{79AD56C2-7DE6-4FF6-BDD6-218F82ED3FE5}"/>
              </a:ext>
            </a:extLst>
          </p:cNvPr>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spcBef>
                <a:spcPct val="0"/>
              </a:spcBef>
              <a:buClr>
                <a:srgbClr val="000000"/>
              </a:buClr>
              <a:buSzPts val="1100"/>
            </a:pPr>
            <a:r>
              <a:rPr lang="en-US" altLang="en-US" sz="1100">
                <a:solidFill>
                  <a:srgbClr val="000000"/>
                </a:solidFill>
                <a:latin typeface="Arial" panose="020B0604020202020204" pitchFamily="34" charset="0"/>
                <a:cs typeface="Arial" panose="020B0604020202020204" pitchFamily="34" charset="0"/>
                <a:sym typeface="Arial" panose="020B0604020202020204" pitchFamily="34" charset="0"/>
              </a:rPr>
              <a:t>rg</a:t>
            </a:r>
          </a:p>
        </p:txBody>
      </p:sp>
      <p:sp>
        <p:nvSpPr>
          <p:cNvPr id="19459" name="Google Shape;278;p12:notes">
            <a:extLst>
              <a:ext uri="{FF2B5EF4-FFF2-40B4-BE49-F238E27FC236}">
                <a16:creationId xmlns:a16="http://schemas.microsoft.com/office/drawing/2014/main" id="{55F64E29-3654-4823-B749-BE978FB1BC61}"/>
              </a:ext>
            </a:extLst>
          </p:cNvPr>
          <p:cNvSpPr>
            <a:spLocks noGrp="1" noRot="1" noChangeAspect="1" noTextEdit="1"/>
          </p:cNvSpPr>
          <p:nvPr>
            <p:ph type="sldImg" idx="2"/>
          </p:nvPr>
        </p:nvSpPr>
        <p:spPr>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2967F36C-046F-4AB3-B0C2-6984934F45A5}"/>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C9D7D5F9-F765-4C93-AA29-DABA5C7003C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I want to use some children’s drawings to help illustrate some of the symptoms kids can experience.</a:t>
            </a:r>
          </a:p>
          <a:p>
            <a:r>
              <a:rPr lang="en-US" altLang="en-US">
                <a:latin typeface="Arial" panose="020B0604020202020204" pitchFamily="34" charset="0"/>
              </a:rPr>
              <a:t> </a:t>
            </a:r>
          </a:p>
        </p:txBody>
      </p:sp>
      <p:sp>
        <p:nvSpPr>
          <p:cNvPr id="21508" name="Slide Number Placeholder 3">
            <a:extLst>
              <a:ext uri="{FF2B5EF4-FFF2-40B4-BE49-F238E27FC236}">
                <a16:creationId xmlns:a16="http://schemas.microsoft.com/office/drawing/2014/main" id="{034C5954-CFCE-4C87-8750-49AD401C948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5650" indent="-290513">
              <a:defRPr>
                <a:solidFill>
                  <a:schemeClr val="tx1"/>
                </a:solidFill>
                <a:latin typeface="Arial" panose="020B0604020202020204" pitchFamily="34" charset="0"/>
                <a:ea typeface="MS PGothic" panose="020B0600070205080204" pitchFamily="34" charset="-128"/>
              </a:defRPr>
            </a:lvl2pPr>
            <a:lvl3pPr marL="1163638" indent="-231775">
              <a:defRPr>
                <a:solidFill>
                  <a:schemeClr val="tx1"/>
                </a:solidFill>
                <a:latin typeface="Arial" panose="020B0604020202020204" pitchFamily="34" charset="0"/>
                <a:ea typeface="MS PGothic" panose="020B0600070205080204" pitchFamily="34" charset="-128"/>
              </a:defRPr>
            </a:lvl3pPr>
            <a:lvl4pPr marL="1630363" indent="-231775">
              <a:defRPr>
                <a:solidFill>
                  <a:schemeClr val="tx1"/>
                </a:solidFill>
                <a:latin typeface="Arial" panose="020B0604020202020204" pitchFamily="34" charset="0"/>
                <a:ea typeface="MS PGothic" panose="020B0600070205080204" pitchFamily="34" charset="-128"/>
              </a:defRPr>
            </a:lvl4pPr>
            <a:lvl5pPr marL="2095500" indent="-231775">
              <a:defRPr>
                <a:solidFill>
                  <a:schemeClr val="tx1"/>
                </a:solidFill>
                <a:latin typeface="Arial" panose="020B060402020202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8CA613F-2566-4C89-A5EE-B284A1596EC6}" type="slidenum">
              <a:rPr lang="en-US" altLang="en-US" smtClean="0"/>
              <a:pPr/>
              <a:t>10</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DDE859E3-5BAC-4EC1-8C42-7B6BC37D0197}"/>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9A016758-DA9A-4DAD-AE27-F7BC961761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This is a picture that a 9yo boy drew depicting life after the hurricane. He only used black. You can see people getting rained on, and others, some living, some dead, being carried by the currents. He had several family members who died. The boy was having nightmares, difficulty sleeping, was sullen, was afraid of being be separated from his mother, and was reluctant to participate in group activities.  He was afraid when he saw clouds or felt the wind. When I asked his name, he said “I don’t have a name, it was carried away by the rushing water”.</a:t>
            </a:r>
          </a:p>
          <a:p>
            <a:endParaRPr lang="en-US" altLang="en-US">
              <a:latin typeface="Arial" panose="020B0604020202020204" pitchFamily="34" charset="0"/>
            </a:endParaRPr>
          </a:p>
          <a:p>
            <a:r>
              <a:rPr lang="en-US" altLang="en-US">
                <a:latin typeface="Arial" panose="020B0604020202020204" pitchFamily="34" charset="0"/>
              </a:rPr>
              <a:t>This boy, one-two months after the Hurricane, had acute fears of  wind, clouds in the sky and any loud noises. He had difficulty sleeping and could not get thoughts of dead and dying people, many of whom were family and friends, out of his mind. Though there were play activities at the school where he was sheltered, he did not want to participate. He missed his dad, who staying near Posoltega trying to make claims for financial assistance to the both the Nicaraguan government and to aid agencies.</a:t>
            </a:r>
          </a:p>
        </p:txBody>
      </p:sp>
      <p:sp>
        <p:nvSpPr>
          <p:cNvPr id="24580" name="Slide Number Placeholder 3">
            <a:extLst>
              <a:ext uri="{FF2B5EF4-FFF2-40B4-BE49-F238E27FC236}">
                <a16:creationId xmlns:a16="http://schemas.microsoft.com/office/drawing/2014/main" id="{9DC1BDAF-11C4-455C-AA93-020B5D2F496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5650" indent="-290513">
              <a:defRPr>
                <a:solidFill>
                  <a:schemeClr val="tx1"/>
                </a:solidFill>
                <a:latin typeface="Arial" panose="020B0604020202020204" pitchFamily="34" charset="0"/>
                <a:ea typeface="MS PGothic" panose="020B0600070205080204" pitchFamily="34" charset="-128"/>
              </a:defRPr>
            </a:lvl2pPr>
            <a:lvl3pPr marL="1163638" indent="-231775">
              <a:defRPr>
                <a:solidFill>
                  <a:schemeClr val="tx1"/>
                </a:solidFill>
                <a:latin typeface="Arial" panose="020B0604020202020204" pitchFamily="34" charset="0"/>
                <a:ea typeface="MS PGothic" panose="020B0600070205080204" pitchFamily="34" charset="-128"/>
              </a:defRPr>
            </a:lvl3pPr>
            <a:lvl4pPr marL="1630363" indent="-231775">
              <a:defRPr>
                <a:solidFill>
                  <a:schemeClr val="tx1"/>
                </a:solidFill>
                <a:latin typeface="Arial" panose="020B0604020202020204" pitchFamily="34" charset="0"/>
                <a:ea typeface="MS PGothic" panose="020B0600070205080204" pitchFamily="34" charset="-128"/>
              </a:defRPr>
            </a:lvl4pPr>
            <a:lvl5pPr marL="2095500" indent="-231775">
              <a:defRPr>
                <a:solidFill>
                  <a:schemeClr val="tx1"/>
                </a:solidFill>
                <a:latin typeface="Arial" panose="020B060402020202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3D85213-0077-46D6-BFAB-DC87840354CF}" type="slidenum">
              <a:rPr lang="en-US" altLang="en-US" smtClean="0"/>
              <a:pPr/>
              <a:t>12</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EA719CC7-1247-468E-A10A-542DADBAAB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5650" indent="-290513">
              <a:defRPr>
                <a:solidFill>
                  <a:schemeClr val="tx1"/>
                </a:solidFill>
                <a:latin typeface="Arial" panose="020B0604020202020204" pitchFamily="34" charset="0"/>
                <a:ea typeface="MS PGothic" panose="020B0600070205080204" pitchFamily="34" charset="-128"/>
              </a:defRPr>
            </a:lvl2pPr>
            <a:lvl3pPr marL="1163638" indent="-231775">
              <a:defRPr>
                <a:solidFill>
                  <a:schemeClr val="tx1"/>
                </a:solidFill>
                <a:latin typeface="Arial" panose="020B0604020202020204" pitchFamily="34" charset="0"/>
                <a:ea typeface="MS PGothic" panose="020B0600070205080204" pitchFamily="34" charset="-128"/>
              </a:defRPr>
            </a:lvl3pPr>
            <a:lvl4pPr marL="1630363" indent="-231775">
              <a:defRPr>
                <a:solidFill>
                  <a:schemeClr val="tx1"/>
                </a:solidFill>
                <a:latin typeface="Arial" panose="020B0604020202020204" pitchFamily="34" charset="0"/>
                <a:ea typeface="MS PGothic" panose="020B0600070205080204" pitchFamily="34" charset="-128"/>
              </a:defRPr>
            </a:lvl4pPr>
            <a:lvl5pPr marL="2095500" indent="-231775">
              <a:defRPr>
                <a:solidFill>
                  <a:schemeClr val="tx1"/>
                </a:solidFill>
                <a:latin typeface="Arial" panose="020B060402020202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B7CADF5-8C8B-4859-99CD-5E5BB651C9A4}" type="slidenum">
              <a:rPr lang="en-US" altLang="en-US" smtClean="0"/>
              <a:pPr/>
              <a:t>13</a:t>
            </a:fld>
            <a:endParaRPr lang="en-US" altLang="en-US"/>
          </a:p>
        </p:txBody>
      </p:sp>
      <p:sp>
        <p:nvSpPr>
          <p:cNvPr id="26627" name="Rectangle 2">
            <a:extLst>
              <a:ext uri="{FF2B5EF4-FFF2-40B4-BE49-F238E27FC236}">
                <a16:creationId xmlns:a16="http://schemas.microsoft.com/office/drawing/2014/main" id="{346105A8-CAE1-47D9-A53C-DED080254930}"/>
              </a:ext>
            </a:extLst>
          </p:cNvPr>
          <p:cNvSpPr>
            <a:spLocks noGrp="1" noRot="1" noChangeAspect="1" noChangeArrowheads="1" noTextEdit="1"/>
          </p:cNvSpPr>
          <p:nvPr>
            <p:ph type="sldImg"/>
          </p:nvPr>
        </p:nvSpPr>
        <p:spPr>
          <a:ln/>
        </p:spPr>
      </p:sp>
      <p:sp>
        <p:nvSpPr>
          <p:cNvPr id="160772" name="Rectangle 4">
            <a:extLst>
              <a:ext uri="{FF2B5EF4-FFF2-40B4-BE49-F238E27FC236}">
                <a16:creationId xmlns:a16="http://schemas.microsoft.com/office/drawing/2014/main" id="{CFAE2905-79CA-4188-A5A1-25ABBDD06193}"/>
              </a:ext>
            </a:extLst>
          </p:cNvPr>
          <p:cNvSpPr>
            <a:spLocks noGrp="1" noChangeArrowheads="1"/>
          </p:cNvSpPr>
          <p:nvPr>
            <p:ph type="body" idx="1"/>
          </p:nvPr>
        </p:nvSpPr>
        <p:spPr/>
        <p:txBody>
          <a:bodyPr/>
          <a:lstStyle/>
          <a:p>
            <a:pPr eaLnBrk="1" hangingPunct="1">
              <a:defRPr/>
            </a:pPr>
            <a:r>
              <a:rPr lang="en-US" dirty="0">
                <a:ea typeface="ＭＳ Ｐゴシック" charset="0"/>
                <a:cs typeface="+mn-cs"/>
              </a:rPr>
              <a:t>These risk factors relate to how severely communities are affected. Are schools closed? Are police available? Looting may occur post-disaster, in some scenarios children in desperate living situations may be taken advantage of.</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7254C-6731-BA46-8B17-292361FF1730}"/>
              </a:ext>
            </a:extLst>
          </p:cNvPr>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54A0563-0B99-1E41-877D-5121531F7E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224770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1035843" y="401837"/>
            <a:ext cx="10120312" cy="1660921"/>
          </a:xfrm>
          <a:prstGeom prst="rect">
            <a:avLst/>
          </a:prstGeom>
          <a:noFill/>
          <a:ln>
            <a:noFill/>
          </a:ln>
        </p:spPr>
        <p:txBody>
          <a:bodyPr spcFirstLastPara="1" lIns="58925" tIns="58925" rIns="58925" bIns="58925"/>
          <a:lstStyle>
            <a:lvl1pPr marR="0" lvl="0" algn="ctr" rtl="0">
              <a:lnSpc>
                <a:spcPct val="100000"/>
              </a:lnSpc>
              <a:spcBef>
                <a:spcPts val="0"/>
              </a:spcBef>
              <a:spcAft>
                <a:spcPts val="0"/>
              </a:spcAft>
              <a:buClr>
                <a:srgbClr val="85604A"/>
              </a:buClr>
              <a:buSzPts val="1225"/>
              <a:buFont typeface="Arial"/>
              <a:buNone/>
              <a:defRPr sz="4900" b="0" i="0" u="none" strike="noStrike" cap="none">
                <a:solidFill>
                  <a:srgbClr val="85604A"/>
                </a:solidFill>
                <a:latin typeface="Arial"/>
                <a:ea typeface="Arial"/>
                <a:cs typeface="Arial"/>
                <a:sym typeface="Arial"/>
              </a:defRPr>
            </a:lvl1pPr>
            <a:lvl2pPr marR="0" lvl="1" algn="ctr" rtl="0">
              <a:lnSpc>
                <a:spcPct val="100000"/>
              </a:lnSpc>
              <a:spcBef>
                <a:spcPts val="0"/>
              </a:spcBef>
              <a:spcAft>
                <a:spcPts val="0"/>
              </a:spcAft>
              <a:buClr>
                <a:srgbClr val="85604A"/>
              </a:buClr>
              <a:buSzPts val="1225"/>
              <a:buFont typeface="Arial"/>
              <a:buNone/>
              <a:defRPr sz="4900" b="0" i="0" u="none" strike="noStrike" cap="none">
                <a:solidFill>
                  <a:srgbClr val="85604A"/>
                </a:solidFill>
                <a:latin typeface="Arial"/>
                <a:ea typeface="Arial"/>
                <a:cs typeface="Arial"/>
                <a:sym typeface="Arial"/>
              </a:defRPr>
            </a:lvl2pPr>
            <a:lvl3pPr marR="0" lvl="2" algn="ctr" rtl="0">
              <a:lnSpc>
                <a:spcPct val="100000"/>
              </a:lnSpc>
              <a:spcBef>
                <a:spcPts val="0"/>
              </a:spcBef>
              <a:spcAft>
                <a:spcPts val="0"/>
              </a:spcAft>
              <a:buClr>
                <a:srgbClr val="85604A"/>
              </a:buClr>
              <a:buSzPts val="1225"/>
              <a:buFont typeface="Arial"/>
              <a:buNone/>
              <a:defRPr sz="4900" b="0" i="0" u="none" strike="noStrike" cap="none">
                <a:solidFill>
                  <a:srgbClr val="85604A"/>
                </a:solidFill>
                <a:latin typeface="Arial"/>
                <a:ea typeface="Arial"/>
                <a:cs typeface="Arial"/>
                <a:sym typeface="Arial"/>
              </a:defRPr>
            </a:lvl3pPr>
            <a:lvl4pPr marR="0" lvl="3" algn="ctr" rtl="0">
              <a:lnSpc>
                <a:spcPct val="100000"/>
              </a:lnSpc>
              <a:spcBef>
                <a:spcPts val="0"/>
              </a:spcBef>
              <a:spcAft>
                <a:spcPts val="0"/>
              </a:spcAft>
              <a:buClr>
                <a:srgbClr val="85604A"/>
              </a:buClr>
              <a:buSzPts val="1225"/>
              <a:buFont typeface="Arial"/>
              <a:buNone/>
              <a:defRPr sz="4900" b="0" i="0" u="none" strike="noStrike" cap="none">
                <a:solidFill>
                  <a:srgbClr val="85604A"/>
                </a:solidFill>
                <a:latin typeface="Arial"/>
                <a:ea typeface="Arial"/>
                <a:cs typeface="Arial"/>
                <a:sym typeface="Arial"/>
              </a:defRPr>
            </a:lvl4pPr>
            <a:lvl5pPr marR="0" lvl="4" algn="ctr" rtl="0">
              <a:lnSpc>
                <a:spcPct val="100000"/>
              </a:lnSpc>
              <a:spcBef>
                <a:spcPts val="0"/>
              </a:spcBef>
              <a:spcAft>
                <a:spcPts val="0"/>
              </a:spcAft>
              <a:buClr>
                <a:srgbClr val="85604A"/>
              </a:buClr>
              <a:buSzPts val="1225"/>
              <a:buFont typeface="Arial"/>
              <a:buNone/>
              <a:defRPr sz="4900" b="0" i="0" u="none" strike="noStrike" cap="none">
                <a:solidFill>
                  <a:srgbClr val="85604A"/>
                </a:solidFill>
                <a:latin typeface="Arial"/>
                <a:ea typeface="Arial"/>
                <a:cs typeface="Arial"/>
                <a:sym typeface="Arial"/>
              </a:defRPr>
            </a:lvl5pPr>
            <a:lvl6pPr marR="0" lvl="5" algn="ctr" rtl="0">
              <a:lnSpc>
                <a:spcPct val="100000"/>
              </a:lnSpc>
              <a:spcBef>
                <a:spcPts val="0"/>
              </a:spcBef>
              <a:spcAft>
                <a:spcPts val="0"/>
              </a:spcAft>
              <a:buClr>
                <a:srgbClr val="85604A"/>
              </a:buClr>
              <a:buSzPts val="1225"/>
              <a:buFont typeface="Arial"/>
              <a:buNone/>
              <a:defRPr sz="4900" b="0" i="0" u="none" strike="noStrike" cap="none">
                <a:solidFill>
                  <a:srgbClr val="85604A"/>
                </a:solidFill>
                <a:latin typeface="Arial"/>
                <a:ea typeface="Arial"/>
                <a:cs typeface="Arial"/>
                <a:sym typeface="Arial"/>
              </a:defRPr>
            </a:lvl6pPr>
            <a:lvl7pPr marR="0" lvl="6" algn="ctr" rtl="0">
              <a:lnSpc>
                <a:spcPct val="100000"/>
              </a:lnSpc>
              <a:spcBef>
                <a:spcPts val="0"/>
              </a:spcBef>
              <a:spcAft>
                <a:spcPts val="0"/>
              </a:spcAft>
              <a:buClr>
                <a:srgbClr val="85604A"/>
              </a:buClr>
              <a:buSzPts val="1225"/>
              <a:buFont typeface="Arial"/>
              <a:buNone/>
              <a:defRPr sz="4900" b="0" i="0" u="none" strike="noStrike" cap="none">
                <a:solidFill>
                  <a:srgbClr val="85604A"/>
                </a:solidFill>
                <a:latin typeface="Arial"/>
                <a:ea typeface="Arial"/>
                <a:cs typeface="Arial"/>
                <a:sym typeface="Arial"/>
              </a:defRPr>
            </a:lvl7pPr>
            <a:lvl8pPr marR="0" lvl="7" algn="ctr" rtl="0">
              <a:lnSpc>
                <a:spcPct val="100000"/>
              </a:lnSpc>
              <a:spcBef>
                <a:spcPts val="0"/>
              </a:spcBef>
              <a:spcAft>
                <a:spcPts val="0"/>
              </a:spcAft>
              <a:buClr>
                <a:srgbClr val="85604A"/>
              </a:buClr>
              <a:buSzPts val="1225"/>
              <a:buFont typeface="Arial"/>
              <a:buNone/>
              <a:defRPr sz="4900" b="0" i="0" u="none" strike="noStrike" cap="none">
                <a:solidFill>
                  <a:srgbClr val="85604A"/>
                </a:solidFill>
                <a:latin typeface="Arial"/>
                <a:ea typeface="Arial"/>
                <a:cs typeface="Arial"/>
                <a:sym typeface="Arial"/>
              </a:defRPr>
            </a:lvl8pPr>
            <a:lvl9pPr marR="0" lvl="8" algn="ctr" rtl="0">
              <a:lnSpc>
                <a:spcPct val="100000"/>
              </a:lnSpc>
              <a:spcBef>
                <a:spcPts val="0"/>
              </a:spcBef>
              <a:spcAft>
                <a:spcPts val="0"/>
              </a:spcAft>
              <a:buClr>
                <a:srgbClr val="85604A"/>
              </a:buClr>
              <a:buSzPts val="1225"/>
              <a:buFont typeface="Arial"/>
              <a:buNone/>
              <a:defRPr sz="4900" b="0" i="0" u="none" strike="noStrike" cap="none">
                <a:solidFill>
                  <a:srgbClr val="85604A"/>
                </a:solidFill>
                <a:latin typeface="Arial"/>
                <a:ea typeface="Arial"/>
                <a:cs typeface="Arial"/>
                <a:sym typeface="Arial"/>
              </a:defRPr>
            </a:lvl9pPr>
          </a:lstStyle>
          <a:p>
            <a:endParaRPr/>
          </a:p>
        </p:txBody>
      </p:sp>
      <p:sp>
        <p:nvSpPr>
          <p:cNvPr id="18" name="Google Shape;18;p3"/>
          <p:cNvSpPr txBox="1">
            <a:spLocks noGrp="1"/>
          </p:cNvSpPr>
          <p:nvPr>
            <p:ph type="body" idx="1"/>
          </p:nvPr>
        </p:nvSpPr>
        <p:spPr>
          <a:xfrm>
            <a:off x="1035843" y="2125267"/>
            <a:ext cx="10120312" cy="4018359"/>
          </a:xfrm>
          <a:prstGeom prst="rect">
            <a:avLst/>
          </a:prstGeom>
          <a:noFill/>
          <a:ln>
            <a:noFill/>
          </a:ln>
        </p:spPr>
        <p:txBody>
          <a:bodyPr spcFirstLastPara="1" lIns="58925" tIns="58925" rIns="58925" bIns="58925" anchor="ctr"/>
          <a:lstStyle>
            <a:lvl1pPr marL="457200" marR="0" lvl="0" indent="-285750" algn="l" rtl="0">
              <a:lnSpc>
                <a:spcPct val="100000"/>
              </a:lnSpc>
              <a:spcBef>
                <a:spcPts val="2100"/>
              </a:spcBef>
              <a:spcAft>
                <a:spcPts val="0"/>
              </a:spcAft>
              <a:buClr>
                <a:srgbClr val="9A7865"/>
              </a:buClr>
              <a:buSzPts val="900"/>
              <a:buFont typeface="Georgia"/>
              <a:buChar char="•"/>
              <a:defRPr sz="2300" b="0" i="0" u="none" strike="noStrike" cap="none">
                <a:solidFill>
                  <a:srgbClr val="625B48"/>
                </a:solidFill>
                <a:latin typeface="Arial"/>
                <a:ea typeface="Arial"/>
                <a:cs typeface="Arial"/>
                <a:sym typeface="Arial"/>
              </a:defRPr>
            </a:lvl1pPr>
            <a:lvl2pPr marL="914400" marR="0" lvl="1" indent="-285750" algn="l" rtl="0">
              <a:lnSpc>
                <a:spcPct val="100000"/>
              </a:lnSpc>
              <a:spcBef>
                <a:spcPts val="2100"/>
              </a:spcBef>
              <a:spcAft>
                <a:spcPts val="0"/>
              </a:spcAft>
              <a:buClr>
                <a:srgbClr val="9A7865"/>
              </a:buClr>
              <a:buSzPts val="900"/>
              <a:buFont typeface="Georgia"/>
              <a:buChar char="•"/>
              <a:defRPr sz="2300" b="0" i="0" u="none" strike="noStrike" cap="none">
                <a:solidFill>
                  <a:srgbClr val="625B48"/>
                </a:solidFill>
                <a:latin typeface="Arial"/>
                <a:ea typeface="Arial"/>
                <a:cs typeface="Arial"/>
                <a:sym typeface="Arial"/>
              </a:defRPr>
            </a:lvl2pPr>
            <a:lvl3pPr marL="1371600" marR="0" lvl="2" indent="-285750" algn="l" rtl="0">
              <a:lnSpc>
                <a:spcPct val="100000"/>
              </a:lnSpc>
              <a:spcBef>
                <a:spcPts val="2100"/>
              </a:spcBef>
              <a:spcAft>
                <a:spcPts val="0"/>
              </a:spcAft>
              <a:buClr>
                <a:srgbClr val="9A7865"/>
              </a:buClr>
              <a:buSzPts val="900"/>
              <a:buFont typeface="Georgia"/>
              <a:buChar char="•"/>
              <a:defRPr sz="2300" b="0" i="0" u="none" strike="noStrike" cap="none">
                <a:solidFill>
                  <a:srgbClr val="625B48"/>
                </a:solidFill>
                <a:latin typeface="Arial"/>
                <a:ea typeface="Arial"/>
                <a:cs typeface="Arial"/>
                <a:sym typeface="Arial"/>
              </a:defRPr>
            </a:lvl3pPr>
            <a:lvl4pPr marL="1828800" marR="0" lvl="3" indent="-285750" algn="l" rtl="0">
              <a:lnSpc>
                <a:spcPct val="100000"/>
              </a:lnSpc>
              <a:spcBef>
                <a:spcPts val="2100"/>
              </a:spcBef>
              <a:spcAft>
                <a:spcPts val="0"/>
              </a:spcAft>
              <a:buClr>
                <a:srgbClr val="9A7865"/>
              </a:buClr>
              <a:buSzPts val="900"/>
              <a:buFont typeface="Georgia"/>
              <a:buChar char="•"/>
              <a:defRPr sz="2300" b="0" i="0" u="none" strike="noStrike" cap="none">
                <a:solidFill>
                  <a:srgbClr val="625B48"/>
                </a:solidFill>
                <a:latin typeface="Arial"/>
                <a:ea typeface="Arial"/>
                <a:cs typeface="Arial"/>
                <a:sym typeface="Arial"/>
              </a:defRPr>
            </a:lvl4pPr>
            <a:lvl5pPr marL="2286000" marR="0" lvl="4" indent="-285750" algn="l" rtl="0">
              <a:lnSpc>
                <a:spcPct val="100000"/>
              </a:lnSpc>
              <a:spcBef>
                <a:spcPts val="2100"/>
              </a:spcBef>
              <a:spcAft>
                <a:spcPts val="0"/>
              </a:spcAft>
              <a:buClr>
                <a:srgbClr val="9A7865"/>
              </a:buClr>
              <a:buSzPts val="900"/>
              <a:buFont typeface="Georgia"/>
              <a:buChar char="•"/>
              <a:defRPr sz="2300" b="0" i="0" u="none" strike="noStrike" cap="none">
                <a:solidFill>
                  <a:srgbClr val="625B48"/>
                </a:solidFill>
                <a:latin typeface="Arial"/>
                <a:ea typeface="Arial"/>
                <a:cs typeface="Arial"/>
                <a:sym typeface="Arial"/>
              </a:defRPr>
            </a:lvl5pPr>
            <a:lvl6pPr marL="2743200" marR="0" lvl="5" indent="-285750" algn="l" rtl="0">
              <a:lnSpc>
                <a:spcPct val="100000"/>
              </a:lnSpc>
              <a:spcBef>
                <a:spcPts val="2100"/>
              </a:spcBef>
              <a:spcAft>
                <a:spcPts val="0"/>
              </a:spcAft>
              <a:buClr>
                <a:srgbClr val="9A7865"/>
              </a:buClr>
              <a:buSzPts val="900"/>
              <a:buFont typeface="Georgia"/>
              <a:buChar char="•"/>
              <a:defRPr sz="2300" b="0" i="0" u="none" strike="noStrike" cap="none">
                <a:solidFill>
                  <a:srgbClr val="625B48"/>
                </a:solidFill>
                <a:latin typeface="Arial"/>
                <a:ea typeface="Arial"/>
                <a:cs typeface="Arial"/>
                <a:sym typeface="Arial"/>
              </a:defRPr>
            </a:lvl6pPr>
            <a:lvl7pPr marL="3200400" marR="0" lvl="6" indent="-285750" algn="l" rtl="0">
              <a:lnSpc>
                <a:spcPct val="100000"/>
              </a:lnSpc>
              <a:spcBef>
                <a:spcPts val="2100"/>
              </a:spcBef>
              <a:spcAft>
                <a:spcPts val="0"/>
              </a:spcAft>
              <a:buClr>
                <a:srgbClr val="9A7865"/>
              </a:buClr>
              <a:buSzPts val="900"/>
              <a:buFont typeface="Georgia"/>
              <a:buChar char="•"/>
              <a:defRPr sz="2300" b="0" i="0" u="none" strike="noStrike" cap="none">
                <a:solidFill>
                  <a:srgbClr val="625B48"/>
                </a:solidFill>
                <a:latin typeface="Arial"/>
                <a:ea typeface="Arial"/>
                <a:cs typeface="Arial"/>
                <a:sym typeface="Arial"/>
              </a:defRPr>
            </a:lvl7pPr>
            <a:lvl8pPr marL="3657600" marR="0" lvl="7" indent="-285750" algn="l" rtl="0">
              <a:lnSpc>
                <a:spcPct val="100000"/>
              </a:lnSpc>
              <a:spcBef>
                <a:spcPts val="2100"/>
              </a:spcBef>
              <a:spcAft>
                <a:spcPts val="0"/>
              </a:spcAft>
              <a:buClr>
                <a:srgbClr val="9A7865"/>
              </a:buClr>
              <a:buSzPts val="900"/>
              <a:buFont typeface="Georgia"/>
              <a:buChar char="•"/>
              <a:defRPr sz="2300" b="0" i="0" u="none" strike="noStrike" cap="none">
                <a:solidFill>
                  <a:srgbClr val="625B48"/>
                </a:solidFill>
                <a:latin typeface="Arial"/>
                <a:ea typeface="Arial"/>
                <a:cs typeface="Arial"/>
                <a:sym typeface="Arial"/>
              </a:defRPr>
            </a:lvl8pPr>
            <a:lvl9pPr marL="4114800" marR="0" lvl="8" indent="-285750" algn="l" rtl="0">
              <a:lnSpc>
                <a:spcPct val="100000"/>
              </a:lnSpc>
              <a:spcBef>
                <a:spcPts val="2100"/>
              </a:spcBef>
              <a:spcAft>
                <a:spcPts val="0"/>
              </a:spcAft>
              <a:buClr>
                <a:srgbClr val="9A7865"/>
              </a:buClr>
              <a:buSzPts val="900"/>
              <a:buFont typeface="Georgia"/>
              <a:buChar char="•"/>
              <a:defRPr sz="2300" b="0" i="0" u="none" strike="noStrike" cap="none">
                <a:solidFill>
                  <a:srgbClr val="625B48"/>
                </a:solidFill>
                <a:latin typeface="Arial"/>
                <a:ea typeface="Arial"/>
                <a:cs typeface="Arial"/>
                <a:sym typeface="Arial"/>
              </a:defRPr>
            </a:lvl9pPr>
          </a:lstStyle>
          <a:p>
            <a:endParaRPr/>
          </a:p>
        </p:txBody>
      </p:sp>
      <p:sp>
        <p:nvSpPr>
          <p:cNvPr id="4" name="Google Shape;19;p3">
            <a:extLst>
              <a:ext uri="{FF2B5EF4-FFF2-40B4-BE49-F238E27FC236}">
                <a16:creationId xmlns:a16="http://schemas.microsoft.com/office/drawing/2014/main" id="{85EBA5A7-9BF2-42D2-ACF4-F19BCA9D7F92}"/>
              </a:ext>
            </a:extLst>
          </p:cNvPr>
          <p:cNvSpPr txBox="1">
            <a:spLocks noGrp="1"/>
          </p:cNvSpPr>
          <p:nvPr>
            <p:ph type="sldNum" idx="10"/>
          </p:nvPr>
        </p:nvSpPr>
        <p:spPr>
          <a:xfrm>
            <a:off x="5918201" y="6554788"/>
            <a:ext cx="345017" cy="298450"/>
          </a:xfrm>
        </p:spPr>
        <p:txBody>
          <a:bodyPr spcFirstLastPara="1" lIns="32750" tIns="32750" rIns="32750" bIns="32750">
            <a:noAutofit/>
          </a:bodyPr>
          <a:lstStyle>
            <a:lvl1pPr marL="0" marR="0" lvl="0" indent="0" algn="ctr" rtl="0">
              <a:lnSpc>
                <a:spcPct val="100000"/>
              </a:lnSpc>
              <a:spcBef>
                <a:spcPts val="0"/>
              </a:spcBef>
              <a:spcAft>
                <a:spcPts val="0"/>
              </a:spcAft>
              <a:buClr>
                <a:srgbClr val="51573F"/>
              </a:buClr>
              <a:buSzPts val="300"/>
              <a:buFont typeface="Arial"/>
              <a:buNone/>
              <a:defRPr sz="1200" b="1" i="0" u="none" strike="noStrike" cap="none">
                <a:solidFill>
                  <a:srgbClr val="51573F"/>
                </a:solidFill>
                <a:latin typeface="Arial"/>
                <a:ea typeface="Arial"/>
                <a:cs typeface="Arial"/>
                <a:sym typeface="Arial"/>
              </a:defRPr>
            </a:lvl1pPr>
            <a:lvl2pPr marL="0" marR="0" lvl="1" indent="0" algn="ctr" rtl="0">
              <a:lnSpc>
                <a:spcPct val="100000"/>
              </a:lnSpc>
              <a:spcBef>
                <a:spcPts val="0"/>
              </a:spcBef>
              <a:spcAft>
                <a:spcPts val="0"/>
              </a:spcAft>
              <a:buClr>
                <a:srgbClr val="51573F"/>
              </a:buClr>
              <a:buSzPts val="300"/>
              <a:buFont typeface="Arial"/>
              <a:buNone/>
              <a:defRPr sz="1200" b="1" i="0" u="none" strike="noStrike" cap="none">
                <a:solidFill>
                  <a:srgbClr val="51573F"/>
                </a:solidFill>
                <a:latin typeface="Arial"/>
                <a:ea typeface="Arial"/>
                <a:cs typeface="Arial"/>
                <a:sym typeface="Arial"/>
              </a:defRPr>
            </a:lvl2pPr>
            <a:lvl3pPr marL="0" marR="0" lvl="2" indent="0" algn="ctr" rtl="0">
              <a:lnSpc>
                <a:spcPct val="100000"/>
              </a:lnSpc>
              <a:spcBef>
                <a:spcPts val="0"/>
              </a:spcBef>
              <a:spcAft>
                <a:spcPts val="0"/>
              </a:spcAft>
              <a:buClr>
                <a:srgbClr val="51573F"/>
              </a:buClr>
              <a:buSzPts val="300"/>
              <a:buFont typeface="Arial"/>
              <a:buNone/>
              <a:defRPr sz="1200" b="1" i="0" u="none" strike="noStrike" cap="none">
                <a:solidFill>
                  <a:srgbClr val="51573F"/>
                </a:solidFill>
                <a:latin typeface="Arial"/>
                <a:ea typeface="Arial"/>
                <a:cs typeface="Arial"/>
                <a:sym typeface="Arial"/>
              </a:defRPr>
            </a:lvl3pPr>
            <a:lvl4pPr marL="0" marR="0" lvl="3" indent="0" algn="ctr" rtl="0">
              <a:lnSpc>
                <a:spcPct val="100000"/>
              </a:lnSpc>
              <a:spcBef>
                <a:spcPts val="0"/>
              </a:spcBef>
              <a:spcAft>
                <a:spcPts val="0"/>
              </a:spcAft>
              <a:buClr>
                <a:srgbClr val="51573F"/>
              </a:buClr>
              <a:buSzPts val="300"/>
              <a:buFont typeface="Arial"/>
              <a:buNone/>
              <a:defRPr sz="1200" b="1" i="0" u="none" strike="noStrike" cap="none">
                <a:solidFill>
                  <a:srgbClr val="51573F"/>
                </a:solidFill>
                <a:latin typeface="Arial"/>
                <a:ea typeface="Arial"/>
                <a:cs typeface="Arial"/>
                <a:sym typeface="Arial"/>
              </a:defRPr>
            </a:lvl4pPr>
            <a:lvl5pPr marL="0" marR="0" lvl="4" indent="0" algn="ctr" rtl="0">
              <a:lnSpc>
                <a:spcPct val="100000"/>
              </a:lnSpc>
              <a:spcBef>
                <a:spcPts val="0"/>
              </a:spcBef>
              <a:spcAft>
                <a:spcPts val="0"/>
              </a:spcAft>
              <a:buClr>
                <a:srgbClr val="51573F"/>
              </a:buClr>
              <a:buSzPts val="300"/>
              <a:buFont typeface="Arial"/>
              <a:buNone/>
              <a:defRPr sz="1200" b="1" i="0" u="none" strike="noStrike" cap="none">
                <a:solidFill>
                  <a:srgbClr val="51573F"/>
                </a:solidFill>
                <a:latin typeface="Arial"/>
                <a:ea typeface="Arial"/>
                <a:cs typeface="Arial"/>
                <a:sym typeface="Arial"/>
              </a:defRPr>
            </a:lvl5pPr>
            <a:lvl6pPr marL="0" marR="0" lvl="5" indent="0" algn="ctr" rtl="0">
              <a:lnSpc>
                <a:spcPct val="100000"/>
              </a:lnSpc>
              <a:spcBef>
                <a:spcPts val="0"/>
              </a:spcBef>
              <a:spcAft>
                <a:spcPts val="0"/>
              </a:spcAft>
              <a:buClr>
                <a:srgbClr val="51573F"/>
              </a:buClr>
              <a:buSzPts val="300"/>
              <a:buFont typeface="Arial"/>
              <a:buNone/>
              <a:defRPr sz="1200" b="1" i="0" u="none" strike="noStrike" cap="none">
                <a:solidFill>
                  <a:srgbClr val="51573F"/>
                </a:solidFill>
                <a:latin typeface="Arial"/>
                <a:ea typeface="Arial"/>
                <a:cs typeface="Arial"/>
                <a:sym typeface="Arial"/>
              </a:defRPr>
            </a:lvl6pPr>
            <a:lvl7pPr marL="0" marR="0" lvl="6" indent="0" algn="ctr" rtl="0">
              <a:lnSpc>
                <a:spcPct val="100000"/>
              </a:lnSpc>
              <a:spcBef>
                <a:spcPts val="0"/>
              </a:spcBef>
              <a:spcAft>
                <a:spcPts val="0"/>
              </a:spcAft>
              <a:buClr>
                <a:srgbClr val="51573F"/>
              </a:buClr>
              <a:buSzPts val="300"/>
              <a:buFont typeface="Arial"/>
              <a:buNone/>
              <a:defRPr sz="1200" b="1" i="0" u="none" strike="noStrike" cap="none">
                <a:solidFill>
                  <a:srgbClr val="51573F"/>
                </a:solidFill>
                <a:latin typeface="Arial"/>
                <a:ea typeface="Arial"/>
                <a:cs typeface="Arial"/>
                <a:sym typeface="Arial"/>
              </a:defRPr>
            </a:lvl7pPr>
            <a:lvl8pPr marL="0" marR="0" lvl="7" indent="0" algn="ctr" rtl="0">
              <a:lnSpc>
                <a:spcPct val="100000"/>
              </a:lnSpc>
              <a:spcBef>
                <a:spcPts val="0"/>
              </a:spcBef>
              <a:spcAft>
                <a:spcPts val="0"/>
              </a:spcAft>
              <a:buClr>
                <a:srgbClr val="51573F"/>
              </a:buClr>
              <a:buSzPts val="300"/>
              <a:buFont typeface="Arial"/>
              <a:buNone/>
              <a:defRPr sz="1200" b="1" i="0" u="none" strike="noStrike" cap="none">
                <a:solidFill>
                  <a:srgbClr val="51573F"/>
                </a:solidFill>
                <a:latin typeface="Arial"/>
                <a:ea typeface="Arial"/>
                <a:cs typeface="Arial"/>
                <a:sym typeface="Arial"/>
              </a:defRPr>
            </a:lvl8pPr>
            <a:lvl9pPr marL="0" marR="0" lvl="8" indent="0" algn="ctr" rtl="0">
              <a:lnSpc>
                <a:spcPct val="100000"/>
              </a:lnSpc>
              <a:spcBef>
                <a:spcPts val="0"/>
              </a:spcBef>
              <a:spcAft>
                <a:spcPts val="0"/>
              </a:spcAft>
              <a:buClr>
                <a:srgbClr val="51573F"/>
              </a:buClr>
              <a:buSzPts val="300"/>
              <a:buFont typeface="Arial"/>
              <a:buNone/>
              <a:defRPr sz="1200" b="1" i="0" u="none" strike="noStrike" cap="none">
                <a:solidFill>
                  <a:srgbClr val="51573F"/>
                </a:solidFill>
                <a:latin typeface="Arial"/>
                <a:ea typeface="Arial"/>
                <a:cs typeface="Arial"/>
                <a:sym typeface="Arial"/>
              </a:defRPr>
            </a:lvl9pPr>
          </a:lstStyle>
          <a:p>
            <a:pPr>
              <a:defRPr/>
            </a:pPr>
            <a:fld id="{95284897-7D55-49E4-A1B7-C2AD1CC2D2C4}" type="slidenum">
              <a:rPr lang="en-US"/>
              <a:pPr>
                <a:defRPr/>
              </a:pPr>
              <a:t>‹#›</a:t>
            </a:fld>
            <a:endParaRPr lang="en-US"/>
          </a:p>
        </p:txBody>
      </p:sp>
    </p:spTree>
    <p:extLst>
      <p:ext uri="{BB962C8B-B14F-4D97-AF65-F5344CB8AC3E}">
        <p14:creationId xmlns:p14="http://schemas.microsoft.com/office/powerpoint/2010/main" val="1171823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7254C-6731-BA46-8B17-292361FF1730}"/>
              </a:ext>
            </a:extLst>
          </p:cNvPr>
          <p:cNvSpPr>
            <a:spLocks noGrp="1"/>
          </p:cNvSpPr>
          <p:nvPr>
            <p:ph type="ctrTitle"/>
          </p:nvPr>
        </p:nvSpPr>
        <p:spPr>
          <a:xfrm>
            <a:off x="1524000" y="1122363"/>
            <a:ext cx="9144000" cy="2387600"/>
          </a:xfrm>
        </p:spPr>
        <p:txBody>
          <a:bodyPr anchor="b"/>
          <a:lstStyle>
            <a:lvl1pPr algn="ctr">
              <a:defRPr sz="6000" b="1"/>
            </a:lvl1pPr>
          </a:lstStyle>
          <a:p>
            <a:r>
              <a:rPr lang="en-US" dirty="0"/>
              <a:t>Click to edit</a:t>
            </a:r>
          </a:p>
        </p:txBody>
      </p:sp>
      <p:sp>
        <p:nvSpPr>
          <p:cNvPr id="3" name="Subtitle 2">
            <a:extLst>
              <a:ext uri="{FF2B5EF4-FFF2-40B4-BE49-F238E27FC236}">
                <a16:creationId xmlns:a16="http://schemas.microsoft.com/office/drawing/2014/main" id="{A54A0563-0B99-1E41-877D-5121531F7E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238007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15AAD-E175-3F4A-8F56-356CB8A739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C487BE-B346-7247-8803-D6D99E1EDA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7463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AF923-03E9-884C-8890-5A8F5E4B2392}"/>
              </a:ext>
            </a:extLst>
          </p:cNvPr>
          <p:cNvSpPr>
            <a:spLocks noGrp="1"/>
          </p:cNvSpPr>
          <p:nvPr>
            <p:ph type="title"/>
          </p:nvPr>
        </p:nvSpPr>
        <p:spPr>
          <a:xfrm>
            <a:off x="831850" y="1346325"/>
            <a:ext cx="10515600" cy="2852737"/>
          </a:xfrm>
        </p:spPr>
        <p:txBody>
          <a:bodyPr anchor="b"/>
          <a:lstStyle>
            <a:lvl1pPr>
              <a:defRPr sz="6000" b="1"/>
            </a:lvl1pPr>
          </a:lstStyle>
          <a:p>
            <a:r>
              <a:rPr lang="en-US" dirty="0"/>
              <a:t>Click to edit</a:t>
            </a:r>
          </a:p>
        </p:txBody>
      </p:sp>
      <p:sp>
        <p:nvSpPr>
          <p:cNvPr id="3" name="Text Placeholder 2">
            <a:extLst>
              <a:ext uri="{FF2B5EF4-FFF2-40B4-BE49-F238E27FC236}">
                <a16:creationId xmlns:a16="http://schemas.microsoft.com/office/drawing/2014/main" id="{629FDFB9-65AC-4C4D-97DA-605F704ACBF7}"/>
              </a:ext>
            </a:extLst>
          </p:cNvPr>
          <p:cNvSpPr>
            <a:spLocks noGrp="1"/>
          </p:cNvSpPr>
          <p:nvPr>
            <p:ph type="body" idx="1"/>
          </p:nvPr>
        </p:nvSpPr>
        <p:spPr>
          <a:xfrm>
            <a:off x="831850" y="4226051"/>
            <a:ext cx="10515600" cy="990722"/>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239850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EC076-62B7-9241-8B33-9E377AFCC70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9D2598A-57A9-124B-91EA-EB3830F2A5A4}"/>
              </a:ext>
            </a:extLst>
          </p:cNvPr>
          <p:cNvSpPr>
            <a:spLocks noGrp="1"/>
          </p:cNvSpPr>
          <p:nvPr>
            <p:ph sz="half" idx="1"/>
          </p:nvPr>
        </p:nvSpPr>
        <p:spPr>
          <a:xfrm>
            <a:off x="838200" y="1825625"/>
            <a:ext cx="5181600"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0D97F3-CA83-C545-8169-63B248FE651C}"/>
              </a:ext>
            </a:extLst>
          </p:cNvPr>
          <p:cNvSpPr>
            <a:spLocks noGrp="1"/>
          </p:cNvSpPr>
          <p:nvPr>
            <p:ph sz="half" idx="2"/>
          </p:nvPr>
        </p:nvSpPr>
        <p:spPr>
          <a:xfrm>
            <a:off x="6172200" y="1825625"/>
            <a:ext cx="5181600"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1545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2D5CE-1AEB-1844-99CE-29C8A1A308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BCA47F-95BE-8F4C-9C8A-B77ADB559D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B1978F-4B84-084B-B467-4C0C9DB8E7BE}"/>
              </a:ext>
            </a:extLst>
          </p:cNvPr>
          <p:cNvSpPr>
            <a:spLocks noGrp="1"/>
          </p:cNvSpPr>
          <p:nvPr>
            <p:ph sz="half" idx="2"/>
          </p:nvPr>
        </p:nvSpPr>
        <p:spPr>
          <a:xfrm>
            <a:off x="839788" y="2505075"/>
            <a:ext cx="5157787" cy="3297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F04823-38AE-C14E-9C17-BAB7A053AC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79C944-5EF6-9744-AD29-A30A15A1BF70}"/>
              </a:ext>
            </a:extLst>
          </p:cNvPr>
          <p:cNvSpPr>
            <a:spLocks noGrp="1"/>
          </p:cNvSpPr>
          <p:nvPr>
            <p:ph sz="quarter" idx="4"/>
          </p:nvPr>
        </p:nvSpPr>
        <p:spPr>
          <a:xfrm>
            <a:off x="6172200" y="2505075"/>
            <a:ext cx="5183188" cy="3297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7691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82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3EA81-B93D-574F-8F3A-C1D61BA99F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1C75CF-0C71-074D-9A18-36DCE58941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DFF5687-6519-E34C-8BCB-F11480E237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05375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0E209-98C0-3C4F-9B75-2870D8D481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8B030E-EC04-5C4B-A599-7A6F8DC7800C}"/>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551C32-28B4-B440-83C2-1D140C3804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287893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0E209-98C0-3C4F-9B75-2870D8D481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8B030E-EC04-5C4B-A599-7A6F8DC7800C}"/>
              </a:ext>
            </a:extLst>
          </p:cNvPr>
          <p:cNvSpPr>
            <a:spLocks noGrp="1"/>
          </p:cNvSpPr>
          <p:nvPr>
            <p:ph type="pic" idx="1"/>
          </p:nvPr>
        </p:nvSpPr>
        <p:spPr>
          <a:xfrm>
            <a:off x="5183188" y="0"/>
            <a:ext cx="7008812"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551C32-28B4-B440-83C2-1D140C3804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64989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15AAD-E175-3F4A-8F56-356CB8A739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C487BE-B346-7247-8803-D6D99E1EDA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9210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5E9D83-E897-FB41-A58C-A46C6A408A31}"/>
              </a:ext>
            </a:extLst>
          </p:cNvPr>
          <p:cNvSpPr>
            <a:spLocks noGrp="1"/>
          </p:cNvSpPr>
          <p:nvPr>
            <p:ph type="dt" sz="half" idx="10"/>
          </p:nvPr>
        </p:nvSpPr>
        <p:spPr/>
        <p:txBody>
          <a:bodyPr/>
          <a:lstStyle/>
          <a:p>
            <a:fld id="{2FEB07FC-9B62-E44E-ABA9-FB7236C6E429}" type="datetimeFigureOut">
              <a:rPr lang="en-US" smtClean="0"/>
              <a:t>6/29/2026</a:t>
            </a:fld>
            <a:endParaRPr lang="en-US"/>
          </a:p>
        </p:txBody>
      </p:sp>
      <p:sp>
        <p:nvSpPr>
          <p:cNvPr id="3" name="Footer Placeholder 2">
            <a:extLst>
              <a:ext uri="{FF2B5EF4-FFF2-40B4-BE49-F238E27FC236}">
                <a16:creationId xmlns:a16="http://schemas.microsoft.com/office/drawing/2014/main" id="{DDE4C5BE-D10B-A140-B8E7-63259EA9F9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BF10A6-6B0E-1E49-AC84-6503C5D2A86C}"/>
              </a:ext>
            </a:extLst>
          </p:cNvPr>
          <p:cNvSpPr>
            <a:spLocks noGrp="1"/>
          </p:cNvSpPr>
          <p:nvPr>
            <p:ph type="sldNum" sz="quarter" idx="12"/>
          </p:nvPr>
        </p:nvSpPr>
        <p:spPr/>
        <p:txBody>
          <a:bodyPr/>
          <a:lstStyle/>
          <a:p>
            <a:fld id="{BC649C52-ABF3-C740-9681-82BA629079CC}" type="slidenum">
              <a:rPr lang="en-US" smtClean="0"/>
              <a:t>‹#›</a:t>
            </a:fld>
            <a:endParaRPr lang="en-US"/>
          </a:p>
        </p:txBody>
      </p:sp>
      <p:sp>
        <p:nvSpPr>
          <p:cNvPr id="14" name="Picture Placeholder 13">
            <a:extLst>
              <a:ext uri="{FF2B5EF4-FFF2-40B4-BE49-F238E27FC236}">
                <a16:creationId xmlns:a16="http://schemas.microsoft.com/office/drawing/2014/main" id="{6756F61A-7F8B-EC46-BA22-24D367BD0626}"/>
              </a:ext>
            </a:extLst>
          </p:cNvPr>
          <p:cNvSpPr>
            <a:spLocks noGrp="1"/>
          </p:cNvSpPr>
          <p:nvPr>
            <p:ph type="pic" sz="quarter" idx="15"/>
          </p:nvPr>
        </p:nvSpPr>
        <p:spPr>
          <a:xfrm>
            <a:off x="0" y="0"/>
            <a:ext cx="12192000" cy="6858000"/>
          </a:xfrm>
        </p:spPr>
        <p:txBody>
          <a:bodyPr/>
          <a:lstStyle/>
          <a:p>
            <a:endParaRPr lang="en-US"/>
          </a:p>
        </p:txBody>
      </p:sp>
      <p:sp>
        <p:nvSpPr>
          <p:cNvPr id="12" name="Content Placeholder 11">
            <a:extLst>
              <a:ext uri="{FF2B5EF4-FFF2-40B4-BE49-F238E27FC236}">
                <a16:creationId xmlns:a16="http://schemas.microsoft.com/office/drawing/2014/main" id="{0AA58DF8-93F2-8947-822C-2545CB8CAAF9}"/>
              </a:ext>
            </a:extLst>
          </p:cNvPr>
          <p:cNvSpPr>
            <a:spLocks noGrp="1"/>
          </p:cNvSpPr>
          <p:nvPr>
            <p:ph sz="quarter" idx="14"/>
          </p:nvPr>
        </p:nvSpPr>
        <p:spPr>
          <a:xfrm>
            <a:off x="3459650" y="2858447"/>
            <a:ext cx="5260976" cy="44746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477068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AF923-03E9-884C-8890-5A8F5E4B2392}"/>
              </a:ext>
            </a:extLst>
          </p:cNvPr>
          <p:cNvSpPr>
            <a:spLocks noGrp="1"/>
          </p:cNvSpPr>
          <p:nvPr>
            <p:ph type="title"/>
          </p:nvPr>
        </p:nvSpPr>
        <p:spPr>
          <a:xfrm>
            <a:off x="831850" y="1346325"/>
            <a:ext cx="10515600" cy="2852737"/>
          </a:xfrm>
        </p:spPr>
        <p:txBody>
          <a:bodyPr anchor="b"/>
          <a:lstStyle>
            <a:lvl1pPr>
              <a:defRPr sz="6000" b="1"/>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29FDFB9-65AC-4C4D-97DA-605F704ACBF7}"/>
              </a:ext>
            </a:extLst>
          </p:cNvPr>
          <p:cNvSpPr>
            <a:spLocks noGrp="1"/>
          </p:cNvSpPr>
          <p:nvPr>
            <p:ph type="body" idx="1"/>
          </p:nvPr>
        </p:nvSpPr>
        <p:spPr>
          <a:xfrm>
            <a:off x="831850" y="4226051"/>
            <a:ext cx="10515600" cy="990722"/>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67270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EC076-62B7-9241-8B33-9E377AFCC70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9D2598A-57A9-124B-91EA-EB3830F2A5A4}"/>
              </a:ext>
            </a:extLst>
          </p:cNvPr>
          <p:cNvSpPr>
            <a:spLocks noGrp="1"/>
          </p:cNvSpPr>
          <p:nvPr>
            <p:ph sz="half" idx="1"/>
          </p:nvPr>
        </p:nvSpPr>
        <p:spPr>
          <a:xfrm>
            <a:off x="838200" y="1825625"/>
            <a:ext cx="5181600"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0D97F3-CA83-C545-8169-63B248FE651C}"/>
              </a:ext>
            </a:extLst>
          </p:cNvPr>
          <p:cNvSpPr>
            <a:spLocks noGrp="1"/>
          </p:cNvSpPr>
          <p:nvPr>
            <p:ph sz="half" idx="2"/>
          </p:nvPr>
        </p:nvSpPr>
        <p:spPr>
          <a:xfrm>
            <a:off x="6172200" y="1825625"/>
            <a:ext cx="5181600"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1533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2D5CE-1AEB-1844-99CE-29C8A1A308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BCA47F-95BE-8F4C-9C8A-B77ADB559D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B1978F-4B84-084B-B467-4C0C9DB8E7BE}"/>
              </a:ext>
            </a:extLst>
          </p:cNvPr>
          <p:cNvSpPr>
            <a:spLocks noGrp="1"/>
          </p:cNvSpPr>
          <p:nvPr>
            <p:ph sz="half" idx="2"/>
          </p:nvPr>
        </p:nvSpPr>
        <p:spPr>
          <a:xfrm>
            <a:off x="839788" y="2505075"/>
            <a:ext cx="5157787" cy="3297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F04823-38AE-C14E-9C17-BAB7A053AC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79C944-5EF6-9744-AD29-A30A15A1BF70}"/>
              </a:ext>
            </a:extLst>
          </p:cNvPr>
          <p:cNvSpPr>
            <a:spLocks noGrp="1"/>
          </p:cNvSpPr>
          <p:nvPr>
            <p:ph sz="quarter" idx="4"/>
          </p:nvPr>
        </p:nvSpPr>
        <p:spPr>
          <a:xfrm>
            <a:off x="6172200" y="2505075"/>
            <a:ext cx="5183188" cy="3297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7451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0163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3EA81-B93D-574F-8F3A-C1D61BA99F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1C75CF-0C71-074D-9A18-36DCE58941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DFF5687-6519-E34C-8BCB-F11480E237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69557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0E209-98C0-3C4F-9B75-2870D8D481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8B030E-EC04-5C4B-A599-7A6F8DC7800C}"/>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7551C32-28B4-B440-83C2-1D140C3804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19363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0E209-98C0-3C4F-9B75-2870D8D481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8B030E-EC04-5C4B-A599-7A6F8DC7800C}"/>
              </a:ext>
            </a:extLst>
          </p:cNvPr>
          <p:cNvSpPr>
            <a:spLocks noGrp="1"/>
          </p:cNvSpPr>
          <p:nvPr>
            <p:ph type="pic" idx="1"/>
          </p:nvPr>
        </p:nvSpPr>
        <p:spPr>
          <a:xfrm>
            <a:off x="5183188" y="0"/>
            <a:ext cx="7008812"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7551C32-28B4-B440-83C2-1D140C3804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78194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96E787-C10A-0F47-9515-1EA487845E37}"/>
              </a:ext>
            </a:extLst>
          </p:cNvPr>
          <p:cNvSpPr>
            <a:spLocks noGrp="1"/>
          </p:cNvSpPr>
          <p:nvPr>
            <p:ph type="title"/>
          </p:nvPr>
        </p:nvSpPr>
        <p:spPr>
          <a:xfrm>
            <a:off x="838200" y="653143"/>
            <a:ext cx="10515600" cy="10375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212247-2802-D240-8087-4587199068C3}"/>
              </a:ext>
            </a:extLst>
          </p:cNvPr>
          <p:cNvSpPr>
            <a:spLocks noGrp="1"/>
          </p:cNvSpPr>
          <p:nvPr>
            <p:ph type="body" idx="1"/>
          </p:nvPr>
        </p:nvSpPr>
        <p:spPr>
          <a:xfrm>
            <a:off x="838200" y="1825625"/>
            <a:ext cx="10515600" cy="40007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close up of a sign&#10;&#10;Description automatically generated">
            <a:extLst>
              <a:ext uri="{FF2B5EF4-FFF2-40B4-BE49-F238E27FC236}">
                <a16:creationId xmlns:a16="http://schemas.microsoft.com/office/drawing/2014/main" id="{E02F4416-E035-F04E-8D15-0BFE321F6A95}"/>
              </a:ext>
            </a:extLst>
          </p:cNvPr>
          <p:cNvPicPr>
            <a:picLocks noChangeAspect="1"/>
          </p:cNvPicPr>
          <p:nvPr userDrawn="1"/>
        </p:nvPicPr>
        <p:blipFill>
          <a:blip r:embed="rId12"/>
          <a:stretch>
            <a:fillRect/>
          </a:stretch>
        </p:blipFill>
        <p:spPr>
          <a:xfrm>
            <a:off x="7010407" y="5961306"/>
            <a:ext cx="4343393" cy="566530"/>
          </a:xfrm>
          <a:prstGeom prst="rect">
            <a:avLst/>
          </a:prstGeom>
        </p:spPr>
      </p:pic>
    </p:spTree>
    <p:extLst>
      <p:ext uri="{BB962C8B-B14F-4D97-AF65-F5344CB8AC3E}">
        <p14:creationId xmlns:p14="http://schemas.microsoft.com/office/powerpoint/2010/main" val="56335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97"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96E787-C10A-0F47-9515-1EA487845E37}"/>
              </a:ext>
            </a:extLst>
          </p:cNvPr>
          <p:cNvSpPr>
            <a:spLocks noGrp="1"/>
          </p:cNvSpPr>
          <p:nvPr>
            <p:ph type="title"/>
          </p:nvPr>
        </p:nvSpPr>
        <p:spPr>
          <a:xfrm>
            <a:off x="838200" y="653143"/>
            <a:ext cx="10515600" cy="10375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212247-2802-D240-8087-4587199068C3}"/>
              </a:ext>
            </a:extLst>
          </p:cNvPr>
          <p:cNvSpPr>
            <a:spLocks noGrp="1"/>
          </p:cNvSpPr>
          <p:nvPr>
            <p:ph type="body" idx="1"/>
          </p:nvPr>
        </p:nvSpPr>
        <p:spPr>
          <a:xfrm>
            <a:off x="838200" y="1825625"/>
            <a:ext cx="10515600" cy="40007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840379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3.JP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3.JP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3.JP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3.JPG"/><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3.JPG"/><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3.JPG"/><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3.JPG"/><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23.jpe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0.xml"/><Relationship Id="rId5" Type="http://schemas.openxmlformats.org/officeDocument/2006/relationships/image" Target="../media/image3.JPG"/><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8" Type="http://schemas.openxmlformats.org/officeDocument/2006/relationships/hyperlink" Target="https://www.savethechildren.org/us/what-we-do/emergency-response" TargetMode="External"/><Relationship Id="rId3" Type="http://schemas.openxmlformats.org/officeDocument/2006/relationships/image" Target="../media/image3.JPG"/><Relationship Id="rId7" Type="http://schemas.openxmlformats.org/officeDocument/2006/relationships/hyperlink" Target="https://www.unicef.org/emergencies/childprotection"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https://www.samhsa.gov/find-help/disaster-distress-helpline" TargetMode="External"/><Relationship Id="rId11" Type="http://schemas.openxmlformats.org/officeDocument/2006/relationships/hyperlink" Target="https://www.nctsn.org/resources/psychological-first-aid-schools" TargetMode="External"/><Relationship Id="rId5" Type="http://schemas.openxmlformats.org/officeDocument/2006/relationships/hyperlink" Target="https://www.nctsn.org/resources/audiences/parents-caregivers" TargetMode="External"/><Relationship Id="rId10" Type="http://schemas.openxmlformats.org/officeDocument/2006/relationships/hyperlink" Target="https://www.samhsa.gov/children-disasters" TargetMode="External"/><Relationship Id="rId4" Type="http://schemas.openxmlformats.org/officeDocument/2006/relationships/hyperlink" Target="https://www.aacap.org/aacap/Families_and_Youth/Resource_Centers/Disaster_Resource_Center/Home.aspx" TargetMode="External"/><Relationship Id="rId9" Type="http://schemas.openxmlformats.org/officeDocument/2006/relationships/hyperlink" Target="https://childmind.org/guide/parenting-concerns/coping-after-a-disaster-or-traumatic-even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3.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3.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3.JP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446DB-2E46-294A-819D-0BFDC57442FA}"/>
              </a:ext>
            </a:extLst>
          </p:cNvPr>
          <p:cNvSpPr>
            <a:spLocks noGrp="1"/>
          </p:cNvSpPr>
          <p:nvPr>
            <p:ph type="ctrTitle"/>
          </p:nvPr>
        </p:nvSpPr>
        <p:spPr>
          <a:xfrm>
            <a:off x="1524000" y="1041400"/>
            <a:ext cx="9144000" cy="2387600"/>
          </a:xfrm>
        </p:spPr>
        <p:txBody>
          <a:bodyPr>
            <a:noAutofit/>
          </a:bodyPr>
          <a:lstStyle/>
          <a:p>
            <a:r>
              <a:rPr lang="en-US" sz="4800" dirty="0">
                <a:solidFill>
                  <a:srgbClr val="374151"/>
                </a:solidFill>
                <a:latin typeface="Söhne"/>
              </a:rPr>
              <a:t>The </a:t>
            </a:r>
            <a:r>
              <a:rPr lang="en-US" sz="4800">
                <a:solidFill>
                  <a:srgbClr val="374151"/>
                </a:solidFill>
                <a:latin typeface="Söhne"/>
              </a:rPr>
              <a:t>Emotional Impact of Disasters on Children and their Families</a:t>
            </a:r>
            <a:endParaRPr lang="en-US" sz="4800" dirty="0">
              <a:solidFill>
                <a:srgbClr val="374151"/>
              </a:solidFill>
              <a:latin typeface="Söhne"/>
            </a:endParaRPr>
          </a:p>
        </p:txBody>
      </p:sp>
      <p:sp>
        <p:nvSpPr>
          <p:cNvPr id="3" name="Subtitle 2">
            <a:extLst>
              <a:ext uri="{FF2B5EF4-FFF2-40B4-BE49-F238E27FC236}">
                <a16:creationId xmlns:a16="http://schemas.microsoft.com/office/drawing/2014/main" id="{CB6860BE-DF56-8640-BCC7-797FB98F137D}"/>
              </a:ext>
            </a:extLst>
          </p:cNvPr>
          <p:cNvSpPr>
            <a:spLocks noGrp="1"/>
          </p:cNvSpPr>
          <p:nvPr>
            <p:ph type="subTitle" idx="1"/>
          </p:nvPr>
        </p:nvSpPr>
        <p:spPr/>
        <p:txBody>
          <a:bodyPr/>
          <a:lstStyle/>
          <a:p>
            <a:r>
              <a:rPr lang="en-US" dirty="0"/>
              <a:t>Module 9</a:t>
            </a:r>
          </a:p>
        </p:txBody>
      </p:sp>
      <p:pic>
        <p:nvPicPr>
          <p:cNvPr id="7" name="Picture 6" descr="A blue sign with white text&#10;&#10;Description automatically generated with medium confidence">
            <a:extLst>
              <a:ext uri="{FF2B5EF4-FFF2-40B4-BE49-F238E27FC236}">
                <a16:creationId xmlns:a16="http://schemas.microsoft.com/office/drawing/2014/main" id="{CE2535BC-7FF6-4D46-B2F9-6E53D5460460}"/>
              </a:ext>
            </a:extLst>
          </p:cNvPr>
          <p:cNvPicPr>
            <a:picLocks noChangeAspect="1"/>
          </p:cNvPicPr>
          <p:nvPr/>
        </p:nvPicPr>
        <p:blipFill>
          <a:blip r:embed="rId2"/>
          <a:stretch>
            <a:fillRect/>
          </a:stretch>
        </p:blipFill>
        <p:spPr>
          <a:xfrm>
            <a:off x="374766" y="5969114"/>
            <a:ext cx="1520852" cy="643864"/>
          </a:xfrm>
          <a:prstGeom prst="rect">
            <a:avLst/>
          </a:prstGeom>
        </p:spPr>
      </p:pic>
      <p:pic>
        <p:nvPicPr>
          <p:cNvPr id="9" name="Picture 8" descr="Graphical user interface, text, application, chat or text message&#10;&#10;Description automatically generated">
            <a:extLst>
              <a:ext uri="{FF2B5EF4-FFF2-40B4-BE49-F238E27FC236}">
                <a16:creationId xmlns:a16="http://schemas.microsoft.com/office/drawing/2014/main" id="{BFBA23CD-09A9-ED4D-9F52-1CF6F93A3084}"/>
              </a:ext>
            </a:extLst>
          </p:cNvPr>
          <p:cNvPicPr>
            <a:picLocks noChangeAspect="1"/>
          </p:cNvPicPr>
          <p:nvPr/>
        </p:nvPicPr>
        <p:blipFill>
          <a:blip r:embed="rId3"/>
          <a:stretch>
            <a:fillRect/>
          </a:stretch>
        </p:blipFill>
        <p:spPr>
          <a:xfrm>
            <a:off x="2094564" y="5828934"/>
            <a:ext cx="873490" cy="924223"/>
          </a:xfrm>
          <a:prstGeom prst="rect">
            <a:avLst/>
          </a:prstGeom>
        </p:spPr>
      </p:pic>
      <p:pic>
        <p:nvPicPr>
          <p:cNvPr id="6" name="Google Shape;111;p19">
            <a:extLst>
              <a:ext uri="{FF2B5EF4-FFF2-40B4-BE49-F238E27FC236}">
                <a16:creationId xmlns:a16="http://schemas.microsoft.com/office/drawing/2014/main" id="{48D08EBE-36E6-174E-A5F4-78369C3F8DF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7721" y="3648930"/>
            <a:ext cx="3497469" cy="1608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Disasters and Children">
            <a:extLst>
              <a:ext uri="{FF2B5EF4-FFF2-40B4-BE49-F238E27FC236}">
                <a16:creationId xmlns:a16="http://schemas.microsoft.com/office/drawing/2014/main" id="{6476FDD7-BAA2-571F-D614-8C82F71EE3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9925" y="3558381"/>
            <a:ext cx="3093570"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069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a:extLst>
              <a:ext uri="{FF2B5EF4-FFF2-40B4-BE49-F238E27FC236}">
                <a16:creationId xmlns:a16="http://schemas.microsoft.com/office/drawing/2014/main" id="{6C8C8CD2-0254-4084-9DE5-1EF12687A2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89652" y="104843"/>
            <a:ext cx="861060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blue sign with white text&#10;&#10;Description automatically generated with medium confidence">
            <a:extLst>
              <a:ext uri="{FF2B5EF4-FFF2-40B4-BE49-F238E27FC236}">
                <a16:creationId xmlns:a16="http://schemas.microsoft.com/office/drawing/2014/main" id="{95D384B9-8919-064F-80DD-271B521D41CE}"/>
              </a:ext>
            </a:extLst>
          </p:cNvPr>
          <p:cNvPicPr>
            <a:picLocks noChangeAspect="1"/>
          </p:cNvPicPr>
          <p:nvPr/>
        </p:nvPicPr>
        <p:blipFill>
          <a:blip r:embed="rId4"/>
          <a:stretch>
            <a:fillRect/>
          </a:stretch>
        </p:blipFill>
        <p:spPr>
          <a:xfrm>
            <a:off x="374766" y="5969114"/>
            <a:ext cx="1520852" cy="643864"/>
          </a:xfrm>
          <a:prstGeom prst="rect">
            <a:avLst/>
          </a:prstGeom>
        </p:spPr>
      </p:pic>
      <p:pic>
        <p:nvPicPr>
          <p:cNvPr id="4" name="Picture 3" descr="Graphical user interface, text, application, chat or text message&#10;&#10;Description automatically generated">
            <a:extLst>
              <a:ext uri="{FF2B5EF4-FFF2-40B4-BE49-F238E27FC236}">
                <a16:creationId xmlns:a16="http://schemas.microsoft.com/office/drawing/2014/main" id="{51049792-9279-AE4E-B645-D69D5C562706}"/>
              </a:ext>
            </a:extLst>
          </p:cNvPr>
          <p:cNvPicPr>
            <a:picLocks noChangeAspect="1"/>
          </p:cNvPicPr>
          <p:nvPr/>
        </p:nvPicPr>
        <p:blipFill>
          <a:blip r:embed="rId5"/>
          <a:stretch>
            <a:fillRect/>
          </a:stretch>
        </p:blipFill>
        <p:spPr>
          <a:xfrm>
            <a:off x="2094564" y="5828934"/>
            <a:ext cx="873490" cy="92422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94A1C575-583D-487B-9943-53AD207B38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blue sign with white text&#10;&#10;Description automatically generated with medium confidence">
            <a:extLst>
              <a:ext uri="{FF2B5EF4-FFF2-40B4-BE49-F238E27FC236}">
                <a16:creationId xmlns:a16="http://schemas.microsoft.com/office/drawing/2014/main" id="{905828DF-331D-9D47-A3FE-3E7C9CB301EC}"/>
              </a:ext>
            </a:extLst>
          </p:cNvPr>
          <p:cNvPicPr>
            <a:picLocks noChangeAspect="1"/>
          </p:cNvPicPr>
          <p:nvPr/>
        </p:nvPicPr>
        <p:blipFill>
          <a:blip r:embed="rId3"/>
          <a:stretch>
            <a:fillRect/>
          </a:stretch>
        </p:blipFill>
        <p:spPr>
          <a:xfrm>
            <a:off x="374766" y="5969114"/>
            <a:ext cx="1520852" cy="643864"/>
          </a:xfrm>
          <a:prstGeom prst="rect">
            <a:avLst/>
          </a:prstGeom>
        </p:spPr>
      </p:pic>
      <p:pic>
        <p:nvPicPr>
          <p:cNvPr id="4" name="Picture 3" descr="Graphical user interface, text, application, chat or text message&#10;&#10;Description automatically generated">
            <a:extLst>
              <a:ext uri="{FF2B5EF4-FFF2-40B4-BE49-F238E27FC236}">
                <a16:creationId xmlns:a16="http://schemas.microsoft.com/office/drawing/2014/main" id="{3D5DF244-577A-9240-A9CB-2E2D40F20AE7}"/>
              </a:ext>
            </a:extLst>
          </p:cNvPr>
          <p:cNvPicPr>
            <a:picLocks noChangeAspect="1"/>
          </p:cNvPicPr>
          <p:nvPr/>
        </p:nvPicPr>
        <p:blipFill>
          <a:blip r:embed="rId4"/>
          <a:stretch>
            <a:fillRect/>
          </a:stretch>
        </p:blipFill>
        <p:spPr>
          <a:xfrm>
            <a:off x="2094564" y="5828934"/>
            <a:ext cx="873490" cy="92422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BAD74105-4E04-49B8-8528-C8FD3380AE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8719" y="1"/>
            <a:ext cx="8673379" cy="5828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blue sign with white text&#10;&#10;Description automatically generated with medium confidence">
            <a:extLst>
              <a:ext uri="{FF2B5EF4-FFF2-40B4-BE49-F238E27FC236}">
                <a16:creationId xmlns:a16="http://schemas.microsoft.com/office/drawing/2014/main" id="{A974773B-FA33-A143-8B7F-CCDE89252296}"/>
              </a:ext>
            </a:extLst>
          </p:cNvPr>
          <p:cNvPicPr>
            <a:picLocks noChangeAspect="1"/>
          </p:cNvPicPr>
          <p:nvPr/>
        </p:nvPicPr>
        <p:blipFill>
          <a:blip r:embed="rId4"/>
          <a:stretch>
            <a:fillRect/>
          </a:stretch>
        </p:blipFill>
        <p:spPr>
          <a:xfrm>
            <a:off x="374766" y="5969114"/>
            <a:ext cx="1520852" cy="643864"/>
          </a:xfrm>
          <a:prstGeom prst="rect">
            <a:avLst/>
          </a:prstGeom>
        </p:spPr>
      </p:pic>
      <p:pic>
        <p:nvPicPr>
          <p:cNvPr id="4" name="Picture 3" descr="Graphical user interface, text, application, chat or text message&#10;&#10;Description automatically generated">
            <a:extLst>
              <a:ext uri="{FF2B5EF4-FFF2-40B4-BE49-F238E27FC236}">
                <a16:creationId xmlns:a16="http://schemas.microsoft.com/office/drawing/2014/main" id="{15A8EBCF-43AE-8F4C-997E-15815B98E313}"/>
              </a:ext>
            </a:extLst>
          </p:cNvPr>
          <p:cNvPicPr>
            <a:picLocks noChangeAspect="1"/>
          </p:cNvPicPr>
          <p:nvPr/>
        </p:nvPicPr>
        <p:blipFill>
          <a:blip r:embed="rId5"/>
          <a:stretch>
            <a:fillRect/>
          </a:stretch>
        </p:blipFill>
        <p:spPr>
          <a:xfrm>
            <a:off x="2094564" y="5828934"/>
            <a:ext cx="873490" cy="92422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8" descr="PA1247867-katrina">
            <a:extLst>
              <a:ext uri="{FF2B5EF4-FFF2-40B4-BE49-F238E27FC236}">
                <a16:creationId xmlns:a16="http://schemas.microsoft.com/office/drawing/2014/main" id="{EBB9EA08-1A44-434D-B07E-4242525A67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100"/>
            <a:ext cx="9082088"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4" name="Rectangle 2">
            <a:extLst>
              <a:ext uri="{FF2B5EF4-FFF2-40B4-BE49-F238E27FC236}">
                <a16:creationId xmlns:a16="http://schemas.microsoft.com/office/drawing/2014/main" id="{16A1F0C7-16AF-4B41-AB24-7411B244F471}"/>
              </a:ext>
            </a:extLst>
          </p:cNvPr>
          <p:cNvSpPr>
            <a:spLocks noGrp="1" noChangeArrowheads="1"/>
          </p:cNvSpPr>
          <p:nvPr>
            <p:ph type="title"/>
          </p:nvPr>
        </p:nvSpPr>
        <p:spPr>
          <a:xfrm>
            <a:off x="1600200" y="381000"/>
            <a:ext cx="4876800" cy="876300"/>
          </a:xfrm>
        </p:spPr>
        <p:txBody>
          <a:bodyPr>
            <a:normAutofit fontScale="90000"/>
          </a:bodyPr>
          <a:lstStyle/>
          <a:p>
            <a:pPr algn="ctr" eaLnBrk="1" hangingPunct="1">
              <a:defRPr/>
            </a:pPr>
            <a:r>
              <a:rPr lang="en-US" altLang="en-US" sz="3200" dirty="0">
                <a:solidFill>
                  <a:srgbClr val="002060"/>
                </a:solidFill>
                <a:effectLst>
                  <a:outerShdw blurRad="38100" dist="38100" dir="2700000" algn="tl">
                    <a:srgbClr val="000000"/>
                  </a:outerShdw>
                </a:effectLst>
              </a:rPr>
              <a:t>Community related risk factors for emotional vulnerability</a:t>
            </a:r>
          </a:p>
        </p:txBody>
      </p:sp>
      <p:sp>
        <p:nvSpPr>
          <p:cNvPr id="25604" name="Google Shape;112;p19">
            <a:extLst>
              <a:ext uri="{FF2B5EF4-FFF2-40B4-BE49-F238E27FC236}">
                <a16:creationId xmlns:a16="http://schemas.microsoft.com/office/drawing/2014/main" id="{1030347B-F1E8-4890-B40B-F178D61FDA73}"/>
              </a:ext>
            </a:extLst>
          </p:cNvPr>
          <p:cNvSpPr>
            <a:spLocks/>
          </p:cNvSpPr>
          <p:nvPr/>
        </p:nvSpPr>
        <p:spPr bwMode="auto">
          <a:xfrm>
            <a:off x="6248401" y="-76200"/>
            <a:ext cx="4530725" cy="3581400"/>
          </a:xfrm>
          <a:custGeom>
            <a:avLst/>
            <a:gdLst>
              <a:gd name="T0" fmla="*/ 0 w 1333"/>
              <a:gd name="T1" fmla="*/ 0 h 1298"/>
              <a:gd name="T2" fmla="*/ 1333 w 1333"/>
              <a:gd name="T3" fmla="*/ 1298 h 1298"/>
            </a:gdLst>
            <a:ahLst/>
            <a:cxnLst/>
            <a:rect l="T0" t="T1" r="T2" b="T3"/>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6941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gn="ctr">
              <a:lnSpc>
                <a:spcPct val="130000"/>
              </a:lnSpc>
              <a:spcBef>
                <a:spcPct val="0"/>
              </a:spcBef>
              <a:buFontTx/>
              <a:buNone/>
            </a:pPr>
            <a:endParaRPr lang="en-US" altLang="en-US" sz="1600" b="1">
              <a:solidFill>
                <a:schemeClr val="tx1"/>
              </a:solidFill>
            </a:endParaRPr>
          </a:p>
          <a:p>
            <a:pPr algn="ctr">
              <a:lnSpc>
                <a:spcPct val="130000"/>
              </a:lnSpc>
              <a:spcBef>
                <a:spcPct val="0"/>
              </a:spcBef>
              <a:buFontTx/>
              <a:buNone/>
            </a:pPr>
            <a:endParaRPr lang="en-US" altLang="en-US" sz="1600" b="1">
              <a:solidFill>
                <a:schemeClr val="tx1"/>
              </a:solidFill>
            </a:endParaRPr>
          </a:p>
          <a:p>
            <a:pPr algn="ctr">
              <a:lnSpc>
                <a:spcPct val="130000"/>
              </a:lnSpc>
              <a:spcBef>
                <a:spcPct val="0"/>
              </a:spcBef>
              <a:buFontTx/>
              <a:buNone/>
            </a:pPr>
            <a:endParaRPr lang="en-US" altLang="en-US" sz="1600" b="1">
              <a:solidFill>
                <a:schemeClr val="tx1"/>
              </a:solidFill>
            </a:endParaRPr>
          </a:p>
          <a:p>
            <a:pPr algn="ctr">
              <a:lnSpc>
                <a:spcPct val="130000"/>
              </a:lnSpc>
              <a:spcBef>
                <a:spcPct val="0"/>
              </a:spcBef>
              <a:buFontTx/>
              <a:buNone/>
            </a:pPr>
            <a:r>
              <a:rPr lang="en-US" altLang="en-US" sz="1600" b="1">
                <a:solidFill>
                  <a:schemeClr val="tx1"/>
                </a:solidFill>
              </a:rPr>
              <a:t>Disruption in schedules and routines </a:t>
            </a:r>
          </a:p>
          <a:p>
            <a:pPr algn="ctr">
              <a:lnSpc>
                <a:spcPct val="130000"/>
              </a:lnSpc>
              <a:spcBef>
                <a:spcPct val="0"/>
              </a:spcBef>
              <a:buFontTx/>
              <a:buNone/>
            </a:pPr>
            <a:r>
              <a:rPr lang="en-US" altLang="en-US" sz="1600" b="1">
                <a:solidFill>
                  <a:schemeClr val="tx1"/>
                </a:solidFill>
              </a:rPr>
              <a:t>school closings</a:t>
            </a:r>
          </a:p>
          <a:p>
            <a:pPr algn="ctr">
              <a:lnSpc>
                <a:spcPct val="130000"/>
              </a:lnSpc>
              <a:spcBef>
                <a:spcPct val="0"/>
              </a:spcBef>
              <a:buFontTx/>
              <a:buNone/>
            </a:pPr>
            <a:r>
              <a:rPr lang="en-US" altLang="en-US" sz="1600" b="1">
                <a:solidFill>
                  <a:schemeClr val="tx1"/>
                </a:solidFill>
              </a:rPr>
              <a:t>Induction of fear and erosion of safety</a:t>
            </a:r>
          </a:p>
          <a:p>
            <a:pPr algn="ctr">
              <a:lnSpc>
                <a:spcPct val="130000"/>
              </a:lnSpc>
              <a:spcBef>
                <a:spcPct val="0"/>
              </a:spcBef>
              <a:buFontTx/>
              <a:buNone/>
            </a:pPr>
            <a:r>
              <a:rPr lang="en-US" altLang="en-US" sz="1600" b="1">
                <a:solidFill>
                  <a:schemeClr val="tx1"/>
                </a:solidFill>
              </a:rPr>
              <a:t>Opportunism that undermines safety</a:t>
            </a:r>
          </a:p>
        </p:txBody>
      </p:sp>
      <p:pic>
        <p:nvPicPr>
          <p:cNvPr id="5" name="Picture 4" descr="A blue sign with white text&#10;&#10;Description automatically generated with medium confidence">
            <a:extLst>
              <a:ext uri="{FF2B5EF4-FFF2-40B4-BE49-F238E27FC236}">
                <a16:creationId xmlns:a16="http://schemas.microsoft.com/office/drawing/2014/main" id="{7CEFBCEA-6617-F24F-AC47-9511F51CB38A}"/>
              </a:ext>
            </a:extLst>
          </p:cNvPr>
          <p:cNvPicPr>
            <a:picLocks noChangeAspect="1"/>
          </p:cNvPicPr>
          <p:nvPr/>
        </p:nvPicPr>
        <p:blipFill>
          <a:blip r:embed="rId4"/>
          <a:stretch>
            <a:fillRect/>
          </a:stretch>
        </p:blipFill>
        <p:spPr>
          <a:xfrm>
            <a:off x="374766" y="5969114"/>
            <a:ext cx="1520852" cy="643864"/>
          </a:xfrm>
          <a:prstGeom prst="rect">
            <a:avLst/>
          </a:prstGeom>
        </p:spPr>
      </p:pic>
      <p:pic>
        <p:nvPicPr>
          <p:cNvPr id="6" name="Picture 5" descr="Graphical user interface, text, application, chat or text message&#10;&#10;Description automatically generated">
            <a:extLst>
              <a:ext uri="{FF2B5EF4-FFF2-40B4-BE49-F238E27FC236}">
                <a16:creationId xmlns:a16="http://schemas.microsoft.com/office/drawing/2014/main" id="{018D7364-CF86-5045-B38F-10669ADCCA9D}"/>
              </a:ext>
            </a:extLst>
          </p:cNvPr>
          <p:cNvPicPr>
            <a:picLocks noChangeAspect="1"/>
          </p:cNvPicPr>
          <p:nvPr/>
        </p:nvPicPr>
        <p:blipFill>
          <a:blip r:embed="rId5"/>
          <a:stretch>
            <a:fillRect/>
          </a:stretch>
        </p:blipFill>
        <p:spPr>
          <a:xfrm>
            <a:off x="2094564" y="5828934"/>
            <a:ext cx="873490" cy="924223"/>
          </a:xfrm>
          <a:prstGeom prst="rect">
            <a:avLst/>
          </a:prstGeom>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Google Shape;230;p26">
            <a:extLst>
              <a:ext uri="{FF2B5EF4-FFF2-40B4-BE49-F238E27FC236}">
                <a16:creationId xmlns:a16="http://schemas.microsoft.com/office/drawing/2014/main" id="{CFF0B3B5-AB14-42CD-815C-1EABADD08D9A}"/>
              </a:ext>
            </a:extLst>
          </p:cNvPr>
          <p:cNvSpPr>
            <a:spLocks noGrp="1" noChangeArrowheads="1"/>
          </p:cNvSpPr>
          <p:nvPr>
            <p:ph type="title"/>
          </p:nvPr>
        </p:nvSpPr>
        <p:spPr>
          <a:xfrm>
            <a:off x="2154238" y="457200"/>
            <a:ext cx="7821612" cy="1066800"/>
          </a:xfrm>
        </p:spPr>
        <p:txBody>
          <a:bodyPr spcFirstLastPara="1" vert="horz" lIns="91425" tIns="45700" rIns="91425" bIns="45700" rtlCol="0" anchor="ctr">
            <a:normAutofit fontScale="90000"/>
          </a:bodyPr>
          <a:lstStyle/>
          <a:p>
            <a:pPr>
              <a:lnSpc>
                <a:spcPct val="90000"/>
              </a:lnSpc>
              <a:spcBef>
                <a:spcPct val="0"/>
              </a:spcBef>
              <a:spcAft>
                <a:spcPct val="0"/>
              </a:spcAft>
              <a:buSzPts val="1100"/>
              <a:buFontTx/>
              <a:buNone/>
            </a:pPr>
            <a:r>
              <a:rPr lang="en-US" altLang="en-US" sz="3600" b="1" dirty="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rPr>
              <a:t>Resilience Variability in Trauma Response</a:t>
            </a:r>
          </a:p>
        </p:txBody>
      </p:sp>
      <p:grpSp>
        <p:nvGrpSpPr>
          <p:cNvPr id="27651" name="Google Shape;231;p26">
            <a:extLst>
              <a:ext uri="{FF2B5EF4-FFF2-40B4-BE49-F238E27FC236}">
                <a16:creationId xmlns:a16="http://schemas.microsoft.com/office/drawing/2014/main" id="{7CB1B720-E60D-4AB3-ADD8-E18E16ADF558}"/>
              </a:ext>
            </a:extLst>
          </p:cNvPr>
          <p:cNvGrpSpPr>
            <a:grpSpLocks/>
          </p:cNvGrpSpPr>
          <p:nvPr/>
        </p:nvGrpSpPr>
        <p:grpSpPr bwMode="auto">
          <a:xfrm>
            <a:off x="2531309" y="1422470"/>
            <a:ext cx="7132638" cy="2465387"/>
            <a:chOff x="376428" y="195869"/>
            <a:chExt cx="7134600" cy="2465957"/>
          </a:xfrm>
        </p:grpSpPr>
        <p:sp>
          <p:nvSpPr>
            <p:cNvPr id="27655" name="Google Shape;233;p26">
              <a:extLst>
                <a:ext uri="{FF2B5EF4-FFF2-40B4-BE49-F238E27FC236}">
                  <a16:creationId xmlns:a16="http://schemas.microsoft.com/office/drawing/2014/main" id="{FC7C5B2A-BB26-4DD8-B876-BA864EF2054C}"/>
                </a:ext>
              </a:extLst>
            </p:cNvPr>
            <p:cNvSpPr>
              <a:spLocks noChangeArrowheads="1"/>
            </p:cNvSpPr>
            <p:nvPr/>
          </p:nvSpPr>
          <p:spPr bwMode="auto">
            <a:xfrm>
              <a:off x="376428" y="516041"/>
              <a:ext cx="3379189" cy="2145785"/>
            </a:xfrm>
            <a:prstGeom prst="roundRect">
              <a:avLst>
                <a:gd name="adj" fmla="val 10000"/>
              </a:avLst>
            </a:prstGeom>
            <a:solidFill>
              <a:schemeClr val="bg1">
                <a:alpha val="89410"/>
              </a:schemeClr>
            </a:solidFill>
            <a:ln w="9525">
              <a:solidFill>
                <a:schemeClr val="accent2"/>
              </a:solidFill>
              <a:miter lim="800000"/>
              <a:headEnd type="none" w="sm" len="sm"/>
              <a:tailEnd type="none" w="sm" len="sm"/>
            </a:ln>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endParaRPr lang="en-US" altLang="en-US" sz="1400">
                <a:solidFill>
                  <a:srgbClr val="000000"/>
                </a:solidFill>
                <a:cs typeface="Arial" panose="020B0604020202020204" pitchFamily="34" charset="0"/>
                <a:sym typeface="Arial" panose="020B0604020202020204" pitchFamily="34" charset="0"/>
              </a:endParaRPr>
            </a:p>
          </p:txBody>
        </p:sp>
        <p:sp>
          <p:nvSpPr>
            <p:cNvPr id="27656" name="Google Shape;234;p26">
              <a:extLst>
                <a:ext uri="{FF2B5EF4-FFF2-40B4-BE49-F238E27FC236}">
                  <a16:creationId xmlns:a16="http://schemas.microsoft.com/office/drawing/2014/main" id="{9165CC74-B1BE-412E-8B45-61404F928A9F}"/>
                </a:ext>
              </a:extLst>
            </p:cNvPr>
            <p:cNvSpPr txBox="1">
              <a:spLocks noChangeArrowheads="1"/>
            </p:cNvSpPr>
            <p:nvPr/>
          </p:nvSpPr>
          <p:spPr bwMode="auto">
            <a:xfrm>
              <a:off x="439276" y="578889"/>
              <a:ext cx="3253493" cy="202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gn="ctr">
                <a:lnSpc>
                  <a:spcPct val="90000"/>
                </a:lnSpc>
                <a:spcBef>
                  <a:spcPct val="0"/>
                </a:spcBef>
                <a:buClr>
                  <a:srgbClr val="000000"/>
                </a:buClr>
                <a:buSzPts val="2400"/>
                <a:buFontTx/>
                <a:buNone/>
              </a:pPr>
              <a:endParaRPr lang="en-US" altLang="en-US" sz="2400">
                <a:solidFill>
                  <a:srgbClr val="000000"/>
                </a:solidFill>
                <a:cs typeface="Arial" panose="020B0604020202020204" pitchFamily="34" charset="0"/>
                <a:sym typeface="Arial" panose="020B0604020202020204" pitchFamily="34" charset="0"/>
              </a:endParaRPr>
            </a:p>
          </p:txBody>
        </p:sp>
        <p:sp>
          <p:nvSpPr>
            <p:cNvPr id="235" name="Google Shape;235;p26">
              <a:extLst>
                <a:ext uri="{FF2B5EF4-FFF2-40B4-BE49-F238E27FC236}">
                  <a16:creationId xmlns:a16="http://schemas.microsoft.com/office/drawing/2014/main" id="{E50E27A2-17C4-403D-89FB-6EE5E3D73857}"/>
                </a:ext>
              </a:extLst>
            </p:cNvPr>
            <p:cNvSpPr/>
            <p:nvPr/>
          </p:nvSpPr>
          <p:spPr>
            <a:xfrm>
              <a:off x="4130310" y="195869"/>
              <a:ext cx="3380718" cy="2145208"/>
            </a:xfrm>
            <a:prstGeom prst="roundRect">
              <a:avLst>
                <a:gd name="adj" fmla="val 10000"/>
              </a:avLst>
            </a:prstGeom>
            <a:gradFill>
              <a:gsLst>
                <a:gs pos="0">
                  <a:srgbClr val="F08B54"/>
                </a:gs>
                <a:gs pos="50000">
                  <a:srgbClr val="F67A26"/>
                </a:gs>
                <a:gs pos="100000">
                  <a:srgbClr val="E36A18"/>
                </a:gs>
              </a:gsLst>
              <a:lin ang="5400000" scaled="0"/>
            </a:gradFill>
            <a:ln>
              <a:noFill/>
            </a:ln>
            <a:effectLst>
              <a:outerShdw blurRad="57150" dist="19050" dir="5400000" algn="ctr" rotWithShape="0">
                <a:srgbClr val="000000">
                  <a:alpha val="62352"/>
                </a:srgbClr>
              </a:outerShdw>
            </a:effectLst>
          </p:spPr>
          <p:txBody>
            <a:bodyPr spcFirstLastPara="1" lIns="91425" tIns="91425" rIns="91425" bIns="91425" anchor="ctr"/>
            <a:lstStyle/>
            <a:p>
              <a:pPr>
                <a:buClr>
                  <a:srgbClr val="000000"/>
                </a:buClr>
                <a:buSzPts val="1400"/>
                <a:defRPr/>
              </a:pPr>
              <a:endParaRPr sz="1400">
                <a:solidFill>
                  <a:srgbClr val="000000"/>
                </a:solidFill>
                <a:latin typeface="Arial"/>
                <a:ea typeface="Arial"/>
                <a:cs typeface="Arial"/>
                <a:sym typeface="Arial"/>
              </a:endParaRPr>
            </a:p>
          </p:txBody>
        </p:sp>
      </p:grpSp>
      <p:graphicFrame>
        <p:nvGraphicFramePr>
          <p:cNvPr id="27652" name="Object 9">
            <a:extLst>
              <a:ext uri="{FF2B5EF4-FFF2-40B4-BE49-F238E27FC236}">
                <a16:creationId xmlns:a16="http://schemas.microsoft.com/office/drawing/2014/main" id="{6C527815-4B6E-45D9-9354-146C38BBB757}"/>
              </a:ext>
            </a:extLst>
          </p:cNvPr>
          <p:cNvGraphicFramePr>
            <a:graphicFrameLocks noChangeAspect="1"/>
          </p:cNvGraphicFramePr>
          <p:nvPr/>
        </p:nvGraphicFramePr>
        <p:xfrm>
          <a:off x="2017713" y="2133601"/>
          <a:ext cx="4267200" cy="3908425"/>
        </p:xfrm>
        <a:graphic>
          <a:graphicData uri="http://schemas.openxmlformats.org/presentationml/2006/ole">
            <mc:AlternateContent xmlns:mc="http://schemas.openxmlformats.org/markup-compatibility/2006">
              <mc:Choice xmlns:v="urn:schemas-microsoft-com:vml" Requires="v">
                <p:oleObj name="Chart" r:id="rId3" imgW="6095905" imgH="4057793" progId="MSGraph.Chart.8">
                  <p:embed followColorScheme="full"/>
                </p:oleObj>
              </mc:Choice>
              <mc:Fallback>
                <p:oleObj name="Chart" r:id="rId3" imgW="6095905" imgH="4057793" progId="MSGraph.Chart.8">
                  <p:embed followColorScheme="full"/>
                  <p:pic>
                    <p:nvPicPr>
                      <p:cNvPr id="27652" name="Object 9">
                        <a:extLst>
                          <a:ext uri="{FF2B5EF4-FFF2-40B4-BE49-F238E27FC236}">
                            <a16:creationId xmlns:a16="http://schemas.microsoft.com/office/drawing/2014/main" id="{6C527815-4B6E-45D9-9354-146C38BBB7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7713" y="2133601"/>
                        <a:ext cx="4267200" cy="39084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1">
            <a:extLst>
              <a:ext uri="{FF2B5EF4-FFF2-40B4-BE49-F238E27FC236}">
                <a16:creationId xmlns:a16="http://schemas.microsoft.com/office/drawing/2014/main" id="{7D5E44F1-CFC5-4485-BC2F-E075989E1713}"/>
              </a:ext>
            </a:extLst>
          </p:cNvPr>
          <p:cNvSpPr/>
          <p:nvPr/>
        </p:nvSpPr>
        <p:spPr>
          <a:xfrm>
            <a:off x="6423165" y="1477478"/>
            <a:ext cx="3301861" cy="2031325"/>
          </a:xfrm>
          <a:prstGeom prst="rect">
            <a:avLst/>
          </a:prstGeom>
        </p:spPr>
        <p:txBody>
          <a:bodyPr wrap="square">
            <a:spAutoFit/>
          </a:bodyPr>
          <a:lstStyle/>
          <a:p>
            <a:pPr>
              <a:defRPr/>
            </a:pPr>
            <a:r>
              <a:rPr lang="en-US" dirty="0"/>
              <a:t>Peek &amp; Fothergill (2015) </a:t>
            </a:r>
            <a:r>
              <a:rPr lang="en-US" i="1" dirty="0"/>
              <a:t>Children of Katrina:</a:t>
            </a:r>
            <a:r>
              <a:rPr lang="en-US" dirty="0"/>
              <a:t> longitudinal study of children. Discovered 3 trajectories </a:t>
            </a:r>
          </a:p>
          <a:p>
            <a:pPr marL="285750" indent="-285750">
              <a:buFont typeface="Arial" panose="020B0604020202020204" pitchFamily="34" charset="0"/>
              <a:buChar char="•"/>
              <a:defRPr/>
            </a:pPr>
            <a:r>
              <a:rPr lang="en-US" dirty="0"/>
              <a:t>Declining</a:t>
            </a:r>
          </a:p>
          <a:p>
            <a:pPr marL="285750" indent="-285750">
              <a:buFont typeface="Arial" panose="020B0604020202020204" pitchFamily="34" charset="0"/>
              <a:buChar char="•"/>
              <a:defRPr/>
            </a:pPr>
            <a:r>
              <a:rPr lang="en-US" dirty="0"/>
              <a:t>Finding equilibrium  </a:t>
            </a:r>
          </a:p>
          <a:p>
            <a:pPr marL="285750" indent="-285750">
              <a:buFont typeface="Arial" panose="020B0604020202020204" pitchFamily="34" charset="0"/>
              <a:buChar char="•"/>
              <a:defRPr/>
            </a:pPr>
            <a:r>
              <a:rPr lang="en-US" dirty="0"/>
              <a:t>Fluctuating</a:t>
            </a:r>
          </a:p>
        </p:txBody>
      </p:sp>
      <p:sp>
        <p:nvSpPr>
          <p:cNvPr id="10" name="Google Shape;235;p26">
            <a:extLst>
              <a:ext uri="{FF2B5EF4-FFF2-40B4-BE49-F238E27FC236}">
                <a16:creationId xmlns:a16="http://schemas.microsoft.com/office/drawing/2014/main" id="{D7B23A12-24F5-473C-B1EA-106E96F3C82D}"/>
              </a:ext>
            </a:extLst>
          </p:cNvPr>
          <p:cNvSpPr/>
          <p:nvPr/>
        </p:nvSpPr>
        <p:spPr bwMode="auto">
          <a:xfrm>
            <a:off x="6346895" y="3684221"/>
            <a:ext cx="3454400" cy="2144713"/>
          </a:xfrm>
          <a:prstGeom prst="roundRect">
            <a:avLst>
              <a:gd name="adj" fmla="val 10000"/>
            </a:avLst>
          </a:prstGeom>
          <a:gradFill>
            <a:gsLst>
              <a:gs pos="0">
                <a:srgbClr val="F08B54"/>
              </a:gs>
              <a:gs pos="50000">
                <a:srgbClr val="F67A26"/>
              </a:gs>
              <a:gs pos="100000">
                <a:srgbClr val="E36A18"/>
              </a:gs>
            </a:gsLst>
            <a:lin ang="5400000" scaled="0"/>
          </a:gradFill>
          <a:ln>
            <a:noFill/>
          </a:ln>
          <a:effectLst>
            <a:outerShdw blurRad="57150" dist="19050" dir="5400000" algn="ctr" rotWithShape="0">
              <a:srgbClr val="000000">
                <a:alpha val="62352"/>
              </a:srgbClr>
            </a:outerShdw>
          </a:effectLst>
        </p:spPr>
        <p:txBody>
          <a:bodyPr spcFirstLastPara="1" lIns="91425" tIns="91425" rIns="91425" bIns="91425" anchor="ctr"/>
          <a:lstStyle/>
          <a:p>
            <a:pPr>
              <a:buClr>
                <a:srgbClr val="000000"/>
              </a:buClr>
              <a:buSzPts val="1400"/>
              <a:defRPr/>
            </a:pPr>
            <a:r>
              <a:rPr lang="en-US" sz="2000" b="1" dirty="0">
                <a:solidFill>
                  <a:srgbClr val="000000"/>
                </a:solidFill>
                <a:latin typeface="Arial"/>
                <a:ea typeface="Arial"/>
                <a:cs typeface="Arial"/>
                <a:sym typeface="Arial"/>
              </a:rPr>
              <a:t>Misleading perceptions on children:</a:t>
            </a:r>
          </a:p>
          <a:p>
            <a:pPr marL="342900" indent="-342900">
              <a:buClr>
                <a:srgbClr val="000000"/>
              </a:buClr>
              <a:buSzPts val="1400"/>
              <a:buFontTx/>
              <a:buAutoNum type="arabicParenR"/>
              <a:defRPr/>
            </a:pPr>
            <a:r>
              <a:rPr lang="en-US" sz="2000" dirty="0">
                <a:solidFill>
                  <a:srgbClr val="000000"/>
                </a:solidFill>
                <a:latin typeface="Arial"/>
                <a:ea typeface="Arial"/>
                <a:cs typeface="Arial"/>
                <a:sym typeface="Arial"/>
              </a:rPr>
              <a:t>The resilience myth</a:t>
            </a:r>
          </a:p>
          <a:p>
            <a:pPr marL="342900" indent="-342900">
              <a:buClr>
                <a:srgbClr val="000000"/>
              </a:buClr>
              <a:buSzPts val="1400"/>
              <a:buFontTx/>
              <a:buAutoNum type="arabicParenR"/>
              <a:defRPr/>
            </a:pPr>
            <a:r>
              <a:rPr lang="en-US" sz="2000" dirty="0">
                <a:solidFill>
                  <a:srgbClr val="000000"/>
                </a:solidFill>
                <a:latin typeface="Arial"/>
                <a:ea typeface="Arial"/>
                <a:cs typeface="Arial"/>
                <a:sym typeface="Arial"/>
              </a:rPr>
              <a:t>Helpless victim myth</a:t>
            </a:r>
          </a:p>
          <a:p>
            <a:pPr marL="342900" indent="-342900">
              <a:buClr>
                <a:srgbClr val="000000"/>
              </a:buClr>
              <a:buSzPts val="1400"/>
              <a:buFontTx/>
              <a:buAutoNum type="arabicParenR"/>
              <a:defRPr/>
            </a:pPr>
            <a:r>
              <a:rPr lang="en-US" sz="2000" dirty="0">
                <a:solidFill>
                  <a:srgbClr val="000000"/>
                </a:solidFill>
                <a:latin typeface="Arial"/>
                <a:ea typeface="Arial"/>
                <a:cs typeface="Arial"/>
                <a:sym typeface="Arial"/>
              </a:rPr>
              <a:t>Disasters are equal opportunity events myth </a:t>
            </a:r>
            <a:endParaRPr sz="2000" dirty="0">
              <a:solidFill>
                <a:srgbClr val="000000"/>
              </a:solidFill>
              <a:latin typeface="Arial"/>
              <a:ea typeface="Arial"/>
              <a:cs typeface="Arial"/>
              <a:sym typeface="Arial"/>
            </a:endParaRPr>
          </a:p>
        </p:txBody>
      </p:sp>
      <p:pic>
        <p:nvPicPr>
          <p:cNvPr id="11" name="Picture 10" descr="A blue sign with white text&#10;&#10;Description automatically generated with medium confidence">
            <a:extLst>
              <a:ext uri="{FF2B5EF4-FFF2-40B4-BE49-F238E27FC236}">
                <a16:creationId xmlns:a16="http://schemas.microsoft.com/office/drawing/2014/main" id="{E14466DC-AC9C-5B41-8152-5525821F40D9}"/>
              </a:ext>
            </a:extLst>
          </p:cNvPr>
          <p:cNvPicPr>
            <a:picLocks noChangeAspect="1"/>
          </p:cNvPicPr>
          <p:nvPr/>
        </p:nvPicPr>
        <p:blipFill>
          <a:blip r:embed="rId5"/>
          <a:stretch>
            <a:fillRect/>
          </a:stretch>
        </p:blipFill>
        <p:spPr>
          <a:xfrm>
            <a:off x="374766" y="5969114"/>
            <a:ext cx="1520852" cy="643864"/>
          </a:xfrm>
          <a:prstGeom prst="rect">
            <a:avLst/>
          </a:prstGeom>
        </p:spPr>
      </p:pic>
      <p:pic>
        <p:nvPicPr>
          <p:cNvPr id="12" name="Picture 11" descr="Graphical user interface, text, application, chat or text message&#10;&#10;Description automatically generated">
            <a:extLst>
              <a:ext uri="{FF2B5EF4-FFF2-40B4-BE49-F238E27FC236}">
                <a16:creationId xmlns:a16="http://schemas.microsoft.com/office/drawing/2014/main" id="{99BF1AA2-B2C9-F140-B1D5-11E2EB0910DA}"/>
              </a:ext>
            </a:extLst>
          </p:cNvPr>
          <p:cNvPicPr>
            <a:picLocks noChangeAspect="1"/>
          </p:cNvPicPr>
          <p:nvPr/>
        </p:nvPicPr>
        <p:blipFill>
          <a:blip r:embed="rId6"/>
          <a:stretch>
            <a:fillRect/>
          </a:stretch>
        </p:blipFill>
        <p:spPr>
          <a:xfrm>
            <a:off x="2094564" y="5828934"/>
            <a:ext cx="873490" cy="92422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8B0C033-E6A9-475B-9334-D800589B390F}"/>
              </a:ext>
            </a:extLst>
          </p:cNvPr>
          <p:cNvSpPr>
            <a:spLocks noGrp="1"/>
          </p:cNvSpPr>
          <p:nvPr>
            <p:ph type="title"/>
          </p:nvPr>
        </p:nvSpPr>
        <p:spPr bwMode="auto">
          <a:xfrm>
            <a:off x="1981200" y="274638"/>
            <a:ext cx="5105400" cy="1143000"/>
          </a:xfrm>
          <a:prstGeom prst="rect">
            <a:avLst/>
          </a:prstGeom>
          <a:noFill/>
          <a:ln>
            <a:noFill/>
          </a:ln>
        </p:spPr>
        <p:txBody>
          <a:bodyPr wrap="square" anchor="ctr">
            <a:normAutofit/>
          </a:bodyPr>
          <a:lstStyle/>
          <a:p>
            <a:r>
              <a:rPr lang="en-US"/>
              <a:t>CASE STUDIES:</a:t>
            </a:r>
            <a:endParaRPr lang="en-US" dirty="0"/>
          </a:p>
        </p:txBody>
      </p:sp>
      <p:sp>
        <p:nvSpPr>
          <p:cNvPr id="12" name="Text Placeholder 3">
            <a:extLst>
              <a:ext uri="{FF2B5EF4-FFF2-40B4-BE49-F238E27FC236}">
                <a16:creationId xmlns:a16="http://schemas.microsoft.com/office/drawing/2014/main" id="{911162B5-B1DF-45AE-B3E1-3E5A558AB048}"/>
              </a:ext>
            </a:extLst>
          </p:cNvPr>
          <p:cNvSpPr>
            <a:spLocks noGrp="1"/>
          </p:cNvSpPr>
          <p:nvPr>
            <p:ph sz="half" idx="1"/>
          </p:nvPr>
        </p:nvSpPr>
        <p:spPr bwMode="auto">
          <a:xfrm>
            <a:off x="1981200" y="1600201"/>
            <a:ext cx="4038600" cy="4525963"/>
          </a:xfrm>
          <a:prstGeom prst="rect">
            <a:avLst/>
          </a:prstGeom>
          <a:noFill/>
          <a:ln>
            <a:noFill/>
          </a:ln>
        </p:spPr>
        <p:txBody>
          <a:bodyPr wrap="square" anchor="t">
            <a:normAutofit/>
          </a:bodyPr>
          <a:lstStyle/>
          <a:p>
            <a:endParaRPr lang="en-US"/>
          </a:p>
          <a:p>
            <a:endParaRPr lang="en-US" dirty="0"/>
          </a:p>
          <a:p>
            <a:endParaRPr lang="en-US" dirty="0"/>
          </a:p>
        </p:txBody>
      </p:sp>
      <p:pic>
        <p:nvPicPr>
          <p:cNvPr id="5" name="Picture 5">
            <a:extLst>
              <a:ext uri="{FF2B5EF4-FFF2-40B4-BE49-F238E27FC236}">
                <a16:creationId xmlns:a16="http://schemas.microsoft.com/office/drawing/2014/main" id="{55F27D14-38ED-4FBD-A5FB-45977C37A77D}"/>
              </a:ext>
            </a:extLst>
          </p:cNvPr>
          <p:cNvPicPr>
            <a:picLocks noGrp="1" noChangeAspect="1"/>
          </p:cNvPicPr>
          <p:nvPr>
            <p:ph sz="half" idx="2"/>
          </p:nvPr>
        </p:nvPicPr>
        <p:blipFill rotWithShape="1">
          <a:blip r:embed="rId2"/>
          <a:stretch/>
        </p:blipFill>
        <p:spPr>
          <a:xfrm>
            <a:off x="6685589" y="175037"/>
            <a:ext cx="3011822" cy="5523119"/>
          </a:xfrm>
          <a:prstGeom prst="rect">
            <a:avLst/>
          </a:prstGeom>
          <a:noFill/>
        </p:spPr>
      </p:pic>
      <p:sp>
        <p:nvSpPr>
          <p:cNvPr id="7" name="TextBox 6">
            <a:extLst>
              <a:ext uri="{FF2B5EF4-FFF2-40B4-BE49-F238E27FC236}">
                <a16:creationId xmlns:a16="http://schemas.microsoft.com/office/drawing/2014/main" id="{BA037F8A-1063-4C76-B524-872F342C09A3}"/>
              </a:ext>
            </a:extLst>
          </p:cNvPr>
          <p:cNvSpPr txBox="1"/>
          <p:nvPr/>
        </p:nvSpPr>
        <p:spPr>
          <a:xfrm>
            <a:off x="2409706" y="1823062"/>
            <a:ext cx="364507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ea typeface="MS PGothic"/>
                <a:cs typeface="Arial"/>
              </a:rPr>
              <a:t>Daniel: Cumulative </a:t>
            </a:r>
            <a:r>
              <a:rPr lang="en-US" dirty="0">
                <a:latin typeface="Arial"/>
                <a:ea typeface="MS PGothic"/>
                <a:cs typeface="Arial"/>
              </a:rPr>
              <a:t>vulnerability </a:t>
            </a:r>
            <a:r>
              <a:rPr lang="en-US">
                <a:latin typeface="Arial"/>
                <a:ea typeface="MS PGothic"/>
                <a:cs typeface="Arial"/>
              </a:rPr>
              <a:t>and continuing crisis</a:t>
            </a:r>
            <a:endParaRPr lang="en-US" dirty="0">
              <a:latin typeface="Arial"/>
              <a:ea typeface="MS PGothic"/>
              <a:cs typeface="Arial"/>
            </a:endParaRPr>
          </a:p>
          <a:p>
            <a:endParaRPr lang="en-US" dirty="0">
              <a:latin typeface="Arial"/>
              <a:ea typeface="MS PGothic"/>
              <a:cs typeface="Arial"/>
            </a:endParaRPr>
          </a:p>
          <a:p>
            <a:endParaRPr lang="en-US" dirty="0">
              <a:latin typeface="Arial"/>
              <a:ea typeface="MS PGothic"/>
              <a:cs typeface="Arial"/>
            </a:endParaRPr>
          </a:p>
          <a:p>
            <a:r>
              <a:rPr lang="en-US">
                <a:latin typeface="Arial"/>
                <a:ea typeface="MS PGothic"/>
                <a:cs typeface="Arial"/>
              </a:rPr>
              <a:t>Mekana: DIsaster as Catalyst</a:t>
            </a:r>
            <a:endParaRPr lang="en-US" dirty="0">
              <a:latin typeface="Arial"/>
              <a:ea typeface="MS PGothic"/>
              <a:cs typeface="Arial"/>
            </a:endParaRPr>
          </a:p>
          <a:p>
            <a:endParaRPr lang="en-US" dirty="0">
              <a:latin typeface="Arial"/>
              <a:ea typeface="MS PGothic"/>
              <a:cs typeface="Arial"/>
            </a:endParaRPr>
          </a:p>
          <a:p>
            <a:endParaRPr lang="en-US" dirty="0">
              <a:latin typeface="Arial"/>
              <a:ea typeface="MS PGothic"/>
              <a:cs typeface="Arial"/>
            </a:endParaRPr>
          </a:p>
          <a:p>
            <a:r>
              <a:rPr lang="en-US" dirty="0">
                <a:latin typeface="Arial"/>
                <a:ea typeface="MS PGothic"/>
                <a:cs typeface="Arial"/>
              </a:rPr>
              <a:t>Isabel &amp; Zachary: Resource </a:t>
            </a:r>
            <a:r>
              <a:rPr lang="en-US">
                <a:latin typeface="Arial"/>
                <a:ea typeface="MS PGothic"/>
                <a:cs typeface="Arial"/>
              </a:rPr>
              <a:t>Depth and Long-term Stability </a:t>
            </a:r>
            <a:endParaRPr lang="en-US" dirty="0">
              <a:latin typeface="Arial"/>
              <a:ea typeface="MS PGothic"/>
              <a:cs typeface="Arial"/>
            </a:endParaRPr>
          </a:p>
          <a:p>
            <a:endParaRPr lang="en-US" dirty="0">
              <a:latin typeface="Arial"/>
              <a:ea typeface="MS PGothic"/>
              <a:cs typeface="Arial"/>
            </a:endParaRPr>
          </a:p>
          <a:p>
            <a:endParaRPr lang="en-US" dirty="0">
              <a:latin typeface="Arial"/>
              <a:ea typeface="MS PGothic"/>
              <a:cs typeface="Arial"/>
            </a:endParaRPr>
          </a:p>
          <a:p>
            <a:endParaRPr lang="en-US" dirty="0">
              <a:latin typeface="Arial"/>
              <a:ea typeface="MS PGothic"/>
              <a:cs typeface="Arial"/>
            </a:endParaRPr>
          </a:p>
          <a:p>
            <a:endParaRPr lang="en-US" dirty="0">
              <a:latin typeface="Arial"/>
              <a:ea typeface="MS PGothic"/>
              <a:cs typeface="Arial"/>
            </a:endParaRPr>
          </a:p>
          <a:p>
            <a:endParaRPr lang="en-US" dirty="0">
              <a:latin typeface="Arial"/>
              <a:ea typeface="MS PGothic"/>
              <a:cs typeface="Arial"/>
            </a:endParaRPr>
          </a:p>
          <a:p>
            <a:endParaRPr lang="en-US" dirty="0">
              <a:latin typeface="Arial"/>
              <a:ea typeface="MS PGothic"/>
              <a:cs typeface="Arial"/>
            </a:endParaRPr>
          </a:p>
          <a:p>
            <a:endParaRPr lang="en-US" dirty="0">
              <a:latin typeface="Arial"/>
              <a:ea typeface="MS PGothic"/>
              <a:cs typeface="Arial"/>
            </a:endParaRPr>
          </a:p>
        </p:txBody>
      </p:sp>
      <p:pic>
        <p:nvPicPr>
          <p:cNvPr id="6" name="Picture 5" descr="A blue sign with white text&#10;&#10;Description automatically generated with medium confidence">
            <a:extLst>
              <a:ext uri="{FF2B5EF4-FFF2-40B4-BE49-F238E27FC236}">
                <a16:creationId xmlns:a16="http://schemas.microsoft.com/office/drawing/2014/main" id="{1E6CAA8D-9B58-CB49-8BE4-162A8B982BDC}"/>
              </a:ext>
            </a:extLst>
          </p:cNvPr>
          <p:cNvPicPr>
            <a:picLocks noChangeAspect="1"/>
          </p:cNvPicPr>
          <p:nvPr/>
        </p:nvPicPr>
        <p:blipFill>
          <a:blip r:embed="rId3"/>
          <a:stretch>
            <a:fillRect/>
          </a:stretch>
        </p:blipFill>
        <p:spPr>
          <a:xfrm>
            <a:off x="374766" y="5969114"/>
            <a:ext cx="1520852" cy="643864"/>
          </a:xfrm>
          <a:prstGeom prst="rect">
            <a:avLst/>
          </a:prstGeom>
        </p:spPr>
      </p:pic>
      <p:pic>
        <p:nvPicPr>
          <p:cNvPr id="8" name="Picture 7" descr="Graphical user interface, text, application, chat or text message&#10;&#10;Description automatically generated">
            <a:extLst>
              <a:ext uri="{FF2B5EF4-FFF2-40B4-BE49-F238E27FC236}">
                <a16:creationId xmlns:a16="http://schemas.microsoft.com/office/drawing/2014/main" id="{3ED3981C-FF74-9343-AABF-325CF19F4676}"/>
              </a:ext>
            </a:extLst>
          </p:cNvPr>
          <p:cNvPicPr>
            <a:picLocks noChangeAspect="1"/>
          </p:cNvPicPr>
          <p:nvPr/>
        </p:nvPicPr>
        <p:blipFill>
          <a:blip r:embed="rId4"/>
          <a:stretch>
            <a:fillRect/>
          </a:stretch>
        </p:blipFill>
        <p:spPr>
          <a:xfrm>
            <a:off x="2094564" y="5828934"/>
            <a:ext cx="873490" cy="924223"/>
          </a:xfrm>
          <a:prstGeom prst="rect">
            <a:avLst/>
          </a:prstGeom>
        </p:spPr>
      </p:pic>
    </p:spTree>
    <p:extLst>
      <p:ext uri="{BB962C8B-B14F-4D97-AF65-F5344CB8AC3E}">
        <p14:creationId xmlns:p14="http://schemas.microsoft.com/office/powerpoint/2010/main" val="2241445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Google Shape;196;p23">
            <a:extLst>
              <a:ext uri="{FF2B5EF4-FFF2-40B4-BE49-F238E27FC236}">
                <a16:creationId xmlns:a16="http://schemas.microsoft.com/office/drawing/2014/main" id="{83EB8ED0-B51A-44CD-9E7F-62C5C26D2985}"/>
              </a:ext>
            </a:extLst>
          </p:cNvPr>
          <p:cNvSpPr>
            <a:spLocks noGrp="1" noChangeArrowheads="1"/>
          </p:cNvSpPr>
          <p:nvPr>
            <p:ph type="title"/>
          </p:nvPr>
        </p:nvSpPr>
        <p:spPr>
          <a:xfrm>
            <a:off x="1828801" y="914400"/>
            <a:ext cx="8321675" cy="1443038"/>
          </a:xfrm>
        </p:spPr>
        <p:txBody>
          <a:bodyPr spcFirstLastPara="1" vert="horz" lIns="91425" tIns="45700" rIns="91425" bIns="45700" rtlCol="0" anchor="t">
            <a:normAutofit/>
          </a:bodyPr>
          <a:lstStyle/>
          <a:p>
            <a:pPr>
              <a:lnSpc>
                <a:spcPct val="99000"/>
              </a:lnSpc>
              <a:spcBef>
                <a:spcPct val="0"/>
              </a:spcBef>
              <a:spcAft>
                <a:spcPct val="0"/>
              </a:spcAft>
              <a:buSzPts val="1200"/>
              <a:buFontTx/>
              <a:buNone/>
            </a:pPr>
            <a:r>
              <a:rPr lang="en-US" altLang="en-US" sz="2800" dirty="0">
                <a:solidFill>
                  <a:schemeClr val="tx1"/>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Emotional response: weeks, months, years</a:t>
            </a:r>
          </a:p>
        </p:txBody>
      </p:sp>
      <p:grpSp>
        <p:nvGrpSpPr>
          <p:cNvPr id="29699" name="Google Shape;197;p23">
            <a:extLst>
              <a:ext uri="{FF2B5EF4-FFF2-40B4-BE49-F238E27FC236}">
                <a16:creationId xmlns:a16="http://schemas.microsoft.com/office/drawing/2014/main" id="{F1D5DE56-B3BF-4AA1-8F98-D8B9EF00E0B6}"/>
              </a:ext>
            </a:extLst>
          </p:cNvPr>
          <p:cNvGrpSpPr>
            <a:grpSpLocks/>
          </p:cNvGrpSpPr>
          <p:nvPr/>
        </p:nvGrpSpPr>
        <p:grpSpPr bwMode="auto">
          <a:xfrm>
            <a:off x="3805239" y="2133601"/>
            <a:ext cx="5595937" cy="3927475"/>
            <a:chOff x="1315155" y="-244245"/>
            <a:chExt cx="5596556" cy="3847816"/>
          </a:xfrm>
        </p:grpSpPr>
        <p:sp>
          <p:nvSpPr>
            <p:cNvPr id="29703" name="Google Shape;198;p23">
              <a:extLst>
                <a:ext uri="{FF2B5EF4-FFF2-40B4-BE49-F238E27FC236}">
                  <a16:creationId xmlns:a16="http://schemas.microsoft.com/office/drawing/2014/main" id="{AC71C485-5C67-45F4-9E93-5D2E632D6E98}"/>
                </a:ext>
              </a:extLst>
            </p:cNvPr>
            <p:cNvSpPr>
              <a:spLocks noChangeArrowheads="1"/>
            </p:cNvSpPr>
            <p:nvPr/>
          </p:nvSpPr>
          <p:spPr bwMode="auto">
            <a:xfrm>
              <a:off x="1315155" y="-97146"/>
              <a:ext cx="5408756" cy="3173613"/>
            </a:xfrm>
            <a:prstGeom prst="diamond">
              <a:avLst/>
            </a:prstGeom>
            <a:solidFill>
              <a:srgbClr val="F7D5C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endParaRPr lang="en-US" altLang="en-US" sz="1400">
                <a:solidFill>
                  <a:srgbClr val="000000"/>
                </a:solidFill>
                <a:cs typeface="Arial" panose="020B0604020202020204" pitchFamily="34" charset="0"/>
                <a:sym typeface="Arial" panose="020B0604020202020204" pitchFamily="34" charset="0"/>
              </a:endParaRPr>
            </a:p>
          </p:txBody>
        </p:sp>
        <p:sp>
          <p:nvSpPr>
            <p:cNvPr id="29704" name="Google Shape;199;p23">
              <a:extLst>
                <a:ext uri="{FF2B5EF4-FFF2-40B4-BE49-F238E27FC236}">
                  <a16:creationId xmlns:a16="http://schemas.microsoft.com/office/drawing/2014/main" id="{70AE4E15-C32E-44F8-8410-6EB2C3174769}"/>
                </a:ext>
              </a:extLst>
            </p:cNvPr>
            <p:cNvSpPr>
              <a:spLocks noChangeArrowheads="1"/>
            </p:cNvSpPr>
            <p:nvPr/>
          </p:nvSpPr>
          <p:spPr bwMode="auto">
            <a:xfrm>
              <a:off x="1385815" y="-244245"/>
              <a:ext cx="2694138" cy="1818236"/>
            </a:xfrm>
            <a:prstGeom prst="roundRect">
              <a:avLst>
                <a:gd name="adj" fmla="val 16667"/>
              </a:avLst>
            </a:prstGeom>
            <a:solidFill>
              <a:schemeClr val="accent2"/>
            </a:solidFill>
            <a:ln w="12700">
              <a:solidFill>
                <a:schemeClr val="bg1"/>
              </a:solidFill>
              <a:miter lim="800000"/>
              <a:headEnd type="none" w="sm" len="sm"/>
              <a:tailEnd type="none" w="sm" len="sm"/>
            </a:ln>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endParaRPr lang="en-US" altLang="en-US" sz="1400">
                <a:solidFill>
                  <a:srgbClr val="000000"/>
                </a:solidFill>
                <a:cs typeface="Arial" panose="020B0604020202020204" pitchFamily="34" charset="0"/>
                <a:sym typeface="Arial" panose="020B0604020202020204" pitchFamily="34" charset="0"/>
              </a:endParaRPr>
            </a:p>
          </p:txBody>
        </p:sp>
        <p:sp>
          <p:nvSpPr>
            <p:cNvPr id="29705" name="Google Shape;200;p23">
              <a:extLst>
                <a:ext uri="{FF2B5EF4-FFF2-40B4-BE49-F238E27FC236}">
                  <a16:creationId xmlns:a16="http://schemas.microsoft.com/office/drawing/2014/main" id="{F04A4AD0-BBDD-4E8E-A5C5-1CD9E6E2E1D7}"/>
                </a:ext>
              </a:extLst>
            </p:cNvPr>
            <p:cNvSpPr txBox="1">
              <a:spLocks noChangeArrowheads="1"/>
            </p:cNvSpPr>
            <p:nvPr/>
          </p:nvSpPr>
          <p:spPr bwMode="auto">
            <a:xfrm>
              <a:off x="1315156" y="-97145"/>
              <a:ext cx="2704378" cy="1575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850" tIns="102850" rIns="102850" bIns="102850"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gn="ctr">
                <a:lnSpc>
                  <a:spcPct val="90000"/>
                </a:lnSpc>
                <a:spcBef>
                  <a:spcPct val="0"/>
                </a:spcBef>
                <a:buClr>
                  <a:srgbClr val="000000"/>
                </a:buClr>
                <a:buSzPts val="2700"/>
                <a:buFontTx/>
                <a:buNone/>
              </a:pPr>
              <a:r>
                <a:rPr lang="en-US" altLang="en-US" sz="2700" b="1">
                  <a:solidFill>
                    <a:srgbClr val="FFFFFF"/>
                  </a:solidFill>
                  <a:cs typeface="Arial" panose="020B0604020202020204" pitchFamily="34" charset="0"/>
                  <a:sym typeface="Arial" panose="020B0604020202020204" pitchFamily="34" charset="0"/>
                </a:rPr>
                <a:t> </a:t>
              </a:r>
              <a:endParaRPr lang="en-US" altLang="en-US" sz="2700">
                <a:solidFill>
                  <a:srgbClr val="FFFFFF"/>
                </a:solidFill>
                <a:cs typeface="Arial" panose="020B0604020202020204" pitchFamily="34" charset="0"/>
                <a:sym typeface="Arial" panose="020B0604020202020204" pitchFamily="34" charset="0"/>
              </a:endParaRPr>
            </a:p>
          </p:txBody>
        </p:sp>
        <p:sp>
          <p:nvSpPr>
            <p:cNvPr id="29706" name="Google Shape;201;p23">
              <a:extLst>
                <a:ext uri="{FF2B5EF4-FFF2-40B4-BE49-F238E27FC236}">
                  <a16:creationId xmlns:a16="http://schemas.microsoft.com/office/drawing/2014/main" id="{88BBDCE5-CA05-49D4-B1C1-82E1339A4BC0}"/>
                </a:ext>
              </a:extLst>
            </p:cNvPr>
            <p:cNvSpPr>
              <a:spLocks noChangeArrowheads="1"/>
            </p:cNvSpPr>
            <p:nvPr/>
          </p:nvSpPr>
          <p:spPr bwMode="auto">
            <a:xfrm>
              <a:off x="4207973" y="-168046"/>
              <a:ext cx="2586598" cy="1718127"/>
            </a:xfrm>
            <a:prstGeom prst="roundRect">
              <a:avLst>
                <a:gd name="adj" fmla="val 16667"/>
              </a:avLst>
            </a:prstGeom>
            <a:solidFill>
              <a:srgbClr val="D07A5B"/>
            </a:solidFill>
            <a:ln w="12700">
              <a:solidFill>
                <a:schemeClr val="bg1"/>
              </a:solidFill>
              <a:miter lim="800000"/>
              <a:headEnd type="none" w="sm" len="sm"/>
              <a:tailEnd type="none" w="sm" len="sm"/>
            </a:ln>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endParaRPr lang="en-US" altLang="en-US" sz="1400">
                <a:solidFill>
                  <a:srgbClr val="000000"/>
                </a:solidFill>
                <a:cs typeface="Arial" panose="020B0604020202020204" pitchFamily="34" charset="0"/>
                <a:sym typeface="Arial" panose="020B0604020202020204" pitchFamily="34" charset="0"/>
              </a:endParaRPr>
            </a:p>
          </p:txBody>
        </p:sp>
        <p:sp>
          <p:nvSpPr>
            <p:cNvPr id="29707" name="Google Shape;202;p23">
              <a:extLst>
                <a:ext uri="{FF2B5EF4-FFF2-40B4-BE49-F238E27FC236}">
                  <a16:creationId xmlns:a16="http://schemas.microsoft.com/office/drawing/2014/main" id="{7ABEC565-CDE0-42B2-A84D-8A2787F59CAC}"/>
                </a:ext>
              </a:extLst>
            </p:cNvPr>
            <p:cNvSpPr txBox="1">
              <a:spLocks noChangeArrowheads="1"/>
            </p:cNvSpPr>
            <p:nvPr/>
          </p:nvSpPr>
          <p:spPr bwMode="auto">
            <a:xfrm>
              <a:off x="4212377" y="17063"/>
              <a:ext cx="2590800" cy="971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0" tIns="99050" rIns="99050" bIns="99050"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gn="ctr">
                <a:lnSpc>
                  <a:spcPct val="90000"/>
                </a:lnSpc>
                <a:spcBef>
                  <a:spcPct val="0"/>
                </a:spcBef>
                <a:buClr>
                  <a:srgbClr val="000000"/>
                </a:buClr>
                <a:buSzPts val="2400"/>
                <a:buFontTx/>
                <a:buNone/>
              </a:pPr>
              <a:endParaRPr lang="en-US" altLang="en-US" sz="2000"/>
            </a:p>
            <a:p>
              <a:pPr algn="ctr">
                <a:lnSpc>
                  <a:spcPct val="90000"/>
                </a:lnSpc>
                <a:spcBef>
                  <a:spcPct val="0"/>
                </a:spcBef>
                <a:buClr>
                  <a:srgbClr val="000000"/>
                </a:buClr>
                <a:buSzPts val="2400"/>
                <a:buFontTx/>
                <a:buNone/>
              </a:pPr>
              <a:r>
                <a:rPr lang="en-US" altLang="en-US" sz="2000">
                  <a:cs typeface="Arial" panose="020B0604020202020204" pitchFamily="34" charset="0"/>
                  <a:sym typeface="Arial" panose="020B0604020202020204" pitchFamily="34" charset="0"/>
                </a:rPr>
                <a:t>DV related reactions that may increase post disaster   </a:t>
              </a:r>
            </a:p>
          </p:txBody>
        </p:sp>
        <p:sp>
          <p:nvSpPr>
            <p:cNvPr id="29708" name="Google Shape;203;p23">
              <a:extLst>
                <a:ext uri="{FF2B5EF4-FFF2-40B4-BE49-F238E27FC236}">
                  <a16:creationId xmlns:a16="http://schemas.microsoft.com/office/drawing/2014/main" id="{94FB28C7-BE1E-4A23-8DFB-800E8B50AD85}"/>
                </a:ext>
              </a:extLst>
            </p:cNvPr>
            <p:cNvSpPr>
              <a:spLocks noChangeArrowheads="1"/>
            </p:cNvSpPr>
            <p:nvPr/>
          </p:nvSpPr>
          <p:spPr bwMode="auto">
            <a:xfrm>
              <a:off x="1385816" y="1634410"/>
              <a:ext cx="2694138" cy="1783448"/>
            </a:xfrm>
            <a:prstGeom prst="roundRect">
              <a:avLst>
                <a:gd name="adj" fmla="val 16667"/>
              </a:avLst>
            </a:prstGeom>
            <a:solidFill>
              <a:srgbClr val="B88881"/>
            </a:solidFill>
            <a:ln w="12700">
              <a:solidFill>
                <a:schemeClr val="bg1"/>
              </a:solidFill>
              <a:miter lim="800000"/>
              <a:headEnd type="none" w="sm" len="sm"/>
              <a:tailEnd type="none" w="sm" len="sm"/>
            </a:ln>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endParaRPr lang="en-US" altLang="en-US" sz="1400">
                <a:solidFill>
                  <a:srgbClr val="000000"/>
                </a:solidFill>
                <a:cs typeface="Arial" panose="020B0604020202020204" pitchFamily="34" charset="0"/>
                <a:sym typeface="Arial" panose="020B0604020202020204" pitchFamily="34" charset="0"/>
              </a:endParaRPr>
            </a:p>
          </p:txBody>
        </p:sp>
        <p:sp>
          <p:nvSpPr>
            <p:cNvPr id="29709" name="Google Shape;204;p23">
              <a:extLst>
                <a:ext uri="{FF2B5EF4-FFF2-40B4-BE49-F238E27FC236}">
                  <a16:creationId xmlns:a16="http://schemas.microsoft.com/office/drawing/2014/main" id="{1DDA5EF6-B021-40C8-B891-BC0638E49F01}"/>
                </a:ext>
              </a:extLst>
            </p:cNvPr>
            <p:cNvSpPr txBox="1">
              <a:spLocks noChangeArrowheads="1"/>
            </p:cNvSpPr>
            <p:nvPr/>
          </p:nvSpPr>
          <p:spPr bwMode="auto">
            <a:xfrm>
              <a:off x="1385816" y="1649057"/>
              <a:ext cx="2685397" cy="1656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0" tIns="99050" rIns="99050" bIns="99050"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gn="ctr">
                <a:lnSpc>
                  <a:spcPct val="90000"/>
                </a:lnSpc>
                <a:spcBef>
                  <a:spcPct val="0"/>
                </a:spcBef>
                <a:buClr>
                  <a:srgbClr val="000000"/>
                </a:buClr>
                <a:buSzPts val="2600"/>
                <a:buFontTx/>
                <a:buNone/>
              </a:pPr>
              <a:endParaRPr lang="en-US" altLang="en-US" sz="2600">
                <a:solidFill>
                  <a:srgbClr val="FFFFFF"/>
                </a:solidFill>
                <a:cs typeface="Arial" panose="020B0604020202020204" pitchFamily="34" charset="0"/>
                <a:sym typeface="Arial" panose="020B0604020202020204" pitchFamily="34" charset="0"/>
              </a:endParaRPr>
            </a:p>
          </p:txBody>
        </p:sp>
        <p:sp>
          <p:nvSpPr>
            <p:cNvPr id="29710" name="Google Shape;205;p23">
              <a:extLst>
                <a:ext uri="{FF2B5EF4-FFF2-40B4-BE49-F238E27FC236}">
                  <a16:creationId xmlns:a16="http://schemas.microsoft.com/office/drawing/2014/main" id="{22BA0C4C-2D69-4A4D-B4EE-B1AB4DAEBC58}"/>
                </a:ext>
              </a:extLst>
            </p:cNvPr>
            <p:cNvSpPr>
              <a:spLocks noChangeArrowheads="1"/>
            </p:cNvSpPr>
            <p:nvPr/>
          </p:nvSpPr>
          <p:spPr bwMode="auto">
            <a:xfrm>
              <a:off x="4229744" y="1634410"/>
              <a:ext cx="2652698" cy="1783448"/>
            </a:xfrm>
            <a:prstGeom prst="roundRect">
              <a:avLst>
                <a:gd name="adj" fmla="val 16667"/>
              </a:avLst>
            </a:prstGeom>
            <a:solidFill>
              <a:srgbClr val="A4A4A4"/>
            </a:solidFill>
            <a:ln w="12700">
              <a:solidFill>
                <a:schemeClr val="bg1"/>
              </a:solidFill>
              <a:miter lim="800000"/>
              <a:headEnd type="none" w="sm" len="sm"/>
              <a:tailEnd type="none" w="sm" len="sm"/>
            </a:ln>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endParaRPr lang="en-US" altLang="en-US" sz="1400">
                <a:solidFill>
                  <a:srgbClr val="000000"/>
                </a:solidFill>
                <a:cs typeface="Arial" panose="020B0604020202020204" pitchFamily="34" charset="0"/>
                <a:sym typeface="Arial" panose="020B0604020202020204" pitchFamily="34" charset="0"/>
              </a:endParaRPr>
            </a:p>
          </p:txBody>
        </p:sp>
        <p:sp>
          <p:nvSpPr>
            <p:cNvPr id="29711" name="Google Shape;206;p23">
              <a:extLst>
                <a:ext uri="{FF2B5EF4-FFF2-40B4-BE49-F238E27FC236}">
                  <a16:creationId xmlns:a16="http://schemas.microsoft.com/office/drawing/2014/main" id="{D781AC11-1E1B-4D57-ACB7-A766E18B2463}"/>
                </a:ext>
              </a:extLst>
            </p:cNvPr>
            <p:cNvSpPr txBox="1">
              <a:spLocks noChangeArrowheads="1"/>
            </p:cNvSpPr>
            <p:nvPr/>
          </p:nvSpPr>
          <p:spPr bwMode="auto">
            <a:xfrm>
              <a:off x="4090833" y="2036826"/>
              <a:ext cx="2820878" cy="156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tIns="95250" rIns="95250" bIns="95250"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gn="ctr">
                <a:lnSpc>
                  <a:spcPct val="90000"/>
                </a:lnSpc>
                <a:spcBef>
                  <a:spcPct val="0"/>
                </a:spcBef>
                <a:buClr>
                  <a:srgbClr val="000000"/>
                </a:buClr>
                <a:buSzPts val="2500"/>
                <a:buFontTx/>
                <a:buNone/>
              </a:pPr>
              <a:r>
                <a:rPr lang="en-US" altLang="en-US" sz="2000"/>
                <a:t>Somatization</a:t>
              </a:r>
            </a:p>
            <a:p>
              <a:pPr algn="ctr">
                <a:lnSpc>
                  <a:spcPct val="90000"/>
                </a:lnSpc>
                <a:spcBef>
                  <a:spcPct val="0"/>
                </a:spcBef>
                <a:buClr>
                  <a:srgbClr val="000000"/>
                </a:buClr>
                <a:buSzPts val="2500"/>
                <a:buFontTx/>
                <a:buNone/>
              </a:pPr>
              <a:endParaRPr lang="en-US" altLang="en-US" sz="2000"/>
            </a:p>
            <a:p>
              <a:pPr algn="ctr">
                <a:lnSpc>
                  <a:spcPct val="90000"/>
                </a:lnSpc>
                <a:spcBef>
                  <a:spcPct val="0"/>
                </a:spcBef>
                <a:buClr>
                  <a:srgbClr val="000000"/>
                </a:buClr>
                <a:buSzPts val="2500"/>
                <a:buFontTx/>
                <a:buNone/>
              </a:pPr>
              <a:r>
                <a:rPr lang="en-US" altLang="en-US" sz="2000"/>
                <a:t>Substance abuse</a:t>
              </a:r>
            </a:p>
            <a:p>
              <a:pPr algn="ctr">
                <a:lnSpc>
                  <a:spcPct val="90000"/>
                </a:lnSpc>
                <a:spcBef>
                  <a:spcPct val="0"/>
                </a:spcBef>
                <a:buClr>
                  <a:srgbClr val="000000"/>
                </a:buClr>
                <a:buSzPts val="2500"/>
                <a:buFontTx/>
                <a:buNone/>
              </a:pPr>
              <a:r>
                <a:rPr lang="en-US" altLang="en-US" sz="2000">
                  <a:solidFill>
                    <a:schemeClr val="tx1"/>
                  </a:solidFill>
                </a:rPr>
                <a:t> </a:t>
              </a:r>
            </a:p>
            <a:p>
              <a:pPr algn="ctr">
                <a:lnSpc>
                  <a:spcPct val="90000"/>
                </a:lnSpc>
                <a:spcBef>
                  <a:spcPct val="0"/>
                </a:spcBef>
                <a:buClr>
                  <a:srgbClr val="000000"/>
                </a:buClr>
                <a:buSzPts val="2500"/>
                <a:buFontTx/>
                <a:buNone/>
              </a:pPr>
              <a:endParaRPr lang="en-US" altLang="en-US" sz="2500">
                <a:solidFill>
                  <a:srgbClr val="FFFFFF"/>
                </a:solidFill>
                <a:cs typeface="Arial" panose="020B0604020202020204" pitchFamily="34" charset="0"/>
                <a:sym typeface="Arial" panose="020B0604020202020204" pitchFamily="34" charset="0"/>
              </a:endParaRPr>
            </a:p>
          </p:txBody>
        </p:sp>
      </p:grpSp>
      <p:sp>
        <p:nvSpPr>
          <p:cNvPr id="29700" name="Rectangle 1">
            <a:extLst>
              <a:ext uri="{FF2B5EF4-FFF2-40B4-BE49-F238E27FC236}">
                <a16:creationId xmlns:a16="http://schemas.microsoft.com/office/drawing/2014/main" id="{F1CD3778-2267-4EF3-BBFD-392A0D356739}"/>
              </a:ext>
            </a:extLst>
          </p:cNvPr>
          <p:cNvSpPr>
            <a:spLocks noChangeArrowheads="1"/>
          </p:cNvSpPr>
          <p:nvPr/>
        </p:nvSpPr>
        <p:spPr bwMode="auto">
          <a:xfrm>
            <a:off x="4284664" y="2773364"/>
            <a:ext cx="22256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FontTx/>
              <a:buNone/>
            </a:pPr>
            <a:r>
              <a:rPr lang="en-US" altLang="en-US" sz="2000"/>
              <a:t>Pessimism about the future  </a:t>
            </a:r>
          </a:p>
        </p:txBody>
      </p:sp>
      <p:sp>
        <p:nvSpPr>
          <p:cNvPr id="29701" name="Rectangle 2">
            <a:extLst>
              <a:ext uri="{FF2B5EF4-FFF2-40B4-BE49-F238E27FC236}">
                <a16:creationId xmlns:a16="http://schemas.microsoft.com/office/drawing/2014/main" id="{2D005056-B08A-45BB-9F49-EFC096C36DDF}"/>
              </a:ext>
            </a:extLst>
          </p:cNvPr>
          <p:cNvSpPr>
            <a:spLocks noChangeArrowheads="1"/>
          </p:cNvSpPr>
          <p:nvPr/>
        </p:nvSpPr>
        <p:spPr bwMode="auto">
          <a:xfrm>
            <a:off x="3962400" y="4338638"/>
            <a:ext cx="25479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FontTx/>
              <a:buNone/>
            </a:pPr>
            <a:r>
              <a:rPr lang="en-US" altLang="en-US" sz="2000"/>
              <a:t>Repetitive play </a:t>
            </a:r>
          </a:p>
          <a:p>
            <a:pPr>
              <a:spcBef>
                <a:spcPct val="0"/>
              </a:spcBef>
              <a:buFontTx/>
              <a:buNone/>
            </a:pPr>
            <a:endParaRPr lang="en-US" altLang="en-US" sz="2000"/>
          </a:p>
          <a:p>
            <a:pPr>
              <a:spcBef>
                <a:spcPct val="0"/>
              </a:spcBef>
              <a:buFontTx/>
              <a:buNone/>
            </a:pPr>
            <a:r>
              <a:rPr lang="en-US" altLang="en-US" sz="2000"/>
              <a:t>trauma enactment</a:t>
            </a:r>
          </a:p>
        </p:txBody>
      </p:sp>
      <p:sp>
        <p:nvSpPr>
          <p:cNvPr id="29702" name="Google Shape;179;p22">
            <a:extLst>
              <a:ext uri="{FF2B5EF4-FFF2-40B4-BE49-F238E27FC236}">
                <a16:creationId xmlns:a16="http://schemas.microsoft.com/office/drawing/2014/main" id="{22CC2AED-9774-4A7D-8346-7E70258E6E86}"/>
              </a:ext>
            </a:extLst>
          </p:cNvPr>
          <p:cNvSpPr>
            <a:spLocks noChangeArrowheads="1"/>
          </p:cNvSpPr>
          <p:nvPr/>
        </p:nvSpPr>
        <p:spPr bwMode="auto">
          <a:xfrm>
            <a:off x="1676400" y="762001"/>
            <a:ext cx="609600" cy="1071563"/>
          </a:xfrm>
          <a:prstGeom prst="ellipse">
            <a:avLst/>
          </a:prstGeom>
          <a:gradFill rotWithShape="0">
            <a:gsLst>
              <a:gs pos="0">
                <a:srgbClr val="ABE3DE"/>
              </a:gs>
              <a:gs pos="50000">
                <a:srgbClr val="9DDDD8"/>
              </a:gs>
              <a:gs pos="100000">
                <a:srgbClr val="8BDCD5"/>
              </a:gs>
            </a:gsLst>
            <a:lin ang="5400000"/>
          </a:gradFill>
          <a:ln w="9525">
            <a:solidFill>
              <a:srgbClr val="51CBC3"/>
            </a:solidFill>
            <a:miter lim="800000"/>
            <a:headEnd type="none" w="sm" len="sm"/>
            <a:tailEnd type="none" w="sm" len="sm"/>
          </a:ln>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r>
              <a:rPr lang="en-US" altLang="en-US" sz="2800">
                <a:solidFill>
                  <a:srgbClr val="000000"/>
                </a:solidFill>
                <a:cs typeface="Arial" panose="020B0604020202020204" pitchFamily="34" charset="0"/>
                <a:sym typeface="Arial" panose="020B0604020202020204" pitchFamily="34" charset="0"/>
              </a:rPr>
              <a:t>2</a:t>
            </a:r>
          </a:p>
        </p:txBody>
      </p:sp>
      <p:pic>
        <p:nvPicPr>
          <p:cNvPr id="16" name="Picture 15" descr="A blue sign with white text&#10;&#10;Description automatically generated with medium confidence">
            <a:extLst>
              <a:ext uri="{FF2B5EF4-FFF2-40B4-BE49-F238E27FC236}">
                <a16:creationId xmlns:a16="http://schemas.microsoft.com/office/drawing/2014/main" id="{46BFA520-B758-1D47-8D62-0AA873E234A1}"/>
              </a:ext>
            </a:extLst>
          </p:cNvPr>
          <p:cNvPicPr>
            <a:picLocks noChangeAspect="1"/>
          </p:cNvPicPr>
          <p:nvPr/>
        </p:nvPicPr>
        <p:blipFill>
          <a:blip r:embed="rId3"/>
          <a:stretch>
            <a:fillRect/>
          </a:stretch>
        </p:blipFill>
        <p:spPr>
          <a:xfrm>
            <a:off x="374766" y="5969114"/>
            <a:ext cx="1520852" cy="643864"/>
          </a:xfrm>
          <a:prstGeom prst="rect">
            <a:avLst/>
          </a:prstGeom>
        </p:spPr>
      </p:pic>
      <p:pic>
        <p:nvPicPr>
          <p:cNvPr id="17" name="Picture 16" descr="Graphical user interface, text, application, chat or text message&#10;&#10;Description automatically generated">
            <a:extLst>
              <a:ext uri="{FF2B5EF4-FFF2-40B4-BE49-F238E27FC236}">
                <a16:creationId xmlns:a16="http://schemas.microsoft.com/office/drawing/2014/main" id="{AD60C533-1407-2442-BCFF-3DE13CD8FFD7}"/>
              </a:ext>
            </a:extLst>
          </p:cNvPr>
          <p:cNvPicPr>
            <a:picLocks noChangeAspect="1"/>
          </p:cNvPicPr>
          <p:nvPr/>
        </p:nvPicPr>
        <p:blipFill>
          <a:blip r:embed="rId4"/>
          <a:stretch>
            <a:fillRect/>
          </a:stretch>
        </p:blipFill>
        <p:spPr>
          <a:xfrm>
            <a:off x="2094564" y="5828934"/>
            <a:ext cx="873490" cy="92422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Google Shape;305;p32">
            <a:extLst>
              <a:ext uri="{FF2B5EF4-FFF2-40B4-BE49-F238E27FC236}">
                <a16:creationId xmlns:a16="http://schemas.microsoft.com/office/drawing/2014/main" id="{403A5E70-5030-45B1-B44A-222C1B43674A}"/>
              </a:ext>
            </a:extLst>
          </p:cNvPr>
          <p:cNvSpPr>
            <a:spLocks noChangeArrowheads="1"/>
          </p:cNvSpPr>
          <p:nvPr/>
        </p:nvSpPr>
        <p:spPr bwMode="auto">
          <a:xfrm>
            <a:off x="1524000" y="857250"/>
            <a:ext cx="4084638" cy="5143500"/>
          </a:xfrm>
          <a:prstGeom prst="rect">
            <a:avLst/>
          </a:prstGeom>
          <a:gradFill rotWithShape="0">
            <a:gsLst>
              <a:gs pos="0">
                <a:srgbClr val="3865B4"/>
              </a:gs>
              <a:gs pos="25000">
                <a:srgbClr val="3865B4"/>
              </a:gs>
              <a:gs pos="94000">
                <a:srgbClr val="3A3838"/>
              </a:gs>
              <a:gs pos="100000">
                <a:srgbClr val="3A3838"/>
              </a:gs>
            </a:gsLst>
            <a:lin ang="42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gn="ctr">
              <a:spcBef>
                <a:spcPct val="0"/>
              </a:spcBef>
              <a:buClr>
                <a:srgbClr val="000000"/>
              </a:buClr>
              <a:buSzPts val="1400"/>
              <a:buFontTx/>
              <a:buNone/>
            </a:pPr>
            <a:endParaRPr lang="en-US" altLang="en-US" sz="1400">
              <a:solidFill>
                <a:srgbClr val="FFFFFF"/>
              </a:solidFill>
              <a:cs typeface="Arial" panose="020B0604020202020204" pitchFamily="34" charset="0"/>
              <a:sym typeface="Arial" panose="020B0604020202020204" pitchFamily="34" charset="0"/>
            </a:endParaRPr>
          </a:p>
        </p:txBody>
      </p:sp>
      <p:pic>
        <p:nvPicPr>
          <p:cNvPr id="31747" name="Google Shape;306;p32">
            <a:extLst>
              <a:ext uri="{FF2B5EF4-FFF2-40B4-BE49-F238E27FC236}">
                <a16:creationId xmlns:a16="http://schemas.microsoft.com/office/drawing/2014/main" id="{6B17DDBB-44F5-44DE-ACA5-3BF091747585}"/>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Google Shape;307;p32">
            <a:extLst>
              <a:ext uri="{FF2B5EF4-FFF2-40B4-BE49-F238E27FC236}">
                <a16:creationId xmlns:a16="http://schemas.microsoft.com/office/drawing/2014/main" id="{D835FABA-F660-4260-A7CB-054F286AF7A8}"/>
              </a:ext>
            </a:extLst>
          </p:cNvPr>
          <p:cNvSpPr>
            <a:spLocks noGrp="1" noChangeArrowheads="1"/>
          </p:cNvSpPr>
          <p:nvPr>
            <p:ph type="title"/>
          </p:nvPr>
        </p:nvSpPr>
        <p:spPr>
          <a:xfrm>
            <a:off x="2003425" y="2374900"/>
            <a:ext cx="2744788" cy="2116138"/>
          </a:xfrm>
        </p:spPr>
        <p:txBody>
          <a:bodyPr spcFirstLastPara="1" vert="horz" lIns="91425" tIns="45700" rIns="91425" bIns="45700" rtlCol="0" anchor="ctr">
            <a:normAutofit fontScale="90000"/>
          </a:bodyPr>
          <a:lstStyle/>
          <a:p>
            <a:pPr algn="l">
              <a:lnSpc>
                <a:spcPct val="90000"/>
              </a:lnSpc>
              <a:spcBef>
                <a:spcPct val="0"/>
              </a:spcBef>
              <a:spcAft>
                <a:spcPct val="0"/>
              </a:spcAft>
              <a:buSzPts val="1200"/>
              <a:buFontTx/>
              <a:buNone/>
            </a:pPr>
            <a:r>
              <a:rPr lang="en-US" altLang="en-US" sz="3000" dirty="0">
                <a:solidFill>
                  <a:srgbClr val="FFFFFF"/>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rPr>
              <a:t>Most frequent emotional disorders /trauma responses</a:t>
            </a:r>
          </a:p>
        </p:txBody>
      </p:sp>
      <p:grpSp>
        <p:nvGrpSpPr>
          <p:cNvPr id="31749" name="Google Shape;308;p32">
            <a:extLst>
              <a:ext uri="{FF2B5EF4-FFF2-40B4-BE49-F238E27FC236}">
                <a16:creationId xmlns:a16="http://schemas.microsoft.com/office/drawing/2014/main" id="{4DB6F9E0-A519-40F6-A578-C16023394A36}"/>
              </a:ext>
            </a:extLst>
          </p:cNvPr>
          <p:cNvGrpSpPr>
            <a:grpSpLocks/>
          </p:cNvGrpSpPr>
          <p:nvPr/>
        </p:nvGrpSpPr>
        <p:grpSpPr bwMode="auto">
          <a:xfrm>
            <a:off x="5376863" y="857250"/>
            <a:ext cx="5143500" cy="5143500"/>
            <a:chOff x="147774" y="0"/>
            <a:chExt cx="5143500" cy="5143500"/>
          </a:xfrm>
        </p:grpSpPr>
        <p:sp>
          <p:nvSpPr>
            <p:cNvPr id="31750" name="Google Shape;309;p32">
              <a:extLst>
                <a:ext uri="{FF2B5EF4-FFF2-40B4-BE49-F238E27FC236}">
                  <a16:creationId xmlns:a16="http://schemas.microsoft.com/office/drawing/2014/main" id="{B20D41EC-B1B9-427A-8FB4-32D5A7D56E33}"/>
                </a:ext>
              </a:extLst>
            </p:cNvPr>
            <p:cNvSpPr>
              <a:spLocks noChangeArrowheads="1"/>
            </p:cNvSpPr>
            <p:nvPr/>
          </p:nvSpPr>
          <p:spPr bwMode="auto">
            <a:xfrm>
              <a:off x="147774" y="0"/>
              <a:ext cx="5143500" cy="5143500"/>
            </a:xfrm>
            <a:prstGeom prst="diamond">
              <a:avLst/>
            </a:prstGeom>
            <a:solidFill>
              <a:srgbClr val="F7D5C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endParaRPr lang="en-US" altLang="en-US" sz="1400">
                <a:solidFill>
                  <a:srgbClr val="000000"/>
                </a:solidFill>
                <a:cs typeface="Arial" panose="020B0604020202020204" pitchFamily="34" charset="0"/>
                <a:sym typeface="Arial" panose="020B0604020202020204" pitchFamily="34" charset="0"/>
              </a:endParaRPr>
            </a:p>
          </p:txBody>
        </p:sp>
        <p:sp>
          <p:nvSpPr>
            <p:cNvPr id="31751" name="Google Shape;310;p32">
              <a:extLst>
                <a:ext uri="{FF2B5EF4-FFF2-40B4-BE49-F238E27FC236}">
                  <a16:creationId xmlns:a16="http://schemas.microsoft.com/office/drawing/2014/main" id="{81D5ABDC-6E85-412F-95D6-AAB2A4B7B922}"/>
                </a:ext>
              </a:extLst>
            </p:cNvPr>
            <p:cNvSpPr>
              <a:spLocks noChangeArrowheads="1"/>
            </p:cNvSpPr>
            <p:nvPr/>
          </p:nvSpPr>
          <p:spPr bwMode="auto">
            <a:xfrm>
              <a:off x="583088" y="488632"/>
              <a:ext cx="2112602" cy="2005965"/>
            </a:xfrm>
            <a:prstGeom prst="roundRect">
              <a:avLst>
                <a:gd name="adj" fmla="val 16667"/>
              </a:avLst>
            </a:prstGeom>
            <a:solidFill>
              <a:schemeClr val="accent2"/>
            </a:solidFill>
            <a:ln w="12700">
              <a:solidFill>
                <a:schemeClr val="bg1"/>
              </a:solidFill>
              <a:miter lim="800000"/>
              <a:headEnd type="none" w="sm" len="sm"/>
              <a:tailEnd type="none" w="sm" len="sm"/>
            </a:ln>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endParaRPr lang="en-US" altLang="en-US" sz="1400">
                <a:solidFill>
                  <a:srgbClr val="000000"/>
                </a:solidFill>
                <a:cs typeface="Arial" panose="020B0604020202020204" pitchFamily="34" charset="0"/>
                <a:sym typeface="Arial" panose="020B0604020202020204" pitchFamily="34" charset="0"/>
              </a:endParaRPr>
            </a:p>
          </p:txBody>
        </p:sp>
        <p:sp>
          <p:nvSpPr>
            <p:cNvPr id="31752" name="Google Shape;311;p32">
              <a:extLst>
                <a:ext uri="{FF2B5EF4-FFF2-40B4-BE49-F238E27FC236}">
                  <a16:creationId xmlns:a16="http://schemas.microsoft.com/office/drawing/2014/main" id="{B36AAD29-58BB-4902-B76D-8214E75F42DA}"/>
                </a:ext>
              </a:extLst>
            </p:cNvPr>
            <p:cNvSpPr txBox="1">
              <a:spLocks noChangeArrowheads="1"/>
            </p:cNvSpPr>
            <p:nvPr/>
          </p:nvSpPr>
          <p:spPr bwMode="auto">
            <a:xfrm>
              <a:off x="681011" y="586555"/>
              <a:ext cx="1916756" cy="181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750" tIns="64750" rIns="64750" bIns="64750"/>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114300" indent="-11430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gn="ctr">
                <a:lnSpc>
                  <a:spcPct val="90000"/>
                </a:lnSpc>
                <a:spcBef>
                  <a:spcPct val="0"/>
                </a:spcBef>
                <a:buClr>
                  <a:srgbClr val="000000"/>
                </a:buClr>
                <a:buSzPts val="1700"/>
                <a:buFontTx/>
                <a:buNone/>
              </a:pPr>
              <a:endParaRPr lang="en-US" altLang="en-US" sz="1600">
                <a:solidFill>
                  <a:srgbClr val="FFFFFF"/>
                </a:solidFill>
                <a:cs typeface="Arial" panose="020B0604020202020204" pitchFamily="34" charset="0"/>
                <a:sym typeface="Arial" panose="020B0604020202020204" pitchFamily="34" charset="0"/>
              </a:endParaRPr>
            </a:p>
            <a:p>
              <a:pPr algn="ctr">
                <a:lnSpc>
                  <a:spcPct val="90000"/>
                </a:lnSpc>
                <a:spcBef>
                  <a:spcPct val="0"/>
                </a:spcBef>
                <a:buClr>
                  <a:srgbClr val="000000"/>
                </a:buClr>
                <a:buSzPts val="1700"/>
                <a:buFontTx/>
                <a:buNone/>
              </a:pPr>
              <a:endParaRPr lang="en-US" altLang="en-US" sz="1600">
                <a:solidFill>
                  <a:srgbClr val="FFFFFF"/>
                </a:solidFill>
                <a:cs typeface="Arial" panose="020B0604020202020204" pitchFamily="34" charset="0"/>
                <a:sym typeface="Arial" panose="020B0604020202020204" pitchFamily="34" charset="0"/>
              </a:endParaRPr>
            </a:p>
            <a:p>
              <a:pPr algn="ctr">
                <a:lnSpc>
                  <a:spcPct val="90000"/>
                </a:lnSpc>
                <a:spcBef>
                  <a:spcPct val="0"/>
                </a:spcBef>
                <a:buClr>
                  <a:srgbClr val="000000"/>
                </a:buClr>
                <a:buSzPts val="1700"/>
                <a:buFontTx/>
                <a:buNone/>
              </a:pPr>
              <a:endParaRPr lang="en-US" altLang="en-US" sz="1600">
                <a:solidFill>
                  <a:srgbClr val="FFFFFF"/>
                </a:solidFill>
                <a:cs typeface="Arial" panose="020B0604020202020204" pitchFamily="34" charset="0"/>
                <a:sym typeface="Arial" panose="020B0604020202020204" pitchFamily="34" charset="0"/>
              </a:endParaRPr>
            </a:p>
            <a:p>
              <a:pPr algn="ctr">
                <a:lnSpc>
                  <a:spcPct val="90000"/>
                </a:lnSpc>
                <a:spcBef>
                  <a:spcPct val="0"/>
                </a:spcBef>
                <a:buClr>
                  <a:srgbClr val="000000"/>
                </a:buClr>
                <a:buSzPts val="1700"/>
                <a:buFontTx/>
                <a:buNone/>
              </a:pPr>
              <a:r>
                <a:rPr lang="en-US" altLang="en-US" sz="1600">
                  <a:solidFill>
                    <a:srgbClr val="FFFFFF"/>
                  </a:solidFill>
                  <a:cs typeface="Arial" panose="020B0604020202020204" pitchFamily="34" charset="0"/>
                  <a:sym typeface="Arial" panose="020B0604020202020204" pitchFamily="34" charset="0"/>
                </a:rPr>
                <a:t>ASD / PTSD</a:t>
              </a:r>
            </a:p>
          </p:txBody>
        </p:sp>
        <p:sp>
          <p:nvSpPr>
            <p:cNvPr id="31753" name="Google Shape;312;p32">
              <a:extLst>
                <a:ext uri="{FF2B5EF4-FFF2-40B4-BE49-F238E27FC236}">
                  <a16:creationId xmlns:a16="http://schemas.microsoft.com/office/drawing/2014/main" id="{2860026C-1E3C-4237-B804-C60FD0385F7A}"/>
                </a:ext>
              </a:extLst>
            </p:cNvPr>
            <p:cNvSpPr>
              <a:spLocks noChangeArrowheads="1"/>
            </p:cNvSpPr>
            <p:nvPr/>
          </p:nvSpPr>
          <p:spPr bwMode="auto">
            <a:xfrm>
              <a:off x="2796676" y="488632"/>
              <a:ext cx="2005965" cy="2005965"/>
            </a:xfrm>
            <a:prstGeom prst="roundRect">
              <a:avLst>
                <a:gd name="adj" fmla="val 16667"/>
              </a:avLst>
            </a:prstGeom>
            <a:solidFill>
              <a:srgbClr val="D07A5B"/>
            </a:solidFill>
            <a:ln w="12700">
              <a:solidFill>
                <a:schemeClr val="bg1"/>
              </a:solidFill>
              <a:miter lim="800000"/>
              <a:headEnd type="none" w="sm" len="sm"/>
              <a:tailEnd type="none" w="sm" len="sm"/>
            </a:ln>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endParaRPr lang="en-US" altLang="en-US" sz="1400">
                <a:solidFill>
                  <a:srgbClr val="000000"/>
                </a:solidFill>
                <a:cs typeface="Arial" panose="020B0604020202020204" pitchFamily="34" charset="0"/>
                <a:sym typeface="Arial" panose="020B0604020202020204" pitchFamily="34" charset="0"/>
              </a:endParaRPr>
            </a:p>
          </p:txBody>
        </p:sp>
        <p:sp>
          <p:nvSpPr>
            <p:cNvPr id="31754" name="Google Shape;313;p32">
              <a:extLst>
                <a:ext uri="{FF2B5EF4-FFF2-40B4-BE49-F238E27FC236}">
                  <a16:creationId xmlns:a16="http://schemas.microsoft.com/office/drawing/2014/main" id="{444E13A2-6A37-40F7-AF06-9B5DD09B8F99}"/>
                </a:ext>
              </a:extLst>
            </p:cNvPr>
            <p:cNvSpPr txBox="1">
              <a:spLocks noChangeArrowheads="1"/>
            </p:cNvSpPr>
            <p:nvPr/>
          </p:nvSpPr>
          <p:spPr bwMode="auto">
            <a:xfrm>
              <a:off x="2894599" y="586555"/>
              <a:ext cx="1810119" cy="181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750" tIns="64750" rIns="64750" bIns="64750"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gn="ctr">
                <a:lnSpc>
                  <a:spcPct val="90000"/>
                </a:lnSpc>
                <a:spcBef>
                  <a:spcPct val="0"/>
                </a:spcBef>
                <a:buClr>
                  <a:srgbClr val="000000"/>
                </a:buClr>
                <a:buSzPts val="1700"/>
                <a:buFontTx/>
                <a:buNone/>
              </a:pPr>
              <a:r>
                <a:rPr lang="en-US" altLang="en-US" sz="1700">
                  <a:solidFill>
                    <a:srgbClr val="FFFFFF"/>
                  </a:solidFill>
                  <a:cs typeface="Arial" panose="020B0604020202020204" pitchFamily="34" charset="0"/>
                  <a:sym typeface="Arial" panose="020B0604020202020204" pitchFamily="34" charset="0"/>
                </a:rPr>
                <a:t>Depression</a:t>
              </a:r>
            </a:p>
          </p:txBody>
        </p:sp>
        <p:sp>
          <p:nvSpPr>
            <p:cNvPr id="31755" name="Google Shape;314;p32">
              <a:extLst>
                <a:ext uri="{FF2B5EF4-FFF2-40B4-BE49-F238E27FC236}">
                  <a16:creationId xmlns:a16="http://schemas.microsoft.com/office/drawing/2014/main" id="{6CA1AD9F-FFBE-4300-B089-841B517966B8}"/>
                </a:ext>
              </a:extLst>
            </p:cNvPr>
            <p:cNvSpPr>
              <a:spLocks noChangeArrowheads="1"/>
            </p:cNvSpPr>
            <p:nvPr/>
          </p:nvSpPr>
          <p:spPr bwMode="auto">
            <a:xfrm>
              <a:off x="636406" y="2648902"/>
              <a:ext cx="2005965" cy="2005965"/>
            </a:xfrm>
            <a:prstGeom prst="roundRect">
              <a:avLst>
                <a:gd name="adj" fmla="val 16667"/>
              </a:avLst>
            </a:prstGeom>
            <a:solidFill>
              <a:srgbClr val="B88881"/>
            </a:solidFill>
            <a:ln w="12700">
              <a:solidFill>
                <a:schemeClr val="bg1"/>
              </a:solidFill>
              <a:miter lim="800000"/>
              <a:headEnd type="none" w="sm" len="sm"/>
              <a:tailEnd type="none" w="sm" len="sm"/>
            </a:ln>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endParaRPr lang="en-US" altLang="en-US" sz="1400">
                <a:solidFill>
                  <a:srgbClr val="000000"/>
                </a:solidFill>
                <a:cs typeface="Arial" panose="020B0604020202020204" pitchFamily="34" charset="0"/>
                <a:sym typeface="Arial" panose="020B0604020202020204" pitchFamily="34" charset="0"/>
              </a:endParaRPr>
            </a:p>
          </p:txBody>
        </p:sp>
        <p:sp>
          <p:nvSpPr>
            <p:cNvPr id="31756" name="Google Shape;315;p32">
              <a:extLst>
                <a:ext uri="{FF2B5EF4-FFF2-40B4-BE49-F238E27FC236}">
                  <a16:creationId xmlns:a16="http://schemas.microsoft.com/office/drawing/2014/main" id="{36145F31-D17C-44D8-AE11-1F5795B743CA}"/>
                </a:ext>
              </a:extLst>
            </p:cNvPr>
            <p:cNvSpPr txBox="1">
              <a:spLocks noChangeArrowheads="1"/>
            </p:cNvSpPr>
            <p:nvPr/>
          </p:nvSpPr>
          <p:spPr bwMode="auto">
            <a:xfrm>
              <a:off x="734329" y="2746825"/>
              <a:ext cx="1810119" cy="181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750" tIns="64750" rIns="64750" bIns="64750"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gn="ctr">
                <a:lnSpc>
                  <a:spcPct val="90000"/>
                </a:lnSpc>
                <a:spcBef>
                  <a:spcPct val="0"/>
                </a:spcBef>
                <a:buClr>
                  <a:srgbClr val="000000"/>
                </a:buClr>
                <a:buSzPts val="1700"/>
                <a:buFontTx/>
                <a:buNone/>
              </a:pPr>
              <a:r>
                <a:rPr lang="en-US" altLang="en-US" sz="1700">
                  <a:solidFill>
                    <a:srgbClr val="FFFFFF"/>
                  </a:solidFill>
                  <a:cs typeface="Arial" panose="020B0604020202020204" pitchFamily="34" charset="0"/>
                  <a:sym typeface="Arial" panose="020B0604020202020204" pitchFamily="34" charset="0"/>
                </a:rPr>
                <a:t>Anxiety </a:t>
              </a:r>
            </a:p>
          </p:txBody>
        </p:sp>
        <p:sp>
          <p:nvSpPr>
            <p:cNvPr id="31757" name="Google Shape;316;p32">
              <a:extLst>
                <a:ext uri="{FF2B5EF4-FFF2-40B4-BE49-F238E27FC236}">
                  <a16:creationId xmlns:a16="http://schemas.microsoft.com/office/drawing/2014/main" id="{7B4B0427-81E3-4D22-AB08-DA73B79528EB}"/>
                </a:ext>
              </a:extLst>
            </p:cNvPr>
            <p:cNvSpPr>
              <a:spLocks noChangeArrowheads="1"/>
            </p:cNvSpPr>
            <p:nvPr/>
          </p:nvSpPr>
          <p:spPr bwMode="auto">
            <a:xfrm>
              <a:off x="2718885" y="2648902"/>
              <a:ext cx="2161547" cy="2005965"/>
            </a:xfrm>
            <a:prstGeom prst="roundRect">
              <a:avLst>
                <a:gd name="adj" fmla="val 16667"/>
              </a:avLst>
            </a:prstGeom>
            <a:solidFill>
              <a:srgbClr val="A4A4A4"/>
            </a:solidFill>
            <a:ln w="12700">
              <a:solidFill>
                <a:schemeClr val="bg1"/>
              </a:solidFill>
              <a:miter lim="800000"/>
              <a:headEnd type="none" w="sm" len="sm"/>
              <a:tailEnd type="none" w="sm" len="sm"/>
            </a:ln>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endParaRPr lang="en-US" altLang="en-US" sz="1400">
                <a:solidFill>
                  <a:srgbClr val="000000"/>
                </a:solidFill>
                <a:cs typeface="Arial" panose="020B0604020202020204" pitchFamily="34" charset="0"/>
                <a:sym typeface="Arial" panose="020B0604020202020204" pitchFamily="34" charset="0"/>
              </a:endParaRPr>
            </a:p>
          </p:txBody>
        </p:sp>
        <p:sp>
          <p:nvSpPr>
            <p:cNvPr id="31758" name="Google Shape;317;p32">
              <a:extLst>
                <a:ext uri="{FF2B5EF4-FFF2-40B4-BE49-F238E27FC236}">
                  <a16:creationId xmlns:a16="http://schemas.microsoft.com/office/drawing/2014/main" id="{4EDF0F09-FB19-4AB2-BC78-A4B9C72AF182}"/>
                </a:ext>
              </a:extLst>
            </p:cNvPr>
            <p:cNvSpPr txBox="1">
              <a:spLocks noChangeArrowheads="1"/>
            </p:cNvSpPr>
            <p:nvPr/>
          </p:nvSpPr>
          <p:spPr bwMode="auto">
            <a:xfrm>
              <a:off x="2816808" y="2746825"/>
              <a:ext cx="1965701" cy="181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750" tIns="64750" rIns="64750" bIns="64750"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gn="ctr">
                <a:lnSpc>
                  <a:spcPct val="90000"/>
                </a:lnSpc>
                <a:spcBef>
                  <a:spcPct val="0"/>
                </a:spcBef>
                <a:buClr>
                  <a:srgbClr val="000000"/>
                </a:buClr>
                <a:buSzPts val="1700"/>
                <a:buFontTx/>
                <a:buNone/>
              </a:pPr>
              <a:r>
                <a:rPr lang="en-US" altLang="en-US" sz="1700" b="1">
                  <a:solidFill>
                    <a:srgbClr val="FFFFFF"/>
                  </a:solidFill>
                  <a:cs typeface="Arial" panose="020B0604020202020204" pitchFamily="34" charset="0"/>
                  <a:sym typeface="Arial" panose="020B0604020202020204" pitchFamily="34" charset="0"/>
                </a:rPr>
                <a:t>Oppositional Defiant</a:t>
              </a:r>
              <a:endParaRPr lang="en-US" altLang="en-US" sz="1700">
                <a:solidFill>
                  <a:srgbClr val="FFFFFF"/>
                </a:solidFill>
                <a:cs typeface="Arial" panose="020B0604020202020204" pitchFamily="34" charset="0"/>
                <a:sym typeface="Arial" panose="020B0604020202020204" pitchFamily="34" charset="0"/>
              </a:endParaRPr>
            </a:p>
          </p:txBody>
        </p:sp>
      </p:grpSp>
      <p:pic>
        <p:nvPicPr>
          <p:cNvPr id="15" name="Picture 14" descr="A blue sign with white text&#10;&#10;Description automatically generated with medium confidence">
            <a:extLst>
              <a:ext uri="{FF2B5EF4-FFF2-40B4-BE49-F238E27FC236}">
                <a16:creationId xmlns:a16="http://schemas.microsoft.com/office/drawing/2014/main" id="{6E3D64C6-8B45-1540-A5F9-D87340407200}"/>
              </a:ext>
            </a:extLst>
          </p:cNvPr>
          <p:cNvPicPr>
            <a:picLocks noChangeAspect="1"/>
          </p:cNvPicPr>
          <p:nvPr/>
        </p:nvPicPr>
        <p:blipFill>
          <a:blip r:embed="rId4"/>
          <a:stretch>
            <a:fillRect/>
          </a:stretch>
        </p:blipFill>
        <p:spPr>
          <a:xfrm>
            <a:off x="374766" y="5969114"/>
            <a:ext cx="1520852" cy="643864"/>
          </a:xfrm>
          <a:prstGeom prst="rect">
            <a:avLst/>
          </a:prstGeom>
        </p:spPr>
      </p:pic>
      <p:pic>
        <p:nvPicPr>
          <p:cNvPr id="16" name="Picture 15" descr="Graphical user interface, text, application, chat or text message&#10;&#10;Description automatically generated">
            <a:extLst>
              <a:ext uri="{FF2B5EF4-FFF2-40B4-BE49-F238E27FC236}">
                <a16:creationId xmlns:a16="http://schemas.microsoft.com/office/drawing/2014/main" id="{BC600319-A27F-A84B-856A-BD7B8CA216C7}"/>
              </a:ext>
            </a:extLst>
          </p:cNvPr>
          <p:cNvPicPr>
            <a:picLocks noChangeAspect="1"/>
          </p:cNvPicPr>
          <p:nvPr/>
        </p:nvPicPr>
        <p:blipFill>
          <a:blip r:embed="rId5"/>
          <a:stretch>
            <a:fillRect/>
          </a:stretch>
        </p:blipFill>
        <p:spPr>
          <a:xfrm>
            <a:off x="2094564" y="5828934"/>
            <a:ext cx="873490" cy="92422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oogle Shape;333;p34">
            <a:extLst>
              <a:ext uri="{FF2B5EF4-FFF2-40B4-BE49-F238E27FC236}">
                <a16:creationId xmlns:a16="http://schemas.microsoft.com/office/drawing/2014/main" id="{0C60400F-150C-4EDC-9857-4C9AEDA34F50}"/>
              </a:ext>
            </a:extLst>
          </p:cNvPr>
          <p:cNvGrpSpPr>
            <a:grpSpLocks/>
          </p:cNvGrpSpPr>
          <p:nvPr/>
        </p:nvGrpSpPr>
        <p:grpSpPr bwMode="auto">
          <a:xfrm>
            <a:off x="1828801" y="1981201"/>
            <a:ext cx="5127625" cy="3852863"/>
            <a:chOff x="0" y="41386"/>
            <a:chExt cx="4699904" cy="3853434"/>
          </a:xfrm>
        </p:grpSpPr>
        <p:sp>
          <p:nvSpPr>
            <p:cNvPr id="33799" name="Google Shape;334;p34">
              <a:extLst>
                <a:ext uri="{FF2B5EF4-FFF2-40B4-BE49-F238E27FC236}">
                  <a16:creationId xmlns:a16="http://schemas.microsoft.com/office/drawing/2014/main" id="{080B014E-4270-4CF4-8A89-5A7651489DAF}"/>
                </a:ext>
              </a:extLst>
            </p:cNvPr>
            <p:cNvSpPr>
              <a:spLocks noChangeArrowheads="1"/>
            </p:cNvSpPr>
            <p:nvPr/>
          </p:nvSpPr>
          <p:spPr bwMode="auto">
            <a:xfrm>
              <a:off x="0" y="41386"/>
              <a:ext cx="4699904" cy="913678"/>
            </a:xfrm>
            <a:prstGeom prst="roundRect">
              <a:avLst>
                <a:gd name="adj" fmla="val 16667"/>
              </a:avLst>
            </a:prstGeom>
            <a:solidFill>
              <a:srgbClr val="599BD5"/>
            </a:solidFill>
            <a:ln w="12700">
              <a:solidFill>
                <a:schemeClr val="bg1"/>
              </a:solidFill>
              <a:miter lim="800000"/>
              <a:headEnd type="none" w="sm" len="sm"/>
              <a:tailEnd type="none" w="sm" len="sm"/>
            </a:ln>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endParaRPr lang="en-US" altLang="en-US" sz="1400">
                <a:solidFill>
                  <a:srgbClr val="000000"/>
                </a:solidFill>
                <a:cs typeface="Arial" panose="020B0604020202020204" pitchFamily="34" charset="0"/>
                <a:sym typeface="Arial" panose="020B0604020202020204" pitchFamily="34" charset="0"/>
              </a:endParaRPr>
            </a:p>
          </p:txBody>
        </p:sp>
        <p:sp>
          <p:nvSpPr>
            <p:cNvPr id="33800" name="Google Shape;336;p34">
              <a:extLst>
                <a:ext uri="{FF2B5EF4-FFF2-40B4-BE49-F238E27FC236}">
                  <a16:creationId xmlns:a16="http://schemas.microsoft.com/office/drawing/2014/main" id="{D9E4CDF8-EA72-4B79-A2E4-A326552137E0}"/>
                </a:ext>
              </a:extLst>
            </p:cNvPr>
            <p:cNvSpPr>
              <a:spLocks noChangeArrowheads="1"/>
            </p:cNvSpPr>
            <p:nvPr/>
          </p:nvSpPr>
          <p:spPr bwMode="auto">
            <a:xfrm>
              <a:off x="0" y="1021304"/>
              <a:ext cx="4699904" cy="913678"/>
            </a:xfrm>
            <a:prstGeom prst="roundRect">
              <a:avLst>
                <a:gd name="adj" fmla="val 16667"/>
              </a:avLst>
            </a:prstGeom>
            <a:solidFill>
              <a:srgbClr val="50C9B6"/>
            </a:solidFill>
            <a:ln w="12700">
              <a:solidFill>
                <a:schemeClr val="bg1"/>
              </a:solidFill>
              <a:miter lim="800000"/>
              <a:headEnd type="none" w="sm" len="sm"/>
              <a:tailEnd type="none" w="sm" len="sm"/>
            </a:ln>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endParaRPr lang="en-US" altLang="en-US" sz="1400">
                <a:solidFill>
                  <a:srgbClr val="000000"/>
                </a:solidFill>
                <a:cs typeface="Arial" panose="020B0604020202020204" pitchFamily="34" charset="0"/>
                <a:sym typeface="Arial" panose="020B0604020202020204" pitchFamily="34" charset="0"/>
              </a:endParaRPr>
            </a:p>
          </p:txBody>
        </p:sp>
        <p:sp>
          <p:nvSpPr>
            <p:cNvPr id="33801" name="Google Shape;337;p34">
              <a:extLst>
                <a:ext uri="{FF2B5EF4-FFF2-40B4-BE49-F238E27FC236}">
                  <a16:creationId xmlns:a16="http://schemas.microsoft.com/office/drawing/2014/main" id="{8EAE7723-247F-4FFF-A879-53FAAF1A4C9E}"/>
                </a:ext>
              </a:extLst>
            </p:cNvPr>
            <p:cNvSpPr txBox="1">
              <a:spLocks noChangeArrowheads="1"/>
            </p:cNvSpPr>
            <p:nvPr/>
          </p:nvSpPr>
          <p:spPr bwMode="auto">
            <a:xfrm>
              <a:off x="44602" y="1065906"/>
              <a:ext cx="4610700" cy="824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625" tIns="87625" rIns="87625" bIns="876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nSpc>
                  <a:spcPct val="90000"/>
                </a:lnSpc>
                <a:spcBef>
                  <a:spcPct val="0"/>
                </a:spcBef>
                <a:buClr>
                  <a:srgbClr val="000000"/>
                </a:buClr>
                <a:buSzPts val="2300"/>
                <a:buFontTx/>
                <a:buNone/>
              </a:pPr>
              <a:endParaRPr lang="en-US" altLang="en-US" sz="2300">
                <a:solidFill>
                  <a:srgbClr val="FFFFFF"/>
                </a:solidFill>
                <a:cs typeface="Arial" panose="020B0604020202020204" pitchFamily="34" charset="0"/>
                <a:sym typeface="Arial" panose="020B0604020202020204" pitchFamily="34" charset="0"/>
              </a:endParaRPr>
            </a:p>
          </p:txBody>
        </p:sp>
        <p:sp>
          <p:nvSpPr>
            <p:cNvPr id="33802" name="Google Shape;338;p34">
              <a:extLst>
                <a:ext uri="{FF2B5EF4-FFF2-40B4-BE49-F238E27FC236}">
                  <a16:creationId xmlns:a16="http://schemas.microsoft.com/office/drawing/2014/main" id="{F4A66EC7-130F-40D4-BF9B-FE9AB2554953}"/>
                </a:ext>
              </a:extLst>
            </p:cNvPr>
            <p:cNvSpPr>
              <a:spLocks noChangeArrowheads="1"/>
            </p:cNvSpPr>
            <p:nvPr/>
          </p:nvSpPr>
          <p:spPr bwMode="auto">
            <a:xfrm>
              <a:off x="0" y="2001223"/>
              <a:ext cx="4699904" cy="913678"/>
            </a:xfrm>
            <a:prstGeom prst="roundRect">
              <a:avLst>
                <a:gd name="adj" fmla="val 16667"/>
              </a:avLst>
            </a:prstGeom>
            <a:solidFill>
              <a:srgbClr val="48BD62"/>
            </a:solidFill>
            <a:ln w="12700">
              <a:solidFill>
                <a:schemeClr val="bg1"/>
              </a:solidFill>
              <a:miter lim="800000"/>
              <a:headEnd type="none" w="sm" len="sm"/>
              <a:tailEnd type="none" w="sm" len="sm"/>
            </a:ln>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endParaRPr lang="en-US" altLang="en-US" sz="1400">
                <a:solidFill>
                  <a:srgbClr val="000000"/>
                </a:solidFill>
                <a:cs typeface="Arial" panose="020B0604020202020204" pitchFamily="34" charset="0"/>
                <a:sym typeface="Arial" panose="020B0604020202020204" pitchFamily="34" charset="0"/>
              </a:endParaRPr>
            </a:p>
          </p:txBody>
        </p:sp>
        <p:sp>
          <p:nvSpPr>
            <p:cNvPr id="33803" name="Google Shape;339;p34">
              <a:extLst>
                <a:ext uri="{FF2B5EF4-FFF2-40B4-BE49-F238E27FC236}">
                  <a16:creationId xmlns:a16="http://schemas.microsoft.com/office/drawing/2014/main" id="{380F2C49-BDED-419D-BB39-A3C604FD89E0}"/>
                </a:ext>
              </a:extLst>
            </p:cNvPr>
            <p:cNvSpPr txBox="1">
              <a:spLocks noChangeArrowheads="1"/>
            </p:cNvSpPr>
            <p:nvPr/>
          </p:nvSpPr>
          <p:spPr bwMode="auto">
            <a:xfrm>
              <a:off x="44602" y="2045825"/>
              <a:ext cx="4610700" cy="824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625" tIns="87625" rIns="87625" bIns="876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nSpc>
                  <a:spcPct val="90000"/>
                </a:lnSpc>
                <a:spcBef>
                  <a:spcPct val="0"/>
                </a:spcBef>
                <a:buClr>
                  <a:srgbClr val="000000"/>
                </a:buClr>
                <a:buSzPts val="2300"/>
                <a:buFontTx/>
                <a:buNone/>
              </a:pPr>
              <a:endParaRPr lang="en-US" altLang="en-US" sz="2300">
                <a:solidFill>
                  <a:srgbClr val="FFFFFF"/>
                </a:solidFill>
                <a:cs typeface="Arial" panose="020B0604020202020204" pitchFamily="34" charset="0"/>
                <a:sym typeface="Arial" panose="020B0604020202020204" pitchFamily="34" charset="0"/>
              </a:endParaRPr>
            </a:p>
          </p:txBody>
        </p:sp>
        <p:sp>
          <p:nvSpPr>
            <p:cNvPr id="33804" name="Google Shape;340;p34">
              <a:extLst>
                <a:ext uri="{FF2B5EF4-FFF2-40B4-BE49-F238E27FC236}">
                  <a16:creationId xmlns:a16="http://schemas.microsoft.com/office/drawing/2014/main" id="{EF17E319-F6A1-400E-A42F-952924E1EE3A}"/>
                </a:ext>
              </a:extLst>
            </p:cNvPr>
            <p:cNvSpPr>
              <a:spLocks noChangeArrowheads="1"/>
            </p:cNvSpPr>
            <p:nvPr/>
          </p:nvSpPr>
          <p:spPr bwMode="auto">
            <a:xfrm>
              <a:off x="0" y="2981142"/>
              <a:ext cx="4699904" cy="913678"/>
            </a:xfrm>
            <a:prstGeom prst="roundRect">
              <a:avLst>
                <a:gd name="adj" fmla="val 16667"/>
              </a:avLst>
            </a:prstGeom>
            <a:solidFill>
              <a:srgbClr val="6FAB46"/>
            </a:solidFill>
            <a:ln w="12700">
              <a:solidFill>
                <a:schemeClr val="bg1"/>
              </a:solidFill>
              <a:miter lim="800000"/>
              <a:headEnd type="none" w="sm" len="sm"/>
              <a:tailEnd type="none" w="sm" len="sm"/>
            </a:ln>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endParaRPr lang="en-US" altLang="en-US" sz="1400">
                <a:solidFill>
                  <a:srgbClr val="000000"/>
                </a:solidFill>
                <a:cs typeface="Arial" panose="020B0604020202020204" pitchFamily="34" charset="0"/>
                <a:sym typeface="Arial" panose="020B0604020202020204" pitchFamily="34" charset="0"/>
              </a:endParaRPr>
            </a:p>
          </p:txBody>
        </p:sp>
        <p:sp>
          <p:nvSpPr>
            <p:cNvPr id="33805" name="Google Shape;341;p34">
              <a:extLst>
                <a:ext uri="{FF2B5EF4-FFF2-40B4-BE49-F238E27FC236}">
                  <a16:creationId xmlns:a16="http://schemas.microsoft.com/office/drawing/2014/main" id="{499C311D-EA41-4571-9DE8-A59B244A2F4E}"/>
                </a:ext>
              </a:extLst>
            </p:cNvPr>
            <p:cNvSpPr txBox="1">
              <a:spLocks noChangeArrowheads="1"/>
            </p:cNvSpPr>
            <p:nvPr/>
          </p:nvSpPr>
          <p:spPr bwMode="auto">
            <a:xfrm>
              <a:off x="44602" y="3025744"/>
              <a:ext cx="4610700" cy="824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625" tIns="87625" rIns="87625" bIns="876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nSpc>
                  <a:spcPct val="90000"/>
                </a:lnSpc>
                <a:spcBef>
                  <a:spcPct val="0"/>
                </a:spcBef>
                <a:buClr>
                  <a:srgbClr val="000000"/>
                </a:buClr>
                <a:buSzPts val="2300"/>
                <a:buFontTx/>
                <a:buNone/>
              </a:pPr>
              <a:endParaRPr lang="en-US" altLang="en-US" sz="2300">
                <a:solidFill>
                  <a:srgbClr val="FFFFFF"/>
                </a:solidFill>
                <a:cs typeface="Arial" panose="020B0604020202020204" pitchFamily="34" charset="0"/>
                <a:sym typeface="Arial" panose="020B0604020202020204" pitchFamily="34" charset="0"/>
              </a:endParaRPr>
            </a:p>
          </p:txBody>
        </p:sp>
      </p:grpSp>
      <p:sp>
        <p:nvSpPr>
          <p:cNvPr id="33795" name="Rectangle 1">
            <a:extLst>
              <a:ext uri="{FF2B5EF4-FFF2-40B4-BE49-F238E27FC236}">
                <a16:creationId xmlns:a16="http://schemas.microsoft.com/office/drawing/2014/main" id="{4316F407-820F-41BB-B921-4E385C701151}"/>
              </a:ext>
            </a:extLst>
          </p:cNvPr>
          <p:cNvSpPr>
            <a:spLocks noChangeArrowheads="1"/>
          </p:cNvSpPr>
          <p:nvPr/>
        </p:nvSpPr>
        <p:spPr bwMode="auto">
          <a:xfrm>
            <a:off x="1981201" y="2133601"/>
            <a:ext cx="4926013"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a:t>Children may express distress differently than adults</a:t>
            </a:r>
          </a:p>
          <a:p>
            <a:pPr eaLnBrk="1" hangingPunct="1">
              <a:spcBef>
                <a:spcPct val="0"/>
              </a:spcBef>
              <a:buFontTx/>
              <a:buNone/>
            </a:pPr>
            <a:endParaRPr lang="en-US" altLang="en-US" sz="1800" b="1"/>
          </a:p>
          <a:p>
            <a:pPr eaLnBrk="1" hangingPunct="1">
              <a:spcBef>
                <a:spcPct val="0"/>
              </a:spcBef>
              <a:buFontTx/>
              <a:buNone/>
            </a:pPr>
            <a:r>
              <a:rPr lang="en-US" altLang="en-US" sz="1800" b="1"/>
              <a:t>Behavioral manifestations may be misunderstood</a:t>
            </a:r>
          </a:p>
          <a:p>
            <a:pPr eaLnBrk="1" hangingPunct="1">
              <a:spcBef>
                <a:spcPct val="0"/>
              </a:spcBef>
              <a:buFontTx/>
              <a:buNone/>
            </a:pPr>
            <a:endParaRPr lang="en-US" altLang="en-US" sz="1800" b="1"/>
          </a:p>
          <a:p>
            <a:pPr eaLnBrk="1" hangingPunct="1">
              <a:spcBef>
                <a:spcPct val="0"/>
              </a:spcBef>
              <a:buFontTx/>
              <a:buNone/>
            </a:pPr>
            <a:endParaRPr lang="en-US" altLang="en-US" sz="1800" b="1"/>
          </a:p>
          <a:p>
            <a:pPr eaLnBrk="1" hangingPunct="1">
              <a:spcBef>
                <a:spcPct val="0"/>
              </a:spcBef>
              <a:buFontTx/>
              <a:buNone/>
            </a:pPr>
            <a:r>
              <a:rPr lang="en-US" altLang="en-US" sz="1800" b="1"/>
              <a:t>Limited communication skills lead to non-verbal expressions – look for them! </a:t>
            </a:r>
          </a:p>
          <a:p>
            <a:pPr eaLnBrk="1" hangingPunct="1">
              <a:spcBef>
                <a:spcPct val="0"/>
              </a:spcBef>
              <a:buFontTx/>
              <a:buNone/>
            </a:pPr>
            <a:endParaRPr lang="en-US" altLang="en-US" sz="1800" b="1"/>
          </a:p>
          <a:p>
            <a:pPr eaLnBrk="1" hangingPunct="1">
              <a:spcBef>
                <a:spcPct val="0"/>
              </a:spcBef>
              <a:buFontTx/>
              <a:buNone/>
            </a:pPr>
            <a:endParaRPr lang="en-US" altLang="en-US" sz="1800" b="1"/>
          </a:p>
          <a:p>
            <a:pPr eaLnBrk="1" hangingPunct="1">
              <a:spcBef>
                <a:spcPct val="0"/>
              </a:spcBef>
              <a:buFontTx/>
              <a:buNone/>
            </a:pPr>
            <a:r>
              <a:rPr lang="en-US" altLang="en-US" sz="1800" b="1"/>
              <a:t>Younger children may harbor cognitive distortions especially around causation</a:t>
            </a:r>
          </a:p>
        </p:txBody>
      </p:sp>
      <p:sp>
        <p:nvSpPr>
          <p:cNvPr id="33796" name="Google Shape;299;p31">
            <a:extLst>
              <a:ext uri="{FF2B5EF4-FFF2-40B4-BE49-F238E27FC236}">
                <a16:creationId xmlns:a16="http://schemas.microsoft.com/office/drawing/2014/main" id="{BC5F6F30-5377-4C59-8FEA-2C1C56E93ED9}"/>
              </a:ext>
            </a:extLst>
          </p:cNvPr>
          <p:cNvSpPr>
            <a:spLocks noChangeArrowheads="1"/>
          </p:cNvSpPr>
          <p:nvPr/>
        </p:nvSpPr>
        <p:spPr bwMode="auto">
          <a:xfrm>
            <a:off x="6705600" y="2836864"/>
            <a:ext cx="3455988" cy="2713037"/>
          </a:xfrm>
          <a:prstGeom prst="ellipse">
            <a:avLst/>
          </a:prstGeom>
          <a:solidFill>
            <a:srgbClr val="6FAB46"/>
          </a:solidFill>
          <a:ln w="19050">
            <a:solidFill>
              <a:schemeClr val="bg1"/>
            </a:solidFill>
            <a:miter lim="800000"/>
            <a:headEnd type="none" w="sm" len="sm"/>
            <a:tailEnd type="none" w="sm" len="sm"/>
          </a:ln>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endParaRPr lang="en-US" altLang="en-US" sz="1400">
              <a:solidFill>
                <a:srgbClr val="000000"/>
              </a:solidFill>
              <a:cs typeface="Arial" panose="020B0604020202020204" pitchFamily="34" charset="0"/>
              <a:sym typeface="Arial" panose="020B0604020202020204" pitchFamily="34" charset="0"/>
            </a:endParaRPr>
          </a:p>
        </p:txBody>
      </p:sp>
      <p:sp>
        <p:nvSpPr>
          <p:cNvPr id="33797" name="Rectangle 2">
            <a:extLst>
              <a:ext uri="{FF2B5EF4-FFF2-40B4-BE49-F238E27FC236}">
                <a16:creationId xmlns:a16="http://schemas.microsoft.com/office/drawing/2014/main" id="{4314D2F7-8DCF-40AD-BB76-E3CC8CF09EE8}"/>
              </a:ext>
            </a:extLst>
          </p:cNvPr>
          <p:cNvSpPr>
            <a:spLocks noChangeArrowheads="1"/>
          </p:cNvSpPr>
          <p:nvPr/>
        </p:nvSpPr>
        <p:spPr bwMode="auto">
          <a:xfrm>
            <a:off x="7188201" y="3322638"/>
            <a:ext cx="4206875"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nSpc>
                <a:spcPct val="99000"/>
              </a:lnSpc>
              <a:spcBef>
                <a:spcPct val="0"/>
              </a:spcBef>
              <a:buSzPts val="1200"/>
              <a:buFontTx/>
              <a:buNone/>
            </a:pPr>
            <a:r>
              <a:rPr lang="en-US" altLang="en-US">
                <a:latin typeface="Calibri" panose="020F0502020204030204" pitchFamily="34" charset="0"/>
                <a:cs typeface="Arial" panose="020B0604020202020204" pitchFamily="34" charset="0"/>
                <a:sym typeface="Calibri" panose="020F0502020204030204" pitchFamily="34" charset="0"/>
              </a:rPr>
              <a:t>Developmental Considerations </a:t>
            </a:r>
          </a:p>
          <a:p>
            <a:pPr>
              <a:lnSpc>
                <a:spcPct val="99000"/>
              </a:lnSpc>
              <a:spcBef>
                <a:spcPct val="0"/>
              </a:spcBef>
              <a:buSzPts val="1200"/>
              <a:buFontTx/>
              <a:buNone/>
            </a:pPr>
            <a:r>
              <a:rPr lang="en-US" altLang="en-US">
                <a:latin typeface="Calibri" panose="020F0502020204030204" pitchFamily="34" charset="0"/>
                <a:cs typeface="Arial" panose="020B0604020202020204" pitchFamily="34" charset="0"/>
                <a:sym typeface="Calibri" panose="020F0502020204030204" pitchFamily="34" charset="0"/>
              </a:rPr>
              <a:t> (Age Specific)  </a:t>
            </a:r>
          </a:p>
        </p:txBody>
      </p:sp>
      <p:sp>
        <p:nvSpPr>
          <p:cNvPr id="33798" name="Google Shape;184;p22">
            <a:extLst>
              <a:ext uri="{FF2B5EF4-FFF2-40B4-BE49-F238E27FC236}">
                <a16:creationId xmlns:a16="http://schemas.microsoft.com/office/drawing/2014/main" id="{515F1E63-E158-4D34-8F54-37026AD530E9}"/>
              </a:ext>
            </a:extLst>
          </p:cNvPr>
          <p:cNvSpPr>
            <a:spLocks noChangeArrowheads="1"/>
          </p:cNvSpPr>
          <p:nvPr/>
        </p:nvSpPr>
        <p:spPr bwMode="auto">
          <a:xfrm>
            <a:off x="2286001" y="882651"/>
            <a:ext cx="849313" cy="849313"/>
          </a:xfrm>
          <a:prstGeom prst="ellipse">
            <a:avLst/>
          </a:prstGeom>
          <a:gradFill rotWithShape="0">
            <a:gsLst>
              <a:gs pos="0">
                <a:srgbClr val="A8DDB9"/>
              </a:gs>
              <a:gs pos="50000">
                <a:srgbClr val="9AD7AE"/>
              </a:gs>
              <a:gs pos="100000">
                <a:srgbClr val="87D5A2"/>
              </a:gs>
            </a:gsLst>
            <a:lin ang="5400000"/>
          </a:gradFill>
          <a:ln w="9525">
            <a:solidFill>
              <a:srgbClr val="4AC17A"/>
            </a:solidFill>
            <a:miter lim="800000"/>
            <a:headEnd type="none" w="sm" len="sm"/>
            <a:tailEnd type="none" w="sm" len="sm"/>
          </a:ln>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r>
              <a:rPr lang="en-US" altLang="en-US" sz="2800">
                <a:solidFill>
                  <a:srgbClr val="000000"/>
                </a:solidFill>
                <a:cs typeface="Arial" panose="020B0604020202020204" pitchFamily="34" charset="0"/>
                <a:sym typeface="Arial" panose="020B0604020202020204" pitchFamily="34" charset="0"/>
              </a:rPr>
              <a:t>3</a:t>
            </a:r>
          </a:p>
        </p:txBody>
      </p:sp>
      <p:pic>
        <p:nvPicPr>
          <p:cNvPr id="14" name="Picture 13" descr="A blue sign with white text&#10;&#10;Description automatically generated with medium confidence">
            <a:extLst>
              <a:ext uri="{FF2B5EF4-FFF2-40B4-BE49-F238E27FC236}">
                <a16:creationId xmlns:a16="http://schemas.microsoft.com/office/drawing/2014/main" id="{B67643E9-0718-744A-AB4A-3658347177B1}"/>
              </a:ext>
            </a:extLst>
          </p:cNvPr>
          <p:cNvPicPr>
            <a:picLocks noChangeAspect="1"/>
          </p:cNvPicPr>
          <p:nvPr/>
        </p:nvPicPr>
        <p:blipFill>
          <a:blip r:embed="rId3"/>
          <a:stretch>
            <a:fillRect/>
          </a:stretch>
        </p:blipFill>
        <p:spPr>
          <a:xfrm>
            <a:off x="374766" y="5969114"/>
            <a:ext cx="1520852" cy="643864"/>
          </a:xfrm>
          <a:prstGeom prst="rect">
            <a:avLst/>
          </a:prstGeom>
        </p:spPr>
      </p:pic>
      <p:pic>
        <p:nvPicPr>
          <p:cNvPr id="15" name="Picture 14" descr="Graphical user interface, text, application, chat or text message&#10;&#10;Description automatically generated">
            <a:extLst>
              <a:ext uri="{FF2B5EF4-FFF2-40B4-BE49-F238E27FC236}">
                <a16:creationId xmlns:a16="http://schemas.microsoft.com/office/drawing/2014/main" id="{EA5B14F5-16B1-F440-9C27-5D14A2B1F074}"/>
              </a:ext>
            </a:extLst>
          </p:cNvPr>
          <p:cNvPicPr>
            <a:picLocks noChangeAspect="1"/>
          </p:cNvPicPr>
          <p:nvPr/>
        </p:nvPicPr>
        <p:blipFill>
          <a:blip r:embed="rId4"/>
          <a:stretch>
            <a:fillRect/>
          </a:stretch>
        </p:blipFill>
        <p:spPr>
          <a:xfrm>
            <a:off x="2094564" y="5828934"/>
            <a:ext cx="873490" cy="92422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5A7371-B01B-4270-BDDA-E695FA1C9E62}"/>
              </a:ext>
            </a:extLst>
          </p:cNvPr>
          <p:cNvSpPr txBox="1"/>
          <p:nvPr/>
        </p:nvSpPr>
        <p:spPr>
          <a:xfrm>
            <a:off x="1905000" y="381000"/>
            <a:ext cx="8305800" cy="584200"/>
          </a:xfrm>
          <a:prstGeom prst="rect">
            <a:avLst/>
          </a:prstGeom>
          <a:noFill/>
        </p:spPr>
        <p:txBody>
          <a:bodyPr>
            <a:spAutoFit/>
          </a:bodyPr>
          <a:lstStyle/>
          <a:p>
            <a:pPr algn="ctr">
              <a:defRPr/>
            </a:pPr>
            <a:r>
              <a:rPr lang="en-US" sz="3200" dirty="0">
                <a:solidFill>
                  <a:schemeClr val="accent1">
                    <a:lumMod val="90000"/>
                  </a:schemeClr>
                </a:solidFill>
              </a:rPr>
              <a:t>SPHERES OF CHILDREN’S LIVES </a:t>
            </a:r>
          </a:p>
        </p:txBody>
      </p:sp>
      <p:grpSp>
        <p:nvGrpSpPr>
          <p:cNvPr id="35843" name="Group 5">
            <a:extLst>
              <a:ext uri="{FF2B5EF4-FFF2-40B4-BE49-F238E27FC236}">
                <a16:creationId xmlns:a16="http://schemas.microsoft.com/office/drawing/2014/main" id="{005F5790-A4FC-41BE-9A8D-E9FB99D439A1}"/>
              </a:ext>
            </a:extLst>
          </p:cNvPr>
          <p:cNvGrpSpPr>
            <a:grpSpLocks/>
          </p:cNvGrpSpPr>
          <p:nvPr/>
        </p:nvGrpSpPr>
        <p:grpSpPr bwMode="auto">
          <a:xfrm>
            <a:off x="4742657" y="806451"/>
            <a:ext cx="2498725" cy="2498725"/>
            <a:chOff x="1142996" y="1028695"/>
            <a:chExt cx="2499664" cy="2499790"/>
          </a:xfrm>
        </p:grpSpPr>
        <p:sp>
          <p:nvSpPr>
            <p:cNvPr id="7" name="Oval 6">
              <a:extLst>
                <a:ext uri="{FF2B5EF4-FFF2-40B4-BE49-F238E27FC236}">
                  <a16:creationId xmlns:a16="http://schemas.microsoft.com/office/drawing/2014/main" id="{F8310E62-FAC7-4B94-8FEB-2FBF031936CB}"/>
                </a:ext>
              </a:extLst>
            </p:cNvPr>
            <p:cNvSpPr/>
            <p:nvPr/>
          </p:nvSpPr>
          <p:spPr>
            <a:xfrm>
              <a:off x="1142996" y="1028695"/>
              <a:ext cx="2499664" cy="2499790"/>
            </a:xfrm>
            <a:prstGeom prst="ellipse">
              <a:avLst/>
            </a:pr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8" name="Oval 4">
              <a:extLst>
                <a:ext uri="{FF2B5EF4-FFF2-40B4-BE49-F238E27FC236}">
                  <a16:creationId xmlns:a16="http://schemas.microsoft.com/office/drawing/2014/main" id="{356A06C3-A15E-4648-A9AC-340DE3C1C8B0}"/>
                </a:ext>
              </a:extLst>
            </p:cNvPr>
            <p:cNvSpPr/>
            <p:nvPr/>
          </p:nvSpPr>
          <p:spPr>
            <a:xfrm>
              <a:off x="1509847" y="1395563"/>
              <a:ext cx="1765963" cy="1766052"/>
            </a:xfrm>
            <a:prstGeom prst="rect">
              <a:avLst/>
            </a:prstGeom>
          </p:spPr>
          <p:style>
            <a:lnRef idx="0">
              <a:scrgbClr r="0" g="0" b="0"/>
            </a:lnRef>
            <a:fillRef idx="0">
              <a:scrgbClr r="0" g="0" b="0"/>
            </a:fillRef>
            <a:effectRef idx="0">
              <a:scrgbClr r="0" g="0" b="0"/>
            </a:effectRef>
            <a:fontRef idx="minor">
              <a:schemeClr val="tx1"/>
            </a:fontRef>
          </p:style>
          <p:txBody>
            <a:bodyPr lIns="118110" tIns="118110" rIns="118110" bIns="118110" spcCol="1270" anchor="ctr"/>
            <a:lstStyle/>
            <a:p>
              <a:pPr algn="ctr" defTabSz="1377950">
                <a:lnSpc>
                  <a:spcPct val="90000"/>
                </a:lnSpc>
                <a:spcAft>
                  <a:spcPct val="35000"/>
                </a:spcAft>
                <a:defRPr/>
              </a:pPr>
              <a:r>
                <a:rPr lang="en-US" sz="3100" dirty="0">
                  <a:solidFill>
                    <a:schemeClr val="bg1"/>
                  </a:solidFill>
                </a:rPr>
                <a:t>Family	</a:t>
              </a:r>
            </a:p>
          </p:txBody>
        </p:sp>
      </p:grpSp>
      <p:grpSp>
        <p:nvGrpSpPr>
          <p:cNvPr id="35844" name="Group 8">
            <a:extLst>
              <a:ext uri="{FF2B5EF4-FFF2-40B4-BE49-F238E27FC236}">
                <a16:creationId xmlns:a16="http://schemas.microsoft.com/office/drawing/2014/main" id="{E2ADBC66-70F9-4DB3-A3CA-4B3F6D26B66F}"/>
              </a:ext>
            </a:extLst>
          </p:cNvPr>
          <p:cNvGrpSpPr>
            <a:grpSpLocks/>
          </p:cNvGrpSpPr>
          <p:nvPr/>
        </p:nvGrpSpPr>
        <p:grpSpPr bwMode="auto">
          <a:xfrm>
            <a:off x="6608204" y="1419225"/>
            <a:ext cx="2500312" cy="2500313"/>
            <a:chOff x="2796997" y="851460"/>
            <a:chExt cx="2499664" cy="2499790"/>
          </a:xfrm>
        </p:grpSpPr>
        <p:sp>
          <p:nvSpPr>
            <p:cNvPr id="10" name="Oval 9">
              <a:extLst>
                <a:ext uri="{FF2B5EF4-FFF2-40B4-BE49-F238E27FC236}">
                  <a16:creationId xmlns:a16="http://schemas.microsoft.com/office/drawing/2014/main" id="{2F76889D-0E36-4FE4-B583-6AD50BA9CC41}"/>
                </a:ext>
              </a:extLst>
            </p:cNvPr>
            <p:cNvSpPr/>
            <p:nvPr/>
          </p:nvSpPr>
          <p:spPr>
            <a:xfrm>
              <a:off x="2796997" y="851460"/>
              <a:ext cx="2499664" cy="2499790"/>
            </a:xfrm>
            <a:prstGeom prst="ellipse">
              <a:avLst/>
            </a:pr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11" name="Oval 4">
              <a:extLst>
                <a:ext uri="{FF2B5EF4-FFF2-40B4-BE49-F238E27FC236}">
                  <a16:creationId xmlns:a16="http://schemas.microsoft.com/office/drawing/2014/main" id="{7EBAB2B7-0FBD-4628-8364-1DFC02C98615}"/>
                </a:ext>
              </a:extLst>
            </p:cNvPr>
            <p:cNvSpPr/>
            <p:nvPr/>
          </p:nvSpPr>
          <p:spPr>
            <a:xfrm>
              <a:off x="3163614" y="1218096"/>
              <a:ext cx="1766430" cy="1766517"/>
            </a:xfrm>
            <a:prstGeom prst="rect">
              <a:avLst/>
            </a:prstGeom>
          </p:spPr>
          <p:style>
            <a:lnRef idx="0">
              <a:scrgbClr r="0" g="0" b="0"/>
            </a:lnRef>
            <a:fillRef idx="0">
              <a:scrgbClr r="0" g="0" b="0"/>
            </a:fillRef>
            <a:effectRef idx="0">
              <a:scrgbClr r="0" g="0" b="0"/>
            </a:effectRef>
            <a:fontRef idx="minor">
              <a:schemeClr val="tx1"/>
            </a:fontRef>
          </p:style>
          <p:txBody>
            <a:bodyPr lIns="118110" tIns="118110" rIns="118110" bIns="118110" spcCol="1270" anchor="ctr"/>
            <a:lstStyle/>
            <a:p>
              <a:pPr algn="ctr" defTabSz="1377950">
                <a:lnSpc>
                  <a:spcPct val="90000"/>
                </a:lnSpc>
                <a:spcAft>
                  <a:spcPct val="35000"/>
                </a:spcAft>
                <a:defRPr/>
              </a:pPr>
              <a:r>
                <a:rPr lang="en-US" sz="3100" dirty="0">
                  <a:solidFill>
                    <a:schemeClr val="bg1"/>
                  </a:solidFill>
                </a:rPr>
                <a:t>Housing</a:t>
              </a:r>
            </a:p>
          </p:txBody>
        </p:sp>
      </p:grpSp>
      <p:grpSp>
        <p:nvGrpSpPr>
          <p:cNvPr id="35845" name="Group 11">
            <a:extLst>
              <a:ext uri="{FF2B5EF4-FFF2-40B4-BE49-F238E27FC236}">
                <a16:creationId xmlns:a16="http://schemas.microsoft.com/office/drawing/2014/main" id="{D53CAF8A-4975-47B0-92F0-B17141084EBD}"/>
              </a:ext>
            </a:extLst>
          </p:cNvPr>
          <p:cNvGrpSpPr>
            <a:grpSpLocks/>
          </p:cNvGrpSpPr>
          <p:nvPr/>
        </p:nvGrpSpPr>
        <p:grpSpPr bwMode="auto">
          <a:xfrm>
            <a:off x="6785465" y="3175301"/>
            <a:ext cx="2498725" cy="2500313"/>
            <a:chOff x="2796997" y="851460"/>
            <a:chExt cx="2499664" cy="2499790"/>
          </a:xfrm>
        </p:grpSpPr>
        <p:sp>
          <p:nvSpPr>
            <p:cNvPr id="13" name="Oval 12">
              <a:extLst>
                <a:ext uri="{FF2B5EF4-FFF2-40B4-BE49-F238E27FC236}">
                  <a16:creationId xmlns:a16="http://schemas.microsoft.com/office/drawing/2014/main" id="{7C007D95-C5D0-42FC-B597-34058D290E80}"/>
                </a:ext>
              </a:extLst>
            </p:cNvPr>
            <p:cNvSpPr/>
            <p:nvPr/>
          </p:nvSpPr>
          <p:spPr>
            <a:xfrm>
              <a:off x="2796997" y="851460"/>
              <a:ext cx="2499664" cy="2499790"/>
            </a:xfrm>
            <a:prstGeom prst="ellipse">
              <a:avLst/>
            </a:pr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14" name="Oval 4">
              <a:extLst>
                <a:ext uri="{FF2B5EF4-FFF2-40B4-BE49-F238E27FC236}">
                  <a16:creationId xmlns:a16="http://schemas.microsoft.com/office/drawing/2014/main" id="{B20F53CB-28FF-491C-AD5C-C81A2D074501}"/>
                </a:ext>
              </a:extLst>
            </p:cNvPr>
            <p:cNvSpPr/>
            <p:nvPr/>
          </p:nvSpPr>
          <p:spPr>
            <a:xfrm>
              <a:off x="3163848" y="1218096"/>
              <a:ext cx="1765963" cy="1766517"/>
            </a:xfrm>
            <a:prstGeom prst="rect">
              <a:avLst/>
            </a:prstGeom>
          </p:spPr>
          <p:style>
            <a:lnRef idx="0">
              <a:scrgbClr r="0" g="0" b="0"/>
            </a:lnRef>
            <a:fillRef idx="0">
              <a:scrgbClr r="0" g="0" b="0"/>
            </a:fillRef>
            <a:effectRef idx="0">
              <a:scrgbClr r="0" g="0" b="0"/>
            </a:effectRef>
            <a:fontRef idx="minor">
              <a:schemeClr val="tx1"/>
            </a:fontRef>
          </p:style>
          <p:txBody>
            <a:bodyPr lIns="118110" tIns="118110" rIns="118110" bIns="118110" spcCol="1270" anchor="ctr"/>
            <a:lstStyle/>
            <a:p>
              <a:pPr algn="ctr" defTabSz="1377950">
                <a:lnSpc>
                  <a:spcPct val="90000"/>
                </a:lnSpc>
                <a:spcAft>
                  <a:spcPct val="35000"/>
                </a:spcAft>
                <a:defRPr/>
              </a:pPr>
              <a:r>
                <a:rPr lang="en-US" sz="3100" dirty="0">
                  <a:solidFill>
                    <a:schemeClr val="bg1"/>
                  </a:solidFill>
                </a:rPr>
                <a:t>Housing</a:t>
              </a:r>
            </a:p>
          </p:txBody>
        </p:sp>
      </p:grpSp>
      <p:grpSp>
        <p:nvGrpSpPr>
          <p:cNvPr id="35846" name="Group 14">
            <a:extLst>
              <a:ext uri="{FF2B5EF4-FFF2-40B4-BE49-F238E27FC236}">
                <a16:creationId xmlns:a16="http://schemas.microsoft.com/office/drawing/2014/main" id="{DAB86F0B-1F81-42E4-909F-36C93FF7D007}"/>
              </a:ext>
            </a:extLst>
          </p:cNvPr>
          <p:cNvGrpSpPr>
            <a:grpSpLocks/>
          </p:cNvGrpSpPr>
          <p:nvPr/>
        </p:nvGrpSpPr>
        <p:grpSpPr bwMode="auto">
          <a:xfrm>
            <a:off x="5011504" y="3551236"/>
            <a:ext cx="2500313" cy="2500313"/>
            <a:chOff x="4495802" y="2857508"/>
            <a:chExt cx="2499664" cy="2499790"/>
          </a:xfrm>
        </p:grpSpPr>
        <p:sp>
          <p:nvSpPr>
            <p:cNvPr id="16" name="Oval 15">
              <a:extLst>
                <a:ext uri="{FF2B5EF4-FFF2-40B4-BE49-F238E27FC236}">
                  <a16:creationId xmlns:a16="http://schemas.microsoft.com/office/drawing/2014/main" id="{122E91B7-28B9-4CB1-983B-298762F30345}"/>
                </a:ext>
              </a:extLst>
            </p:cNvPr>
            <p:cNvSpPr/>
            <p:nvPr/>
          </p:nvSpPr>
          <p:spPr>
            <a:xfrm>
              <a:off x="4495802" y="2857508"/>
              <a:ext cx="2499664" cy="2499790"/>
            </a:xfrm>
            <a:prstGeom prst="ellipse">
              <a:avLst/>
            </a:pr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17" name="Oval 4">
              <a:extLst>
                <a:ext uri="{FF2B5EF4-FFF2-40B4-BE49-F238E27FC236}">
                  <a16:creationId xmlns:a16="http://schemas.microsoft.com/office/drawing/2014/main" id="{4752D25C-7930-414A-80CB-5AF5830A6306}"/>
                </a:ext>
              </a:extLst>
            </p:cNvPr>
            <p:cNvSpPr/>
            <p:nvPr/>
          </p:nvSpPr>
          <p:spPr>
            <a:xfrm>
              <a:off x="4862420" y="3224144"/>
              <a:ext cx="1766428" cy="1766517"/>
            </a:xfrm>
            <a:prstGeom prst="rect">
              <a:avLst/>
            </a:prstGeom>
          </p:spPr>
          <p:style>
            <a:lnRef idx="0">
              <a:scrgbClr r="0" g="0" b="0"/>
            </a:lnRef>
            <a:fillRef idx="0">
              <a:scrgbClr r="0" g="0" b="0"/>
            </a:fillRef>
            <a:effectRef idx="0">
              <a:scrgbClr r="0" g="0" b="0"/>
            </a:effectRef>
            <a:fontRef idx="minor">
              <a:schemeClr val="tx1"/>
            </a:fontRef>
          </p:style>
          <p:txBody>
            <a:bodyPr lIns="118110" tIns="118110" rIns="118110" bIns="118110" spcCol="1270" anchor="ctr"/>
            <a:lstStyle/>
            <a:p>
              <a:pPr algn="ctr" defTabSz="1377950">
                <a:lnSpc>
                  <a:spcPct val="90000"/>
                </a:lnSpc>
                <a:spcAft>
                  <a:spcPct val="35000"/>
                </a:spcAft>
                <a:defRPr/>
              </a:pPr>
              <a:r>
                <a:rPr lang="en-US" sz="3100" dirty="0">
                  <a:solidFill>
                    <a:schemeClr val="bg1"/>
                  </a:solidFill>
                </a:rPr>
                <a:t>Peers</a:t>
              </a:r>
            </a:p>
          </p:txBody>
        </p:sp>
      </p:grpSp>
      <p:grpSp>
        <p:nvGrpSpPr>
          <p:cNvPr id="35847" name="Group 17">
            <a:extLst>
              <a:ext uri="{FF2B5EF4-FFF2-40B4-BE49-F238E27FC236}">
                <a16:creationId xmlns:a16="http://schemas.microsoft.com/office/drawing/2014/main" id="{28D49955-75CB-4945-97CB-51ECC572DB42}"/>
              </a:ext>
            </a:extLst>
          </p:cNvPr>
          <p:cNvGrpSpPr>
            <a:grpSpLocks/>
          </p:cNvGrpSpPr>
          <p:nvPr/>
        </p:nvGrpSpPr>
        <p:grpSpPr bwMode="auto">
          <a:xfrm>
            <a:off x="3239131" y="3120111"/>
            <a:ext cx="2500312" cy="2955925"/>
            <a:chOff x="2895595" y="3062797"/>
            <a:chExt cx="2499664" cy="2957002"/>
          </a:xfrm>
        </p:grpSpPr>
        <p:sp>
          <p:nvSpPr>
            <p:cNvPr id="19" name="Oval 18">
              <a:extLst>
                <a:ext uri="{FF2B5EF4-FFF2-40B4-BE49-F238E27FC236}">
                  <a16:creationId xmlns:a16="http://schemas.microsoft.com/office/drawing/2014/main" id="{541F563E-FDFF-4605-BAE1-151037B36403}"/>
                </a:ext>
              </a:extLst>
            </p:cNvPr>
            <p:cNvSpPr/>
            <p:nvPr/>
          </p:nvSpPr>
          <p:spPr>
            <a:xfrm>
              <a:off x="2895595" y="3062797"/>
              <a:ext cx="2499664" cy="2957002"/>
            </a:xfrm>
            <a:prstGeom prst="ellipse">
              <a:avLst/>
            </a:pr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20" name="Oval 4">
              <a:extLst>
                <a:ext uri="{FF2B5EF4-FFF2-40B4-BE49-F238E27FC236}">
                  <a16:creationId xmlns:a16="http://schemas.microsoft.com/office/drawing/2014/main" id="{816115A0-C96F-496A-A136-401F0924ABC1}"/>
                </a:ext>
              </a:extLst>
            </p:cNvPr>
            <p:cNvSpPr/>
            <p:nvPr/>
          </p:nvSpPr>
          <p:spPr>
            <a:xfrm>
              <a:off x="3262212" y="3496342"/>
              <a:ext cx="1766430" cy="2089911"/>
            </a:xfrm>
            <a:prstGeom prst="rect">
              <a:avLst/>
            </a:prstGeom>
          </p:spPr>
          <p:style>
            <a:lnRef idx="0">
              <a:scrgbClr r="0" g="0" b="0"/>
            </a:lnRef>
            <a:fillRef idx="0">
              <a:scrgbClr r="0" g="0" b="0"/>
            </a:fillRef>
            <a:effectRef idx="0">
              <a:scrgbClr r="0" g="0" b="0"/>
            </a:effectRef>
            <a:fontRef idx="minor">
              <a:schemeClr val="tx1"/>
            </a:fontRef>
          </p:style>
          <p:txBody>
            <a:bodyPr lIns="118110" tIns="118110" rIns="118110" bIns="118110" spcCol="1270" anchor="ctr"/>
            <a:lstStyle/>
            <a:p>
              <a:pPr algn="ctr" defTabSz="1377950">
                <a:lnSpc>
                  <a:spcPct val="90000"/>
                </a:lnSpc>
                <a:spcAft>
                  <a:spcPct val="35000"/>
                </a:spcAft>
                <a:defRPr/>
              </a:pPr>
              <a:r>
                <a:rPr lang="en-US" sz="3100" dirty="0">
                  <a:solidFill>
                    <a:schemeClr val="bg1"/>
                  </a:solidFill>
                </a:rPr>
                <a:t>Health</a:t>
              </a:r>
            </a:p>
          </p:txBody>
        </p:sp>
      </p:grpSp>
      <p:grpSp>
        <p:nvGrpSpPr>
          <p:cNvPr id="35848" name="Group 29">
            <a:extLst>
              <a:ext uri="{FF2B5EF4-FFF2-40B4-BE49-F238E27FC236}">
                <a16:creationId xmlns:a16="http://schemas.microsoft.com/office/drawing/2014/main" id="{FFB05A5D-D885-4C79-BF4B-727D43199C22}"/>
              </a:ext>
            </a:extLst>
          </p:cNvPr>
          <p:cNvGrpSpPr>
            <a:grpSpLocks/>
          </p:cNvGrpSpPr>
          <p:nvPr/>
        </p:nvGrpSpPr>
        <p:grpSpPr bwMode="auto">
          <a:xfrm>
            <a:off x="3057362" y="1357314"/>
            <a:ext cx="2498725" cy="2498725"/>
            <a:chOff x="838198" y="2933701"/>
            <a:chExt cx="2499664" cy="2499790"/>
          </a:xfrm>
        </p:grpSpPr>
        <p:sp>
          <p:nvSpPr>
            <p:cNvPr id="31" name="Oval 30">
              <a:extLst>
                <a:ext uri="{FF2B5EF4-FFF2-40B4-BE49-F238E27FC236}">
                  <a16:creationId xmlns:a16="http://schemas.microsoft.com/office/drawing/2014/main" id="{2D348036-C137-42DB-9218-BA1C1AD0C61F}"/>
                </a:ext>
              </a:extLst>
            </p:cNvPr>
            <p:cNvSpPr/>
            <p:nvPr/>
          </p:nvSpPr>
          <p:spPr>
            <a:xfrm>
              <a:off x="838198" y="2933701"/>
              <a:ext cx="2499664" cy="2499790"/>
            </a:xfrm>
            <a:prstGeom prst="ellipse">
              <a:avLst/>
            </a:pr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32" name="Oval 4">
              <a:extLst>
                <a:ext uri="{FF2B5EF4-FFF2-40B4-BE49-F238E27FC236}">
                  <a16:creationId xmlns:a16="http://schemas.microsoft.com/office/drawing/2014/main" id="{DC8E60A0-DB30-4AFF-8213-001C0A6CEF95}"/>
                </a:ext>
              </a:extLst>
            </p:cNvPr>
            <p:cNvSpPr/>
            <p:nvPr/>
          </p:nvSpPr>
          <p:spPr>
            <a:xfrm>
              <a:off x="954129" y="3300569"/>
              <a:ext cx="2016883" cy="1766052"/>
            </a:xfrm>
            <a:prstGeom prst="rect">
              <a:avLst/>
            </a:prstGeom>
          </p:spPr>
          <p:style>
            <a:lnRef idx="0">
              <a:scrgbClr r="0" g="0" b="0"/>
            </a:lnRef>
            <a:fillRef idx="0">
              <a:scrgbClr r="0" g="0" b="0"/>
            </a:fillRef>
            <a:effectRef idx="0">
              <a:scrgbClr r="0" g="0" b="0"/>
            </a:effectRef>
            <a:fontRef idx="minor">
              <a:schemeClr val="tx1"/>
            </a:fontRef>
          </p:style>
          <p:txBody>
            <a:bodyPr lIns="118110" tIns="118110" rIns="118110" bIns="118110" spcCol="1270" anchor="ctr"/>
            <a:lstStyle/>
            <a:p>
              <a:pPr algn="ctr" defTabSz="1377950">
                <a:lnSpc>
                  <a:spcPct val="90000"/>
                </a:lnSpc>
                <a:spcAft>
                  <a:spcPct val="35000"/>
                </a:spcAft>
                <a:defRPr/>
              </a:pPr>
              <a:r>
                <a:rPr lang="en-US" sz="3100" dirty="0">
                  <a:solidFill>
                    <a:schemeClr val="bg1"/>
                  </a:solidFill>
                </a:rPr>
                <a:t>Extra-Curricular Activities  </a:t>
              </a:r>
            </a:p>
          </p:txBody>
        </p:sp>
      </p:grpSp>
      <p:pic>
        <p:nvPicPr>
          <p:cNvPr id="21" name="Picture 20" descr="A blue sign with white text&#10;&#10;Description automatically generated with medium confidence">
            <a:extLst>
              <a:ext uri="{FF2B5EF4-FFF2-40B4-BE49-F238E27FC236}">
                <a16:creationId xmlns:a16="http://schemas.microsoft.com/office/drawing/2014/main" id="{49C7ACDB-6F6D-3940-8697-E943C7D30A00}"/>
              </a:ext>
            </a:extLst>
          </p:cNvPr>
          <p:cNvPicPr>
            <a:picLocks noChangeAspect="1"/>
          </p:cNvPicPr>
          <p:nvPr/>
        </p:nvPicPr>
        <p:blipFill>
          <a:blip r:embed="rId3"/>
          <a:stretch>
            <a:fillRect/>
          </a:stretch>
        </p:blipFill>
        <p:spPr>
          <a:xfrm>
            <a:off x="374766" y="5969114"/>
            <a:ext cx="1520852" cy="643864"/>
          </a:xfrm>
          <a:prstGeom prst="rect">
            <a:avLst/>
          </a:prstGeom>
        </p:spPr>
      </p:pic>
      <p:pic>
        <p:nvPicPr>
          <p:cNvPr id="22" name="Picture 21" descr="Graphical user interface, text, application, chat or text message&#10;&#10;Description automatically generated">
            <a:extLst>
              <a:ext uri="{FF2B5EF4-FFF2-40B4-BE49-F238E27FC236}">
                <a16:creationId xmlns:a16="http://schemas.microsoft.com/office/drawing/2014/main" id="{4B6ECCEB-5E60-6E4E-9BBE-4CDF05C75753}"/>
              </a:ext>
            </a:extLst>
          </p:cNvPr>
          <p:cNvPicPr>
            <a:picLocks noChangeAspect="1"/>
          </p:cNvPicPr>
          <p:nvPr/>
        </p:nvPicPr>
        <p:blipFill>
          <a:blip r:embed="rId4"/>
          <a:stretch>
            <a:fillRect/>
          </a:stretch>
        </p:blipFill>
        <p:spPr>
          <a:xfrm>
            <a:off x="2094564" y="5828934"/>
            <a:ext cx="873490" cy="92422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1BEA65E6-4B49-4C60-9AA2-16F8E6A0DA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8991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Subtitle 4">
            <a:extLst>
              <a:ext uri="{FF2B5EF4-FFF2-40B4-BE49-F238E27FC236}">
                <a16:creationId xmlns:a16="http://schemas.microsoft.com/office/drawing/2014/main" id="{D194B234-FE61-4D10-8FC3-E68CB0565AD6}"/>
              </a:ext>
            </a:extLst>
          </p:cNvPr>
          <p:cNvSpPr>
            <a:spLocks noGrp="1" noChangeArrowheads="1"/>
          </p:cNvSpPr>
          <p:nvPr>
            <p:ph type="subTitle" idx="1"/>
          </p:nvPr>
        </p:nvSpPr>
        <p:spPr>
          <a:xfrm>
            <a:off x="1600200" y="152400"/>
            <a:ext cx="8839200" cy="5486400"/>
          </a:xfrm>
        </p:spPr>
        <p:txBody>
          <a:bodyPr/>
          <a:lstStyle/>
          <a:p>
            <a:pPr algn="l"/>
            <a:r>
              <a:rPr lang="en-US" altLang="en-US" dirty="0">
                <a:solidFill>
                  <a:schemeClr val="bg1"/>
                </a:solidFill>
              </a:rPr>
              <a:t>Gwen Mitchell, Psy.D.</a:t>
            </a:r>
          </a:p>
          <a:p>
            <a:pPr algn="l"/>
            <a:r>
              <a:rPr lang="en-US" altLang="en-US" dirty="0">
                <a:solidFill>
                  <a:schemeClr val="bg1"/>
                </a:solidFill>
              </a:rPr>
              <a:t>Clinical Psychologist | Associate Professor </a:t>
            </a:r>
          </a:p>
          <a:p>
            <a:pPr algn="l"/>
            <a:r>
              <a:rPr lang="en-US" altLang="en-US" dirty="0">
                <a:solidFill>
                  <a:schemeClr val="bg1"/>
                </a:solidFill>
              </a:rPr>
              <a:t>University of Denver </a:t>
            </a:r>
          </a:p>
          <a:p>
            <a:pPr algn="l"/>
            <a:r>
              <a:rPr lang="en-US" altLang="en-US" dirty="0">
                <a:solidFill>
                  <a:schemeClr val="bg1"/>
                </a:solidFill>
              </a:rPr>
              <a:t>International Disaster Psychology: Trauma &amp;</a:t>
            </a:r>
          </a:p>
          <a:p>
            <a:pPr algn="l"/>
            <a:r>
              <a:rPr lang="en-US" altLang="en-US" dirty="0">
                <a:solidFill>
                  <a:schemeClr val="bg1"/>
                </a:solidFill>
              </a:rPr>
              <a:t>Global Mental Health Program</a:t>
            </a:r>
          </a:p>
          <a:p>
            <a:pPr algn="l"/>
            <a:endParaRPr lang="en-US" altLang="en-US" dirty="0">
              <a:solidFill>
                <a:schemeClr val="bg1"/>
              </a:solidFill>
            </a:endParaRPr>
          </a:p>
          <a:p>
            <a:pPr algn="l"/>
            <a:r>
              <a:rPr lang="en-US" altLang="en-US" sz="1100" dirty="0">
                <a:solidFill>
                  <a:schemeClr val="bg1"/>
                </a:solidFill>
              </a:rPr>
              <a:t>No Financial Disclosures  </a:t>
            </a:r>
          </a:p>
        </p:txBody>
      </p:sp>
      <p:pic>
        <p:nvPicPr>
          <p:cNvPr id="4" name="Picture 3" descr="A blue sign with white text&#10;&#10;Description automatically generated with medium confidence">
            <a:extLst>
              <a:ext uri="{FF2B5EF4-FFF2-40B4-BE49-F238E27FC236}">
                <a16:creationId xmlns:a16="http://schemas.microsoft.com/office/drawing/2014/main" id="{CBA30470-E22F-6240-B2CF-7682885FE2D8}"/>
              </a:ext>
            </a:extLst>
          </p:cNvPr>
          <p:cNvPicPr>
            <a:picLocks noChangeAspect="1"/>
          </p:cNvPicPr>
          <p:nvPr/>
        </p:nvPicPr>
        <p:blipFill>
          <a:blip r:embed="rId3"/>
          <a:stretch>
            <a:fillRect/>
          </a:stretch>
        </p:blipFill>
        <p:spPr>
          <a:xfrm>
            <a:off x="374766" y="5969114"/>
            <a:ext cx="1520852" cy="643864"/>
          </a:xfrm>
          <a:prstGeom prst="rect">
            <a:avLst/>
          </a:prstGeom>
        </p:spPr>
      </p:pic>
      <p:pic>
        <p:nvPicPr>
          <p:cNvPr id="5" name="Picture 4" descr="Graphical user interface, text, application, chat or text message&#10;&#10;Description automatically generated">
            <a:extLst>
              <a:ext uri="{FF2B5EF4-FFF2-40B4-BE49-F238E27FC236}">
                <a16:creationId xmlns:a16="http://schemas.microsoft.com/office/drawing/2014/main" id="{6800782F-7ECD-494B-BE4F-41CB04C0AF1D}"/>
              </a:ext>
            </a:extLst>
          </p:cNvPr>
          <p:cNvPicPr>
            <a:picLocks noChangeAspect="1"/>
          </p:cNvPicPr>
          <p:nvPr/>
        </p:nvPicPr>
        <p:blipFill>
          <a:blip r:embed="rId4"/>
          <a:stretch>
            <a:fillRect/>
          </a:stretch>
        </p:blipFill>
        <p:spPr>
          <a:xfrm>
            <a:off x="2094564" y="5828934"/>
            <a:ext cx="873490" cy="92422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Google Shape;355;p36">
            <a:extLst>
              <a:ext uri="{FF2B5EF4-FFF2-40B4-BE49-F238E27FC236}">
                <a16:creationId xmlns:a16="http://schemas.microsoft.com/office/drawing/2014/main" id="{4075D378-5090-46EB-A32B-663F92B5609D}"/>
              </a:ext>
            </a:extLst>
          </p:cNvPr>
          <p:cNvSpPr>
            <a:spLocks noChangeArrowheads="1"/>
          </p:cNvSpPr>
          <p:nvPr/>
        </p:nvSpPr>
        <p:spPr bwMode="auto">
          <a:xfrm>
            <a:off x="2865439" y="1500188"/>
            <a:ext cx="6461125" cy="1549400"/>
          </a:xfrm>
          <a:prstGeom prst="rect">
            <a:avLst/>
          </a:prstGeom>
          <a:gradFill rotWithShape="0">
            <a:gsLst>
              <a:gs pos="0">
                <a:srgbClr val="3865B4"/>
              </a:gs>
              <a:gs pos="25000">
                <a:srgbClr val="3865B4"/>
              </a:gs>
              <a:gs pos="94000">
                <a:srgbClr val="3A3838"/>
              </a:gs>
              <a:gs pos="100000">
                <a:srgbClr val="3A3838"/>
              </a:gs>
            </a:gsLst>
            <a:lin ang="4200000"/>
          </a:gradFill>
          <a:ln>
            <a:noFill/>
          </a:ln>
        </p:spPr>
        <p:txBody>
          <a:bodyPr lIns="68587" tIns="34284" rIns="68587" bIns="34284"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gn="ctr">
              <a:spcBef>
                <a:spcPct val="0"/>
              </a:spcBef>
              <a:buClr>
                <a:srgbClr val="000000"/>
              </a:buClr>
              <a:buSzPts val="1400"/>
              <a:buFontTx/>
              <a:buNone/>
              <a:defRPr/>
            </a:pPr>
            <a:endParaRPr lang="en-US" altLang="en-US" sz="1050">
              <a:solidFill>
                <a:srgbClr val="FFFFFF"/>
              </a:solidFill>
              <a:cs typeface="Arial" panose="020B0604020202020204" pitchFamily="34" charset="0"/>
              <a:sym typeface="Arial" panose="020B0604020202020204" pitchFamily="34" charset="0"/>
            </a:endParaRPr>
          </a:p>
        </p:txBody>
      </p:sp>
      <p:pic>
        <p:nvPicPr>
          <p:cNvPr id="37891" name="Google Shape;356;p36">
            <a:extLst>
              <a:ext uri="{FF2B5EF4-FFF2-40B4-BE49-F238E27FC236}">
                <a16:creationId xmlns:a16="http://schemas.microsoft.com/office/drawing/2014/main" id="{0FA8FFB0-6934-4BA4-A036-591F46440333}"/>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04788"/>
            <a:ext cx="84582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Google Shape;357;p36">
            <a:extLst>
              <a:ext uri="{FF2B5EF4-FFF2-40B4-BE49-F238E27FC236}">
                <a16:creationId xmlns:a16="http://schemas.microsoft.com/office/drawing/2014/main" id="{6406B1D7-40C4-4446-92D2-D9FD44583D2D}"/>
              </a:ext>
            </a:extLst>
          </p:cNvPr>
          <p:cNvSpPr>
            <a:spLocks noGrp="1"/>
          </p:cNvSpPr>
          <p:nvPr>
            <p:ph type="title"/>
          </p:nvPr>
        </p:nvSpPr>
        <p:spPr>
          <a:xfrm>
            <a:off x="3215481" y="1091407"/>
            <a:ext cx="5532438" cy="458787"/>
          </a:xfrm>
        </p:spPr>
        <p:txBody>
          <a:bodyPr spcFirstLastPara="1" vert="horz" lIns="68587" tIns="34284" rIns="68587" bIns="34284" rtlCol="0" anchor="b">
            <a:normAutofit fontScale="90000"/>
          </a:bodyPr>
          <a:lstStyle/>
          <a:p>
            <a:pPr>
              <a:lnSpc>
                <a:spcPct val="90000"/>
              </a:lnSpc>
              <a:spcBef>
                <a:spcPct val="0"/>
              </a:spcBef>
              <a:spcAft>
                <a:spcPct val="0"/>
              </a:spcAft>
              <a:buSzPts val="1100"/>
              <a:defRPr/>
            </a:pPr>
            <a:r>
              <a:rPr lang="en-US" altLang="en-US" sz="2401" dirty="0">
                <a:solidFill>
                  <a:schemeClr val="tx1"/>
                </a:solidFill>
              </a:rPr>
              <a:t>Interventions: beyond the medical model  (what to look for and who can intervene) </a:t>
            </a:r>
            <a:endParaRPr lang="en-US" altLang="en-US" sz="2251" dirty="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endParaRPr>
          </a:p>
        </p:txBody>
      </p:sp>
      <p:sp>
        <p:nvSpPr>
          <p:cNvPr id="37893" name="Google Shape;358;p36">
            <a:extLst>
              <a:ext uri="{FF2B5EF4-FFF2-40B4-BE49-F238E27FC236}">
                <a16:creationId xmlns:a16="http://schemas.microsoft.com/office/drawing/2014/main" id="{83180E2A-3EF9-474E-A4BC-D6C757D282BD}"/>
              </a:ext>
            </a:extLst>
          </p:cNvPr>
          <p:cNvSpPr>
            <a:spLocks noGrp="1" noChangeArrowheads="1"/>
          </p:cNvSpPr>
          <p:nvPr>
            <p:ph type="body" idx="1"/>
          </p:nvPr>
        </p:nvSpPr>
        <p:spPr>
          <a:xfrm>
            <a:off x="2209800" y="1600200"/>
            <a:ext cx="7054516" cy="4410777"/>
          </a:xfrm>
        </p:spPr>
        <p:txBody>
          <a:bodyPr spcFirstLastPara="1" vert="horz" lIns="68587" tIns="34284" rIns="68587" bIns="34284" rtlCol="0" anchor="ctr">
            <a:normAutofit/>
          </a:bodyPr>
          <a:lstStyle/>
          <a:p>
            <a:pPr>
              <a:lnSpc>
                <a:spcPct val="85000"/>
              </a:lnSpc>
              <a:spcBef>
                <a:spcPct val="0"/>
              </a:spcBef>
              <a:spcAft>
                <a:spcPct val="20000"/>
              </a:spcAft>
              <a:buFontTx/>
              <a:buAutoNum type="alphaUcPeriod"/>
            </a:pPr>
            <a:r>
              <a:rPr lang="en-US" altLang="en-US" sz="1600" b="1" dirty="0">
                <a:solidFill>
                  <a:srgbClr val="FF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Understand emotional reactions</a:t>
            </a:r>
          </a:p>
          <a:p>
            <a:pPr>
              <a:lnSpc>
                <a:spcPct val="85000"/>
              </a:lnSpc>
              <a:spcBef>
                <a:spcPct val="0"/>
              </a:spcBef>
              <a:spcAft>
                <a:spcPct val="15000"/>
              </a:spcAft>
              <a:buFont typeface="Georgia" panose="02040502050405020303" pitchFamily="18" charset="0"/>
              <a:buChar char="•"/>
            </a:pPr>
            <a:r>
              <a:rPr lang="en-US" altLang="en-US" sz="1600" dirty="0">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Pay attention to behaviors at home and at school or daycare</a:t>
            </a:r>
          </a:p>
          <a:p>
            <a:pPr>
              <a:lnSpc>
                <a:spcPct val="85000"/>
              </a:lnSpc>
              <a:spcBef>
                <a:spcPct val="0"/>
              </a:spcBef>
              <a:spcAft>
                <a:spcPct val="15000"/>
              </a:spcAft>
              <a:buFont typeface="Georgia" panose="02040502050405020303" pitchFamily="18" charset="0"/>
              <a:buChar char="•"/>
            </a:pPr>
            <a:r>
              <a:rPr lang="en-US" altLang="en-US" sz="1600" dirty="0">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Don’t underestimate children’s distress</a:t>
            </a:r>
          </a:p>
          <a:p>
            <a:pPr>
              <a:lnSpc>
                <a:spcPct val="85000"/>
              </a:lnSpc>
              <a:spcBef>
                <a:spcPct val="0"/>
              </a:spcBef>
              <a:spcAft>
                <a:spcPct val="15000"/>
              </a:spcAft>
              <a:buFont typeface="Georgia" panose="02040502050405020303" pitchFamily="18" charset="0"/>
              <a:buChar char="•"/>
            </a:pPr>
            <a:r>
              <a:rPr lang="en-US" altLang="en-US" sz="1600" dirty="0">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Screening tools for PTSD and depression may be helpful</a:t>
            </a:r>
          </a:p>
          <a:p>
            <a:pPr>
              <a:lnSpc>
                <a:spcPct val="85000"/>
              </a:lnSpc>
              <a:spcBef>
                <a:spcPct val="0"/>
              </a:spcBef>
              <a:spcAft>
                <a:spcPct val="15000"/>
              </a:spcAft>
              <a:buFont typeface="Georgia" panose="02040502050405020303" pitchFamily="18" charset="0"/>
              <a:buChar char="•"/>
            </a:pPr>
            <a:endParaRPr lang="en-US" altLang="en-US" sz="1600" dirty="0">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a:p>
            <a:pPr>
              <a:lnSpc>
                <a:spcPct val="85000"/>
              </a:lnSpc>
              <a:spcBef>
                <a:spcPct val="0"/>
              </a:spcBef>
              <a:spcAft>
                <a:spcPct val="20000"/>
              </a:spcAft>
              <a:buFontTx/>
              <a:buAutoNum type="alphaUcPeriod" startAt="2"/>
            </a:pPr>
            <a:r>
              <a:rPr lang="en-US" altLang="en-US" sz="1600" b="1" dirty="0">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a:t>
            </a:r>
            <a:r>
              <a:rPr lang="en-US" altLang="en-US" sz="1600" b="1" dirty="0">
                <a:solidFill>
                  <a:srgbClr val="FF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Reduce the emotional impact</a:t>
            </a:r>
          </a:p>
          <a:p>
            <a:pPr>
              <a:lnSpc>
                <a:spcPct val="85000"/>
              </a:lnSpc>
              <a:spcBef>
                <a:spcPct val="0"/>
              </a:spcBef>
              <a:spcAft>
                <a:spcPct val="15000"/>
              </a:spcAft>
              <a:buFont typeface="Georgia" panose="02040502050405020303" pitchFamily="18" charset="0"/>
              <a:buChar char="•"/>
            </a:pPr>
            <a:r>
              <a:rPr lang="en-US" altLang="en-US" sz="1600" dirty="0">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Provide support, comfort, and time for play and discussion </a:t>
            </a:r>
          </a:p>
          <a:p>
            <a:pPr>
              <a:lnSpc>
                <a:spcPct val="85000"/>
              </a:lnSpc>
              <a:spcBef>
                <a:spcPct val="0"/>
              </a:spcBef>
              <a:spcAft>
                <a:spcPct val="15000"/>
              </a:spcAft>
              <a:buFont typeface="Georgia" panose="02040502050405020303" pitchFamily="18" charset="0"/>
              <a:buChar char="•"/>
            </a:pPr>
            <a:r>
              <a:rPr lang="en-US" altLang="en-US" sz="1600" dirty="0">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Model healthy coping behavior / Direct parents to seek help, if needed</a:t>
            </a:r>
          </a:p>
          <a:p>
            <a:pPr>
              <a:lnSpc>
                <a:spcPct val="85000"/>
              </a:lnSpc>
              <a:spcBef>
                <a:spcPct val="0"/>
              </a:spcBef>
              <a:spcAft>
                <a:spcPct val="15000"/>
              </a:spcAft>
              <a:buFont typeface="Georgia" panose="02040502050405020303" pitchFamily="18" charset="0"/>
              <a:buChar char="•"/>
            </a:pPr>
            <a:endParaRPr lang="en-US" altLang="en-US" sz="1600" dirty="0">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a:p>
            <a:pPr>
              <a:lnSpc>
                <a:spcPct val="85000"/>
              </a:lnSpc>
              <a:spcBef>
                <a:spcPct val="0"/>
              </a:spcBef>
              <a:spcAft>
                <a:spcPct val="20000"/>
              </a:spcAft>
              <a:buFontTx/>
              <a:buAutoNum type="alphaUcPeriod" startAt="3"/>
            </a:pPr>
            <a:r>
              <a:rPr lang="en-US" altLang="en-US" sz="1600" b="1" dirty="0">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a:t>
            </a:r>
            <a:r>
              <a:rPr lang="en-US" altLang="en-US" sz="1600" b="1" dirty="0">
                <a:solidFill>
                  <a:srgbClr val="FF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Facilitate recovery</a:t>
            </a:r>
          </a:p>
          <a:p>
            <a:pPr>
              <a:lnSpc>
                <a:spcPct val="85000"/>
              </a:lnSpc>
              <a:spcBef>
                <a:spcPct val="0"/>
              </a:spcBef>
              <a:spcAft>
                <a:spcPct val="15000"/>
              </a:spcAft>
              <a:buFont typeface="Georgia" panose="02040502050405020303" pitchFamily="18" charset="0"/>
              <a:buChar char="•"/>
            </a:pPr>
            <a:r>
              <a:rPr lang="en-US" altLang="en-US" sz="1600" dirty="0">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Normalize routines as soon as possible / Listen to children and validate their feelings  Encourage activities that help them express their feelings</a:t>
            </a:r>
          </a:p>
        </p:txBody>
      </p:sp>
      <p:pic>
        <p:nvPicPr>
          <p:cNvPr id="6" name="Picture 5" descr="A blue sign with white text&#10;&#10;Description automatically generated with medium confidence">
            <a:extLst>
              <a:ext uri="{FF2B5EF4-FFF2-40B4-BE49-F238E27FC236}">
                <a16:creationId xmlns:a16="http://schemas.microsoft.com/office/drawing/2014/main" id="{DCF0DAFB-ADB7-F142-A014-0BF156B610ED}"/>
              </a:ext>
            </a:extLst>
          </p:cNvPr>
          <p:cNvPicPr>
            <a:picLocks noChangeAspect="1"/>
          </p:cNvPicPr>
          <p:nvPr/>
        </p:nvPicPr>
        <p:blipFill>
          <a:blip r:embed="rId4"/>
          <a:stretch>
            <a:fillRect/>
          </a:stretch>
        </p:blipFill>
        <p:spPr>
          <a:xfrm>
            <a:off x="374766" y="5969114"/>
            <a:ext cx="1520852" cy="643864"/>
          </a:xfrm>
          <a:prstGeom prst="rect">
            <a:avLst/>
          </a:prstGeom>
        </p:spPr>
      </p:pic>
      <p:pic>
        <p:nvPicPr>
          <p:cNvPr id="7" name="Picture 6" descr="Graphical user interface, text, application, chat or text message&#10;&#10;Description automatically generated">
            <a:extLst>
              <a:ext uri="{FF2B5EF4-FFF2-40B4-BE49-F238E27FC236}">
                <a16:creationId xmlns:a16="http://schemas.microsoft.com/office/drawing/2014/main" id="{AB04AB46-5DAC-F843-BA6D-3C74921A577E}"/>
              </a:ext>
            </a:extLst>
          </p:cNvPr>
          <p:cNvPicPr>
            <a:picLocks noChangeAspect="1"/>
          </p:cNvPicPr>
          <p:nvPr/>
        </p:nvPicPr>
        <p:blipFill>
          <a:blip r:embed="rId5"/>
          <a:stretch>
            <a:fillRect/>
          </a:stretch>
        </p:blipFill>
        <p:spPr>
          <a:xfrm>
            <a:off x="2094564" y="5828934"/>
            <a:ext cx="873490" cy="92422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Google Shape;305;p32">
            <a:extLst>
              <a:ext uri="{FF2B5EF4-FFF2-40B4-BE49-F238E27FC236}">
                <a16:creationId xmlns:a16="http://schemas.microsoft.com/office/drawing/2014/main" id="{F4A2CAF6-8A40-4B72-998E-FCF674D3307A}"/>
              </a:ext>
            </a:extLst>
          </p:cNvPr>
          <p:cNvSpPr>
            <a:spLocks noChangeArrowheads="1"/>
          </p:cNvSpPr>
          <p:nvPr/>
        </p:nvSpPr>
        <p:spPr bwMode="auto">
          <a:xfrm>
            <a:off x="1524000" y="857250"/>
            <a:ext cx="4084638" cy="5143500"/>
          </a:xfrm>
          <a:prstGeom prst="rect">
            <a:avLst/>
          </a:prstGeom>
          <a:gradFill rotWithShape="0">
            <a:gsLst>
              <a:gs pos="0">
                <a:srgbClr val="3865B4"/>
              </a:gs>
              <a:gs pos="25000">
                <a:srgbClr val="3865B4"/>
              </a:gs>
              <a:gs pos="94000">
                <a:srgbClr val="3A3838"/>
              </a:gs>
              <a:gs pos="100000">
                <a:srgbClr val="3A3838"/>
              </a:gs>
            </a:gsLst>
            <a:lin ang="42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gn="ctr">
              <a:spcBef>
                <a:spcPct val="0"/>
              </a:spcBef>
              <a:buClr>
                <a:srgbClr val="000000"/>
              </a:buClr>
              <a:buSzPts val="1400"/>
              <a:buFontTx/>
              <a:buNone/>
            </a:pPr>
            <a:endParaRPr lang="en-US" altLang="en-US" sz="1400">
              <a:solidFill>
                <a:srgbClr val="FFFFFF"/>
              </a:solidFill>
              <a:cs typeface="Arial" panose="020B0604020202020204" pitchFamily="34" charset="0"/>
              <a:sym typeface="Arial" panose="020B0604020202020204" pitchFamily="34" charset="0"/>
            </a:endParaRPr>
          </a:p>
        </p:txBody>
      </p:sp>
      <p:pic>
        <p:nvPicPr>
          <p:cNvPr id="39939" name="Google Shape;306;p32">
            <a:extLst>
              <a:ext uri="{FF2B5EF4-FFF2-40B4-BE49-F238E27FC236}">
                <a16:creationId xmlns:a16="http://schemas.microsoft.com/office/drawing/2014/main" id="{965324DA-0240-4932-9C41-5B6B9BF1D422}"/>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Google Shape;307;p32">
            <a:extLst>
              <a:ext uri="{FF2B5EF4-FFF2-40B4-BE49-F238E27FC236}">
                <a16:creationId xmlns:a16="http://schemas.microsoft.com/office/drawing/2014/main" id="{BDCCC050-264E-429E-B74E-C7B56CDBFEF6}"/>
              </a:ext>
            </a:extLst>
          </p:cNvPr>
          <p:cNvSpPr>
            <a:spLocks noGrp="1" noChangeArrowheads="1"/>
          </p:cNvSpPr>
          <p:nvPr>
            <p:ph type="title"/>
          </p:nvPr>
        </p:nvSpPr>
        <p:spPr>
          <a:xfrm>
            <a:off x="2003425" y="2374900"/>
            <a:ext cx="2744788" cy="2116138"/>
          </a:xfrm>
        </p:spPr>
        <p:txBody>
          <a:bodyPr spcFirstLastPara="1" vert="horz" lIns="91425" tIns="45700" rIns="91425" bIns="45700" rtlCol="0" anchor="ctr">
            <a:normAutofit/>
          </a:bodyPr>
          <a:lstStyle/>
          <a:p>
            <a:pPr algn="l">
              <a:lnSpc>
                <a:spcPct val="90000"/>
              </a:lnSpc>
              <a:spcBef>
                <a:spcPct val="0"/>
              </a:spcBef>
              <a:spcAft>
                <a:spcPct val="0"/>
              </a:spcAft>
              <a:buSzPts val="1200"/>
              <a:buFontTx/>
              <a:buNone/>
            </a:pPr>
            <a:r>
              <a:rPr lang="es-AR" altLang="en-US" sz="2800" b="1">
                <a:solidFill>
                  <a:srgbClr val="CCEABC"/>
                </a:solidFill>
                <a:latin typeface="Franklin Gothic Medium" panose="020B0603020102020204" pitchFamily="34" charset="0"/>
                <a:ea typeface="MS PGothic" panose="020B0600070205080204" pitchFamily="34" charset="-128"/>
                <a:cs typeface="Arial" panose="020B0604020202020204" pitchFamily="34" charset="0"/>
                <a:sym typeface="Arial" panose="020B0604020202020204" pitchFamily="34" charset="0"/>
              </a:rPr>
              <a:t>Interventions: parents &amp; caregivers</a:t>
            </a:r>
            <a:endParaRPr lang="en-US" altLang="en-US" sz="3000">
              <a:solidFill>
                <a:srgbClr val="FFFFFF"/>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endParaRPr>
          </a:p>
        </p:txBody>
      </p:sp>
      <p:grpSp>
        <p:nvGrpSpPr>
          <p:cNvPr id="39941" name="Google Shape;308;p32">
            <a:extLst>
              <a:ext uri="{FF2B5EF4-FFF2-40B4-BE49-F238E27FC236}">
                <a16:creationId xmlns:a16="http://schemas.microsoft.com/office/drawing/2014/main" id="{B7440C95-B4E6-4954-AEA9-F2485DB51365}"/>
              </a:ext>
            </a:extLst>
          </p:cNvPr>
          <p:cNvGrpSpPr>
            <a:grpSpLocks/>
          </p:cNvGrpSpPr>
          <p:nvPr/>
        </p:nvGrpSpPr>
        <p:grpSpPr bwMode="auto">
          <a:xfrm>
            <a:off x="5392738" y="857250"/>
            <a:ext cx="5143500" cy="5143500"/>
            <a:chOff x="147774" y="0"/>
            <a:chExt cx="5143500" cy="5143500"/>
          </a:xfrm>
        </p:grpSpPr>
        <p:sp>
          <p:nvSpPr>
            <p:cNvPr id="39946" name="Google Shape;309;p32">
              <a:extLst>
                <a:ext uri="{FF2B5EF4-FFF2-40B4-BE49-F238E27FC236}">
                  <a16:creationId xmlns:a16="http://schemas.microsoft.com/office/drawing/2014/main" id="{FB9845B5-67D4-4306-8A8E-34A755F1344D}"/>
                </a:ext>
              </a:extLst>
            </p:cNvPr>
            <p:cNvSpPr>
              <a:spLocks noChangeArrowheads="1"/>
            </p:cNvSpPr>
            <p:nvPr/>
          </p:nvSpPr>
          <p:spPr bwMode="auto">
            <a:xfrm>
              <a:off x="147774" y="0"/>
              <a:ext cx="5143500" cy="5143500"/>
            </a:xfrm>
            <a:prstGeom prst="diamond">
              <a:avLst/>
            </a:prstGeom>
            <a:solidFill>
              <a:srgbClr val="F7D5C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endParaRPr lang="en-US" altLang="en-US" sz="1400">
                <a:solidFill>
                  <a:srgbClr val="000000"/>
                </a:solidFill>
                <a:cs typeface="Arial" panose="020B0604020202020204" pitchFamily="34" charset="0"/>
                <a:sym typeface="Arial" panose="020B0604020202020204" pitchFamily="34" charset="0"/>
              </a:endParaRPr>
            </a:p>
          </p:txBody>
        </p:sp>
        <p:sp>
          <p:nvSpPr>
            <p:cNvPr id="39947" name="Google Shape;310;p32">
              <a:extLst>
                <a:ext uri="{FF2B5EF4-FFF2-40B4-BE49-F238E27FC236}">
                  <a16:creationId xmlns:a16="http://schemas.microsoft.com/office/drawing/2014/main" id="{AD6FAEFA-3979-4D8E-97CF-88AF65BEBE63}"/>
                </a:ext>
              </a:extLst>
            </p:cNvPr>
            <p:cNvSpPr>
              <a:spLocks noChangeArrowheads="1"/>
            </p:cNvSpPr>
            <p:nvPr/>
          </p:nvSpPr>
          <p:spPr bwMode="auto">
            <a:xfrm>
              <a:off x="583088" y="488632"/>
              <a:ext cx="2112602" cy="2005965"/>
            </a:xfrm>
            <a:prstGeom prst="roundRect">
              <a:avLst>
                <a:gd name="adj" fmla="val 16667"/>
              </a:avLst>
            </a:prstGeom>
            <a:solidFill>
              <a:schemeClr val="accent2"/>
            </a:solidFill>
            <a:ln w="12700">
              <a:solidFill>
                <a:schemeClr val="bg1"/>
              </a:solidFill>
              <a:miter lim="800000"/>
              <a:headEnd type="none" w="sm" len="sm"/>
              <a:tailEnd type="none" w="sm" len="sm"/>
            </a:ln>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endParaRPr lang="en-US" altLang="en-US" sz="1400">
                <a:solidFill>
                  <a:srgbClr val="000000"/>
                </a:solidFill>
                <a:cs typeface="Arial" panose="020B0604020202020204" pitchFamily="34" charset="0"/>
                <a:sym typeface="Arial" panose="020B0604020202020204" pitchFamily="34" charset="0"/>
              </a:endParaRPr>
            </a:p>
          </p:txBody>
        </p:sp>
        <p:sp>
          <p:nvSpPr>
            <p:cNvPr id="39948" name="Google Shape;311;p32">
              <a:extLst>
                <a:ext uri="{FF2B5EF4-FFF2-40B4-BE49-F238E27FC236}">
                  <a16:creationId xmlns:a16="http://schemas.microsoft.com/office/drawing/2014/main" id="{D7F4DE2E-DABD-455D-90F9-39CE3747E5A9}"/>
                </a:ext>
              </a:extLst>
            </p:cNvPr>
            <p:cNvSpPr txBox="1">
              <a:spLocks noChangeArrowheads="1"/>
            </p:cNvSpPr>
            <p:nvPr/>
          </p:nvSpPr>
          <p:spPr bwMode="auto">
            <a:xfrm>
              <a:off x="681011" y="586555"/>
              <a:ext cx="1916756" cy="181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750" tIns="64750" rIns="64750" bIns="64750"/>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114300" indent="-11430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nSpc>
                  <a:spcPct val="90000"/>
                </a:lnSpc>
                <a:spcBef>
                  <a:spcPct val="0"/>
                </a:spcBef>
                <a:buClr>
                  <a:srgbClr val="000000"/>
                </a:buClr>
                <a:buSzPts val="1700"/>
                <a:buFontTx/>
                <a:buNone/>
              </a:pPr>
              <a:endParaRPr lang="en-US" altLang="en-US" sz="1300">
                <a:solidFill>
                  <a:srgbClr val="FFFFFF"/>
                </a:solidFill>
                <a:cs typeface="Arial" panose="020B0604020202020204" pitchFamily="34" charset="0"/>
                <a:sym typeface="Arial" panose="020B0604020202020204" pitchFamily="34" charset="0"/>
              </a:endParaRPr>
            </a:p>
          </p:txBody>
        </p:sp>
        <p:sp>
          <p:nvSpPr>
            <p:cNvPr id="39949" name="Google Shape;312;p32">
              <a:extLst>
                <a:ext uri="{FF2B5EF4-FFF2-40B4-BE49-F238E27FC236}">
                  <a16:creationId xmlns:a16="http://schemas.microsoft.com/office/drawing/2014/main" id="{BA805612-1233-4B46-BB2F-CDD5B7B3F1D7}"/>
                </a:ext>
              </a:extLst>
            </p:cNvPr>
            <p:cNvSpPr>
              <a:spLocks noChangeArrowheads="1"/>
            </p:cNvSpPr>
            <p:nvPr/>
          </p:nvSpPr>
          <p:spPr bwMode="auto">
            <a:xfrm>
              <a:off x="2796676" y="488632"/>
              <a:ext cx="2005965" cy="2005965"/>
            </a:xfrm>
            <a:prstGeom prst="roundRect">
              <a:avLst>
                <a:gd name="adj" fmla="val 16667"/>
              </a:avLst>
            </a:prstGeom>
            <a:solidFill>
              <a:srgbClr val="D07A5B"/>
            </a:solidFill>
            <a:ln w="12700">
              <a:solidFill>
                <a:schemeClr val="bg1"/>
              </a:solidFill>
              <a:miter lim="800000"/>
              <a:headEnd type="none" w="sm" len="sm"/>
              <a:tailEnd type="none" w="sm" len="sm"/>
            </a:ln>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endParaRPr lang="en-US" altLang="en-US" sz="1400">
                <a:solidFill>
                  <a:srgbClr val="000000"/>
                </a:solidFill>
                <a:cs typeface="Arial" panose="020B0604020202020204" pitchFamily="34" charset="0"/>
                <a:sym typeface="Arial" panose="020B0604020202020204" pitchFamily="34" charset="0"/>
              </a:endParaRPr>
            </a:p>
          </p:txBody>
        </p:sp>
        <p:sp>
          <p:nvSpPr>
            <p:cNvPr id="39950" name="Google Shape;313;p32">
              <a:extLst>
                <a:ext uri="{FF2B5EF4-FFF2-40B4-BE49-F238E27FC236}">
                  <a16:creationId xmlns:a16="http://schemas.microsoft.com/office/drawing/2014/main" id="{D24DF99B-ED1D-41C3-B712-C40369296912}"/>
                </a:ext>
              </a:extLst>
            </p:cNvPr>
            <p:cNvSpPr txBox="1">
              <a:spLocks noChangeArrowheads="1"/>
            </p:cNvSpPr>
            <p:nvPr/>
          </p:nvSpPr>
          <p:spPr bwMode="auto">
            <a:xfrm>
              <a:off x="2932566" y="666750"/>
              <a:ext cx="1947866" cy="1729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750" tIns="64750" rIns="64750" bIns="64750"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nSpc>
                  <a:spcPct val="110000"/>
                </a:lnSpc>
                <a:spcBef>
                  <a:spcPct val="50000"/>
                </a:spcBef>
              </a:pPr>
              <a:r>
                <a:rPr lang="en-US" altLang="en-US" sz="1400" b="1"/>
                <a:t>Encourage children to spend time with friends</a:t>
              </a:r>
            </a:p>
            <a:p>
              <a:pPr>
                <a:lnSpc>
                  <a:spcPct val="110000"/>
                </a:lnSpc>
                <a:spcBef>
                  <a:spcPct val="50000"/>
                </a:spcBef>
              </a:pPr>
              <a:r>
                <a:rPr lang="en-US" altLang="en-US" sz="1400" b="1"/>
                <a:t>Encourage children to resume their developmental tasks</a:t>
              </a:r>
            </a:p>
            <a:p>
              <a:pPr algn="ctr">
                <a:lnSpc>
                  <a:spcPct val="90000"/>
                </a:lnSpc>
                <a:spcBef>
                  <a:spcPct val="0"/>
                </a:spcBef>
                <a:buClr>
                  <a:srgbClr val="000000"/>
                </a:buClr>
                <a:buSzPts val="1700"/>
                <a:buFontTx/>
                <a:buNone/>
              </a:pPr>
              <a:endParaRPr lang="en-US" altLang="en-US" sz="1700">
                <a:cs typeface="Arial" panose="020B0604020202020204" pitchFamily="34" charset="0"/>
                <a:sym typeface="Arial" panose="020B0604020202020204" pitchFamily="34" charset="0"/>
              </a:endParaRPr>
            </a:p>
          </p:txBody>
        </p:sp>
        <p:sp>
          <p:nvSpPr>
            <p:cNvPr id="39951" name="Google Shape;314;p32">
              <a:extLst>
                <a:ext uri="{FF2B5EF4-FFF2-40B4-BE49-F238E27FC236}">
                  <a16:creationId xmlns:a16="http://schemas.microsoft.com/office/drawing/2014/main" id="{00BDBAB7-7D2E-4889-8DB3-79558FA79A69}"/>
                </a:ext>
              </a:extLst>
            </p:cNvPr>
            <p:cNvSpPr>
              <a:spLocks noChangeArrowheads="1"/>
            </p:cNvSpPr>
            <p:nvPr/>
          </p:nvSpPr>
          <p:spPr bwMode="auto">
            <a:xfrm>
              <a:off x="636406" y="2648902"/>
              <a:ext cx="2005965" cy="2005965"/>
            </a:xfrm>
            <a:prstGeom prst="roundRect">
              <a:avLst>
                <a:gd name="adj" fmla="val 16667"/>
              </a:avLst>
            </a:prstGeom>
            <a:solidFill>
              <a:srgbClr val="B88881"/>
            </a:solidFill>
            <a:ln w="12700">
              <a:solidFill>
                <a:schemeClr val="bg1"/>
              </a:solidFill>
              <a:miter lim="800000"/>
              <a:headEnd type="none" w="sm" len="sm"/>
              <a:tailEnd type="none" w="sm" len="sm"/>
            </a:ln>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endParaRPr lang="en-US" altLang="en-US" sz="1400">
                <a:solidFill>
                  <a:srgbClr val="000000"/>
                </a:solidFill>
                <a:cs typeface="Arial" panose="020B0604020202020204" pitchFamily="34" charset="0"/>
                <a:sym typeface="Arial" panose="020B0604020202020204" pitchFamily="34" charset="0"/>
              </a:endParaRPr>
            </a:p>
          </p:txBody>
        </p:sp>
        <p:sp>
          <p:nvSpPr>
            <p:cNvPr id="39952" name="Google Shape;315;p32">
              <a:extLst>
                <a:ext uri="{FF2B5EF4-FFF2-40B4-BE49-F238E27FC236}">
                  <a16:creationId xmlns:a16="http://schemas.microsoft.com/office/drawing/2014/main" id="{480717D4-781F-4C29-8615-C1764B690F1C}"/>
                </a:ext>
              </a:extLst>
            </p:cNvPr>
            <p:cNvSpPr txBox="1">
              <a:spLocks noChangeArrowheads="1"/>
            </p:cNvSpPr>
            <p:nvPr/>
          </p:nvSpPr>
          <p:spPr bwMode="auto">
            <a:xfrm>
              <a:off x="734329" y="2746825"/>
              <a:ext cx="1810119" cy="181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750" tIns="64750" rIns="64750" bIns="64750"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gn="ctr">
                <a:lnSpc>
                  <a:spcPct val="90000"/>
                </a:lnSpc>
                <a:spcBef>
                  <a:spcPct val="0"/>
                </a:spcBef>
                <a:buClr>
                  <a:srgbClr val="000000"/>
                </a:buClr>
                <a:buSzPts val="1700"/>
                <a:buFontTx/>
                <a:buNone/>
              </a:pPr>
              <a:endParaRPr lang="en-US" altLang="en-US" sz="1700">
                <a:solidFill>
                  <a:srgbClr val="FFFFFF"/>
                </a:solidFill>
                <a:cs typeface="Arial" panose="020B0604020202020204" pitchFamily="34" charset="0"/>
                <a:sym typeface="Arial" panose="020B0604020202020204" pitchFamily="34" charset="0"/>
              </a:endParaRPr>
            </a:p>
          </p:txBody>
        </p:sp>
        <p:sp>
          <p:nvSpPr>
            <p:cNvPr id="39953" name="Google Shape;316;p32">
              <a:extLst>
                <a:ext uri="{FF2B5EF4-FFF2-40B4-BE49-F238E27FC236}">
                  <a16:creationId xmlns:a16="http://schemas.microsoft.com/office/drawing/2014/main" id="{4DEBC640-8E9D-46A6-93A5-27E306C8F881}"/>
                </a:ext>
              </a:extLst>
            </p:cNvPr>
            <p:cNvSpPr>
              <a:spLocks noChangeArrowheads="1"/>
            </p:cNvSpPr>
            <p:nvPr/>
          </p:nvSpPr>
          <p:spPr bwMode="auto">
            <a:xfrm>
              <a:off x="2718885" y="2648902"/>
              <a:ext cx="2161547" cy="2005965"/>
            </a:xfrm>
            <a:prstGeom prst="roundRect">
              <a:avLst>
                <a:gd name="adj" fmla="val 16667"/>
              </a:avLst>
            </a:prstGeom>
            <a:solidFill>
              <a:srgbClr val="A4A4A4"/>
            </a:solidFill>
            <a:ln w="12700">
              <a:solidFill>
                <a:schemeClr val="bg1"/>
              </a:solidFill>
              <a:miter lim="800000"/>
              <a:headEnd type="none" w="sm" len="sm"/>
              <a:tailEnd type="none" w="sm" len="sm"/>
            </a:ln>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endParaRPr lang="en-US" altLang="en-US" sz="1400">
                <a:solidFill>
                  <a:srgbClr val="000000"/>
                </a:solidFill>
                <a:cs typeface="Arial" panose="020B0604020202020204" pitchFamily="34" charset="0"/>
                <a:sym typeface="Arial" panose="020B0604020202020204" pitchFamily="34" charset="0"/>
              </a:endParaRPr>
            </a:p>
          </p:txBody>
        </p:sp>
        <p:sp>
          <p:nvSpPr>
            <p:cNvPr id="39954" name="Google Shape;317;p32">
              <a:extLst>
                <a:ext uri="{FF2B5EF4-FFF2-40B4-BE49-F238E27FC236}">
                  <a16:creationId xmlns:a16="http://schemas.microsoft.com/office/drawing/2014/main" id="{4FC4865C-FD42-4CDC-B000-267B0C3414AB}"/>
                </a:ext>
              </a:extLst>
            </p:cNvPr>
            <p:cNvSpPr txBox="1">
              <a:spLocks noChangeArrowheads="1"/>
            </p:cNvSpPr>
            <p:nvPr/>
          </p:nvSpPr>
          <p:spPr bwMode="auto">
            <a:xfrm>
              <a:off x="2759972" y="2844748"/>
              <a:ext cx="1965701" cy="181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750" tIns="64750" rIns="64750" bIns="64750"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gn="ctr">
                <a:lnSpc>
                  <a:spcPct val="90000"/>
                </a:lnSpc>
                <a:spcBef>
                  <a:spcPct val="0"/>
                </a:spcBef>
                <a:buClr>
                  <a:srgbClr val="000000"/>
                </a:buClr>
                <a:buSzPts val="1700"/>
                <a:buFontTx/>
                <a:buNone/>
              </a:pPr>
              <a:endParaRPr lang="en-US" altLang="en-US" sz="1700">
                <a:solidFill>
                  <a:srgbClr val="FFFFFF"/>
                </a:solidFill>
                <a:cs typeface="Arial" panose="020B0604020202020204" pitchFamily="34" charset="0"/>
                <a:sym typeface="Arial" panose="020B0604020202020204" pitchFamily="34" charset="0"/>
              </a:endParaRPr>
            </a:p>
          </p:txBody>
        </p:sp>
      </p:grpSp>
      <p:sp>
        <p:nvSpPr>
          <p:cNvPr id="39942" name="Rectangle 1">
            <a:extLst>
              <a:ext uri="{FF2B5EF4-FFF2-40B4-BE49-F238E27FC236}">
                <a16:creationId xmlns:a16="http://schemas.microsoft.com/office/drawing/2014/main" id="{626E8C99-97A5-4020-AD14-E7D6B1B3FEF1}"/>
              </a:ext>
            </a:extLst>
          </p:cNvPr>
          <p:cNvSpPr>
            <a:spLocks noChangeArrowheads="1"/>
          </p:cNvSpPr>
          <p:nvPr/>
        </p:nvSpPr>
        <p:spPr bwMode="auto">
          <a:xfrm>
            <a:off x="5910264" y="1443039"/>
            <a:ext cx="203517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nSpc>
                <a:spcPct val="110000"/>
              </a:lnSpc>
              <a:spcBef>
                <a:spcPct val="50000"/>
              </a:spcBef>
              <a:buFontTx/>
              <a:buNone/>
            </a:pPr>
            <a:r>
              <a:rPr lang="en-US" altLang="en-US" sz="1400" b="1"/>
              <a:t>Return to normal routines, with additional supports and appropriate accommodations</a:t>
            </a:r>
          </a:p>
          <a:p>
            <a:pPr>
              <a:lnSpc>
                <a:spcPct val="110000"/>
              </a:lnSpc>
              <a:spcBef>
                <a:spcPct val="50000"/>
              </a:spcBef>
              <a:buFontTx/>
              <a:buNone/>
            </a:pPr>
            <a:r>
              <a:rPr lang="en-US" altLang="en-US" sz="1400" b="1"/>
              <a:t>Patience</a:t>
            </a:r>
          </a:p>
        </p:txBody>
      </p:sp>
      <p:sp>
        <p:nvSpPr>
          <p:cNvPr id="39943" name="Rectangle 2">
            <a:extLst>
              <a:ext uri="{FF2B5EF4-FFF2-40B4-BE49-F238E27FC236}">
                <a16:creationId xmlns:a16="http://schemas.microsoft.com/office/drawing/2014/main" id="{A299B4A4-0093-4FA9-84D2-5A227D8FCF94}"/>
              </a:ext>
            </a:extLst>
          </p:cNvPr>
          <p:cNvSpPr>
            <a:spLocks noChangeArrowheads="1"/>
          </p:cNvSpPr>
          <p:nvPr/>
        </p:nvSpPr>
        <p:spPr bwMode="auto">
          <a:xfrm>
            <a:off x="5995988" y="3603626"/>
            <a:ext cx="196850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nSpc>
                <a:spcPct val="110000"/>
              </a:lnSpc>
              <a:spcBef>
                <a:spcPct val="50000"/>
              </a:spcBef>
              <a:buFontTx/>
              <a:buNone/>
            </a:pPr>
            <a:r>
              <a:rPr lang="en-US" altLang="en-US" sz="1400" b="1"/>
              <a:t>Set normal and appropriate limits to children</a:t>
            </a:r>
          </a:p>
          <a:p>
            <a:pPr>
              <a:lnSpc>
                <a:spcPct val="110000"/>
              </a:lnSpc>
              <a:spcBef>
                <a:spcPct val="50000"/>
              </a:spcBef>
              <a:buFontTx/>
              <a:buNone/>
            </a:pPr>
            <a:r>
              <a:rPr lang="en-US" altLang="en-US" sz="1400" b="1"/>
              <a:t>Allow children to talk about their worries and feelings</a:t>
            </a:r>
          </a:p>
        </p:txBody>
      </p:sp>
      <p:sp>
        <p:nvSpPr>
          <p:cNvPr id="39944" name="Rectangle 3">
            <a:extLst>
              <a:ext uri="{FF2B5EF4-FFF2-40B4-BE49-F238E27FC236}">
                <a16:creationId xmlns:a16="http://schemas.microsoft.com/office/drawing/2014/main" id="{308E71FE-D0EB-486E-B3A9-35140F55058A}"/>
              </a:ext>
            </a:extLst>
          </p:cNvPr>
          <p:cNvSpPr>
            <a:spLocks noChangeArrowheads="1"/>
          </p:cNvSpPr>
          <p:nvPr/>
        </p:nvSpPr>
        <p:spPr bwMode="auto">
          <a:xfrm>
            <a:off x="8040689" y="3702051"/>
            <a:ext cx="2084387"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nSpc>
                <a:spcPct val="110000"/>
              </a:lnSpc>
              <a:spcBef>
                <a:spcPct val="50000"/>
              </a:spcBef>
              <a:buFontTx/>
              <a:buNone/>
            </a:pPr>
            <a:r>
              <a:rPr lang="en-US" altLang="en-US" sz="1400" b="1"/>
              <a:t>Parents should get support and treatment if indicated</a:t>
            </a:r>
          </a:p>
          <a:p>
            <a:pPr>
              <a:lnSpc>
                <a:spcPct val="110000"/>
              </a:lnSpc>
              <a:spcBef>
                <a:spcPct val="50000"/>
              </a:spcBef>
              <a:buFontTx/>
              <a:buNone/>
            </a:pPr>
            <a:r>
              <a:rPr lang="en-US" altLang="en-US" sz="1400" b="1"/>
              <a:t>Help teachers see the problem and show understanding</a:t>
            </a:r>
          </a:p>
        </p:txBody>
      </p:sp>
      <p:sp>
        <p:nvSpPr>
          <p:cNvPr id="39945" name="Google Shape;189;p22">
            <a:extLst>
              <a:ext uri="{FF2B5EF4-FFF2-40B4-BE49-F238E27FC236}">
                <a16:creationId xmlns:a16="http://schemas.microsoft.com/office/drawing/2014/main" id="{85EDB140-F370-4646-84B5-D07EAFC207A0}"/>
              </a:ext>
            </a:extLst>
          </p:cNvPr>
          <p:cNvSpPr>
            <a:spLocks noChangeArrowheads="1"/>
          </p:cNvSpPr>
          <p:nvPr/>
        </p:nvSpPr>
        <p:spPr bwMode="auto">
          <a:xfrm>
            <a:off x="1781175" y="762000"/>
            <a:ext cx="1111250" cy="762000"/>
          </a:xfrm>
          <a:prstGeom prst="ellipse">
            <a:avLst/>
          </a:prstGeom>
          <a:gradFill rotWithShape="0">
            <a:gsLst>
              <a:gs pos="0">
                <a:srgbClr val="AAD7A5"/>
              </a:gs>
              <a:gs pos="50000">
                <a:srgbClr val="9DD097"/>
              </a:gs>
              <a:gs pos="100000">
                <a:srgbClr val="8CCC85"/>
              </a:gs>
            </a:gsLst>
            <a:lin ang="5400000"/>
          </a:gradFill>
          <a:ln w="9525">
            <a:solidFill>
              <a:srgbClr val="55B445"/>
            </a:solidFill>
            <a:miter lim="800000"/>
            <a:headEnd type="none" w="sm" len="sm"/>
            <a:tailEnd type="none" w="sm" len="sm"/>
          </a:ln>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gn="ctr">
              <a:spcBef>
                <a:spcPct val="0"/>
              </a:spcBef>
              <a:buClr>
                <a:srgbClr val="000000"/>
              </a:buClr>
              <a:buSzPts val="1400"/>
              <a:buFontTx/>
              <a:buNone/>
            </a:pPr>
            <a:r>
              <a:rPr lang="en-US" altLang="en-US" sz="2000" b="1">
                <a:solidFill>
                  <a:srgbClr val="000000"/>
                </a:solidFill>
                <a:cs typeface="Arial" panose="020B0604020202020204" pitchFamily="34" charset="0"/>
                <a:sym typeface="Arial" panose="020B0604020202020204" pitchFamily="34" charset="0"/>
              </a:rPr>
              <a:t>4</a:t>
            </a:r>
          </a:p>
        </p:txBody>
      </p:sp>
      <p:pic>
        <p:nvPicPr>
          <p:cNvPr id="19" name="Picture 18" descr="A blue sign with white text&#10;&#10;Description automatically generated with medium confidence">
            <a:extLst>
              <a:ext uri="{FF2B5EF4-FFF2-40B4-BE49-F238E27FC236}">
                <a16:creationId xmlns:a16="http://schemas.microsoft.com/office/drawing/2014/main" id="{4A89E874-1911-6E44-BB85-22E89751E59F}"/>
              </a:ext>
            </a:extLst>
          </p:cNvPr>
          <p:cNvPicPr>
            <a:picLocks noChangeAspect="1"/>
          </p:cNvPicPr>
          <p:nvPr/>
        </p:nvPicPr>
        <p:blipFill>
          <a:blip r:embed="rId4"/>
          <a:stretch>
            <a:fillRect/>
          </a:stretch>
        </p:blipFill>
        <p:spPr>
          <a:xfrm>
            <a:off x="374766" y="5969114"/>
            <a:ext cx="1520852" cy="643864"/>
          </a:xfrm>
          <a:prstGeom prst="rect">
            <a:avLst/>
          </a:prstGeom>
        </p:spPr>
      </p:pic>
      <p:pic>
        <p:nvPicPr>
          <p:cNvPr id="20" name="Picture 19" descr="Graphical user interface, text, application, chat or text message&#10;&#10;Description automatically generated">
            <a:extLst>
              <a:ext uri="{FF2B5EF4-FFF2-40B4-BE49-F238E27FC236}">
                <a16:creationId xmlns:a16="http://schemas.microsoft.com/office/drawing/2014/main" id="{8BA9B2EA-859A-2644-BEC1-AB511D49205B}"/>
              </a:ext>
            </a:extLst>
          </p:cNvPr>
          <p:cNvPicPr>
            <a:picLocks noChangeAspect="1"/>
          </p:cNvPicPr>
          <p:nvPr/>
        </p:nvPicPr>
        <p:blipFill>
          <a:blip r:embed="rId5"/>
          <a:stretch>
            <a:fillRect/>
          </a:stretch>
        </p:blipFill>
        <p:spPr>
          <a:xfrm>
            <a:off x="2094564" y="5828934"/>
            <a:ext cx="873490" cy="92422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a:extLst>
              <a:ext uri="{FF2B5EF4-FFF2-40B4-BE49-F238E27FC236}">
                <a16:creationId xmlns:a16="http://schemas.microsoft.com/office/drawing/2014/main" id="{83D4CFAE-289B-439D-8BBD-73281A43B3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1" y="114300"/>
            <a:ext cx="10277475" cy="666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Google Shape;294;p31">
            <a:extLst>
              <a:ext uri="{FF2B5EF4-FFF2-40B4-BE49-F238E27FC236}">
                <a16:creationId xmlns:a16="http://schemas.microsoft.com/office/drawing/2014/main" id="{457AB698-96A5-4B30-9FC7-A746976FB7F6}"/>
              </a:ext>
            </a:extLst>
          </p:cNvPr>
          <p:cNvSpPr>
            <a:spLocks noGrp="1" noChangeArrowheads="1"/>
          </p:cNvSpPr>
          <p:nvPr>
            <p:ph type="title"/>
          </p:nvPr>
        </p:nvSpPr>
        <p:spPr>
          <a:xfrm>
            <a:off x="1905000" y="114300"/>
            <a:ext cx="8110538" cy="1600200"/>
          </a:xfrm>
        </p:spPr>
        <p:txBody>
          <a:bodyPr spcFirstLastPara="1" vert="horz" lIns="91425" tIns="45700" rIns="91425" bIns="45700" rtlCol="0" anchor="ctr">
            <a:normAutofit/>
          </a:bodyPr>
          <a:lstStyle/>
          <a:p>
            <a:pPr>
              <a:lnSpc>
                <a:spcPct val="90000"/>
              </a:lnSpc>
              <a:spcBef>
                <a:spcPct val="0"/>
              </a:spcBef>
              <a:spcAft>
                <a:spcPct val="0"/>
              </a:spcAft>
              <a:buSzPts val="1200"/>
              <a:buFontTx/>
              <a:buNone/>
            </a:pPr>
            <a:r>
              <a:rPr lang="en-US" altLang="en-US" sz="4400">
                <a:solidFill>
                  <a:schemeClr val="bg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rPr>
              <a:t>Saying Goodbye   </a:t>
            </a:r>
          </a:p>
        </p:txBody>
      </p:sp>
      <p:grpSp>
        <p:nvGrpSpPr>
          <p:cNvPr id="41988" name="Google Shape;295;p31">
            <a:extLst>
              <a:ext uri="{FF2B5EF4-FFF2-40B4-BE49-F238E27FC236}">
                <a16:creationId xmlns:a16="http://schemas.microsoft.com/office/drawing/2014/main" id="{95C86605-2041-4C55-9B02-A0EB187BD97B}"/>
              </a:ext>
            </a:extLst>
          </p:cNvPr>
          <p:cNvGrpSpPr>
            <a:grpSpLocks/>
          </p:cNvGrpSpPr>
          <p:nvPr/>
        </p:nvGrpSpPr>
        <p:grpSpPr bwMode="auto">
          <a:xfrm>
            <a:off x="1912939" y="1227139"/>
            <a:ext cx="7908925" cy="2713037"/>
            <a:chOff x="-168145" y="189"/>
            <a:chExt cx="7380745" cy="2713005"/>
          </a:xfrm>
        </p:grpSpPr>
        <p:sp>
          <p:nvSpPr>
            <p:cNvPr id="41991" name="Google Shape;296;p31">
              <a:extLst>
                <a:ext uri="{FF2B5EF4-FFF2-40B4-BE49-F238E27FC236}">
                  <a16:creationId xmlns:a16="http://schemas.microsoft.com/office/drawing/2014/main" id="{62934919-BECD-452F-9CF7-3B1D21A721F6}"/>
                </a:ext>
              </a:extLst>
            </p:cNvPr>
            <p:cNvSpPr>
              <a:spLocks noChangeArrowheads="1"/>
            </p:cNvSpPr>
            <p:nvPr/>
          </p:nvSpPr>
          <p:spPr bwMode="auto">
            <a:xfrm>
              <a:off x="-168145" y="189"/>
              <a:ext cx="3311237" cy="2713005"/>
            </a:xfrm>
            <a:prstGeom prst="ellipse">
              <a:avLst/>
            </a:prstGeom>
            <a:solidFill>
              <a:srgbClr val="599BD5"/>
            </a:solidFill>
            <a:ln w="19050">
              <a:solidFill>
                <a:schemeClr val="bg1"/>
              </a:solidFill>
              <a:miter lim="800000"/>
              <a:headEnd type="none" w="sm" len="sm"/>
              <a:tailEnd type="none" w="sm" len="sm"/>
            </a:ln>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endParaRPr lang="en-US" altLang="en-US" sz="1400">
                <a:solidFill>
                  <a:srgbClr val="000000"/>
                </a:solidFill>
                <a:cs typeface="Arial" panose="020B0604020202020204" pitchFamily="34" charset="0"/>
                <a:sym typeface="Arial" panose="020B0604020202020204" pitchFamily="34" charset="0"/>
              </a:endParaRPr>
            </a:p>
          </p:txBody>
        </p:sp>
        <p:sp>
          <p:nvSpPr>
            <p:cNvPr id="41992" name="Google Shape;297;p31">
              <a:extLst>
                <a:ext uri="{FF2B5EF4-FFF2-40B4-BE49-F238E27FC236}">
                  <a16:creationId xmlns:a16="http://schemas.microsoft.com/office/drawing/2014/main" id="{97C98171-0E8C-4CF3-AA54-7EA384B14A77}"/>
                </a:ext>
              </a:extLst>
            </p:cNvPr>
            <p:cNvSpPr txBox="1">
              <a:spLocks noChangeArrowheads="1"/>
            </p:cNvSpPr>
            <p:nvPr/>
          </p:nvSpPr>
          <p:spPr bwMode="auto">
            <a:xfrm>
              <a:off x="266151" y="554219"/>
              <a:ext cx="2667280" cy="17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50" tIns="22850" rIns="22850" bIns="22850"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gn="ctr">
                <a:lnSpc>
                  <a:spcPct val="90000"/>
                </a:lnSpc>
                <a:spcBef>
                  <a:spcPct val="0"/>
                </a:spcBef>
                <a:buClr>
                  <a:srgbClr val="000000"/>
                </a:buClr>
                <a:buSzPts val="1800"/>
                <a:buFontTx/>
                <a:buNone/>
              </a:pPr>
              <a:r>
                <a:rPr lang="en-US" altLang="en-US" sz="1800">
                  <a:solidFill>
                    <a:srgbClr val="000000"/>
                  </a:solidFill>
                  <a:latin typeface="Calibri" panose="020F0502020204030204" pitchFamily="34" charset="0"/>
                  <a:cs typeface="Arial" panose="020B0604020202020204" pitchFamily="34" charset="0"/>
                  <a:sym typeface="Calibri" panose="020F0502020204030204" pitchFamily="34" charset="0"/>
                </a:rPr>
                <a:t> </a:t>
              </a:r>
              <a:endParaRPr lang="en-US" altLang="en-US" sz="1800">
                <a:solidFill>
                  <a:srgbClr val="FFFFFF"/>
                </a:solidFill>
                <a:cs typeface="Arial" panose="020B0604020202020204" pitchFamily="34" charset="0"/>
                <a:sym typeface="Arial" panose="020B0604020202020204" pitchFamily="34" charset="0"/>
              </a:endParaRPr>
            </a:p>
          </p:txBody>
        </p:sp>
        <p:sp>
          <p:nvSpPr>
            <p:cNvPr id="41993" name="Google Shape;298;p31">
              <a:extLst>
                <a:ext uri="{FF2B5EF4-FFF2-40B4-BE49-F238E27FC236}">
                  <a16:creationId xmlns:a16="http://schemas.microsoft.com/office/drawing/2014/main" id="{A38EA4FA-6B78-4221-9741-F24E68581E4E}"/>
                </a:ext>
              </a:extLst>
            </p:cNvPr>
            <p:cNvSpPr>
              <a:spLocks noChangeArrowheads="1"/>
            </p:cNvSpPr>
            <p:nvPr/>
          </p:nvSpPr>
          <p:spPr bwMode="auto">
            <a:xfrm rot="5400000">
              <a:off x="3123384" y="997219"/>
              <a:ext cx="949551" cy="718946"/>
            </a:xfrm>
            <a:prstGeom prst="triangle">
              <a:avLst>
                <a:gd name="adj" fmla="val 50000"/>
              </a:avLst>
            </a:prstGeom>
            <a:solidFill>
              <a:srgbClr val="599BD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endParaRPr lang="en-US" altLang="en-US" sz="1400">
                <a:solidFill>
                  <a:srgbClr val="000000"/>
                </a:solidFill>
                <a:cs typeface="Arial" panose="020B0604020202020204" pitchFamily="34" charset="0"/>
                <a:sym typeface="Arial" panose="020B0604020202020204" pitchFamily="34" charset="0"/>
              </a:endParaRPr>
            </a:p>
          </p:txBody>
        </p:sp>
        <p:sp>
          <p:nvSpPr>
            <p:cNvPr id="41994" name="Google Shape;299;p31">
              <a:extLst>
                <a:ext uri="{FF2B5EF4-FFF2-40B4-BE49-F238E27FC236}">
                  <a16:creationId xmlns:a16="http://schemas.microsoft.com/office/drawing/2014/main" id="{60D0EFB0-BF5D-49B1-862A-AD2BE6F56068}"/>
                </a:ext>
              </a:extLst>
            </p:cNvPr>
            <p:cNvSpPr>
              <a:spLocks noChangeArrowheads="1"/>
            </p:cNvSpPr>
            <p:nvPr/>
          </p:nvSpPr>
          <p:spPr bwMode="auto">
            <a:xfrm>
              <a:off x="3981487" y="189"/>
              <a:ext cx="3231113" cy="2713005"/>
            </a:xfrm>
            <a:prstGeom prst="ellipse">
              <a:avLst/>
            </a:prstGeom>
            <a:solidFill>
              <a:srgbClr val="6FAB46"/>
            </a:solidFill>
            <a:ln w="19050">
              <a:solidFill>
                <a:schemeClr val="bg1"/>
              </a:solidFill>
              <a:miter lim="800000"/>
              <a:headEnd type="none" w="sm" len="sm"/>
              <a:tailEnd type="none" w="sm" len="sm"/>
            </a:ln>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endParaRPr lang="en-US" altLang="en-US" sz="1400">
                <a:solidFill>
                  <a:srgbClr val="000000"/>
                </a:solidFill>
                <a:cs typeface="Arial" panose="020B0604020202020204" pitchFamily="34" charset="0"/>
                <a:sym typeface="Arial" panose="020B0604020202020204" pitchFamily="34" charset="0"/>
              </a:endParaRPr>
            </a:p>
          </p:txBody>
        </p:sp>
        <p:sp>
          <p:nvSpPr>
            <p:cNvPr id="41995" name="Google Shape;300;p31">
              <a:extLst>
                <a:ext uri="{FF2B5EF4-FFF2-40B4-BE49-F238E27FC236}">
                  <a16:creationId xmlns:a16="http://schemas.microsoft.com/office/drawing/2014/main" id="{6422FB0C-66D2-4DA7-8D8E-6F1E9B977DDC}"/>
                </a:ext>
              </a:extLst>
            </p:cNvPr>
            <p:cNvSpPr txBox="1">
              <a:spLocks noChangeArrowheads="1"/>
            </p:cNvSpPr>
            <p:nvPr/>
          </p:nvSpPr>
          <p:spPr bwMode="auto">
            <a:xfrm>
              <a:off x="4896905" y="397499"/>
              <a:ext cx="1918385" cy="1918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50" tIns="22850" rIns="22850" bIns="22850"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gn="ctr">
                <a:lnSpc>
                  <a:spcPct val="90000"/>
                </a:lnSpc>
                <a:spcBef>
                  <a:spcPct val="0"/>
                </a:spcBef>
                <a:buClr>
                  <a:srgbClr val="000000"/>
                </a:buClr>
                <a:buSzPts val="1800"/>
                <a:buFontTx/>
                <a:buNone/>
              </a:pPr>
              <a:endParaRPr lang="en-US" altLang="en-US" sz="1800">
                <a:solidFill>
                  <a:srgbClr val="FFFFFF"/>
                </a:solidFill>
                <a:cs typeface="Arial" panose="020B0604020202020204" pitchFamily="34" charset="0"/>
                <a:sym typeface="Arial" panose="020B0604020202020204" pitchFamily="34" charset="0"/>
              </a:endParaRPr>
            </a:p>
          </p:txBody>
        </p:sp>
      </p:grpSp>
      <p:sp>
        <p:nvSpPr>
          <p:cNvPr id="41989" name="Rectangle 1">
            <a:extLst>
              <a:ext uri="{FF2B5EF4-FFF2-40B4-BE49-F238E27FC236}">
                <a16:creationId xmlns:a16="http://schemas.microsoft.com/office/drawing/2014/main" id="{CF90DEF1-2CDF-476E-A913-2C3160AE0A67}"/>
              </a:ext>
            </a:extLst>
          </p:cNvPr>
          <p:cNvSpPr>
            <a:spLocks noChangeArrowheads="1"/>
          </p:cNvSpPr>
          <p:nvPr/>
        </p:nvSpPr>
        <p:spPr bwMode="auto">
          <a:xfrm>
            <a:off x="2335214" y="1920875"/>
            <a:ext cx="28463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chemeClr val="tx1"/>
                </a:solidFill>
              </a:rPr>
              <a:t>It is helpful for children to find their own unique way of saying goodbye to someone they have lost</a:t>
            </a:r>
          </a:p>
        </p:txBody>
      </p:sp>
      <p:sp>
        <p:nvSpPr>
          <p:cNvPr id="41990" name="Rectangle 2">
            <a:extLst>
              <a:ext uri="{FF2B5EF4-FFF2-40B4-BE49-F238E27FC236}">
                <a16:creationId xmlns:a16="http://schemas.microsoft.com/office/drawing/2014/main" id="{B077E04C-FB3E-4782-911B-AA3B7C422B74}"/>
              </a:ext>
            </a:extLst>
          </p:cNvPr>
          <p:cNvSpPr>
            <a:spLocks noChangeArrowheads="1"/>
          </p:cNvSpPr>
          <p:nvPr/>
        </p:nvSpPr>
        <p:spPr bwMode="auto">
          <a:xfrm>
            <a:off x="6781800" y="1781175"/>
            <a:ext cx="2819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chemeClr val="tx1"/>
                </a:solidFill>
              </a:rPr>
              <a:t>this can be achieved through painting, planting and caring for a tree, praying, lighting a candle, or any other suitable expression. </a:t>
            </a:r>
          </a:p>
        </p:txBody>
      </p:sp>
      <p:pic>
        <p:nvPicPr>
          <p:cNvPr id="12" name="Picture 11" descr="A blue sign with white text&#10;&#10;Description automatically generated with medium confidence">
            <a:extLst>
              <a:ext uri="{FF2B5EF4-FFF2-40B4-BE49-F238E27FC236}">
                <a16:creationId xmlns:a16="http://schemas.microsoft.com/office/drawing/2014/main" id="{01FEF371-4E66-A24D-BB77-25C93F7FB3F8}"/>
              </a:ext>
            </a:extLst>
          </p:cNvPr>
          <p:cNvPicPr>
            <a:picLocks noChangeAspect="1"/>
          </p:cNvPicPr>
          <p:nvPr/>
        </p:nvPicPr>
        <p:blipFill>
          <a:blip r:embed="rId4"/>
          <a:stretch>
            <a:fillRect/>
          </a:stretch>
        </p:blipFill>
        <p:spPr>
          <a:xfrm>
            <a:off x="374766" y="5969114"/>
            <a:ext cx="1520852" cy="643864"/>
          </a:xfrm>
          <a:prstGeom prst="rect">
            <a:avLst/>
          </a:prstGeom>
        </p:spPr>
      </p:pic>
      <p:pic>
        <p:nvPicPr>
          <p:cNvPr id="13" name="Picture 12" descr="Graphical user interface, text, application, chat or text message&#10;&#10;Description automatically generated">
            <a:extLst>
              <a:ext uri="{FF2B5EF4-FFF2-40B4-BE49-F238E27FC236}">
                <a16:creationId xmlns:a16="http://schemas.microsoft.com/office/drawing/2014/main" id="{D7C9B68B-C8D9-6642-91B8-28621AE9EC53}"/>
              </a:ext>
            </a:extLst>
          </p:cNvPr>
          <p:cNvPicPr>
            <a:picLocks noChangeAspect="1"/>
          </p:cNvPicPr>
          <p:nvPr/>
        </p:nvPicPr>
        <p:blipFill>
          <a:blip r:embed="rId5"/>
          <a:stretch>
            <a:fillRect/>
          </a:stretch>
        </p:blipFill>
        <p:spPr>
          <a:xfrm>
            <a:off x="2094564" y="5828934"/>
            <a:ext cx="873490" cy="92422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Google Shape;346;p35">
            <a:extLst>
              <a:ext uri="{FF2B5EF4-FFF2-40B4-BE49-F238E27FC236}">
                <a16:creationId xmlns:a16="http://schemas.microsoft.com/office/drawing/2014/main" id="{2C3329AB-4674-49CC-A4EC-91659242BBCB}"/>
              </a:ext>
            </a:extLst>
          </p:cNvPr>
          <p:cNvSpPr>
            <a:spLocks noChangeArrowheads="1"/>
          </p:cNvSpPr>
          <p:nvPr/>
        </p:nvSpPr>
        <p:spPr bwMode="auto">
          <a:xfrm>
            <a:off x="1524000" y="857250"/>
            <a:ext cx="4560888" cy="5143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gn="ctr">
              <a:spcBef>
                <a:spcPct val="0"/>
              </a:spcBef>
              <a:buClr>
                <a:srgbClr val="000000"/>
              </a:buClr>
              <a:buSzPts val="1400"/>
              <a:buFontTx/>
              <a:buNone/>
            </a:pPr>
            <a:endParaRPr lang="en-US" altLang="en-US" sz="1400">
              <a:solidFill>
                <a:srgbClr val="FFFFFF"/>
              </a:solidFill>
              <a:cs typeface="Arial" panose="020B0604020202020204" pitchFamily="34" charset="0"/>
              <a:sym typeface="Arial" panose="020B0604020202020204" pitchFamily="34" charset="0"/>
            </a:endParaRPr>
          </a:p>
        </p:txBody>
      </p:sp>
      <p:sp>
        <p:nvSpPr>
          <p:cNvPr id="44035" name="Google Shape;347;p35">
            <a:extLst>
              <a:ext uri="{FF2B5EF4-FFF2-40B4-BE49-F238E27FC236}">
                <a16:creationId xmlns:a16="http://schemas.microsoft.com/office/drawing/2014/main" id="{C4DE84F6-D549-45E9-9FEC-01C436A2388F}"/>
              </a:ext>
            </a:extLst>
          </p:cNvPr>
          <p:cNvSpPr>
            <a:spLocks noChangeArrowheads="1"/>
          </p:cNvSpPr>
          <p:nvPr/>
        </p:nvSpPr>
        <p:spPr bwMode="auto">
          <a:xfrm>
            <a:off x="1524000" y="857250"/>
            <a:ext cx="9144000" cy="5143500"/>
          </a:xfrm>
          <a:prstGeom prst="rect">
            <a:avLst/>
          </a:prstGeom>
          <a:gradFill rotWithShape="0">
            <a:gsLst>
              <a:gs pos="0">
                <a:srgbClr val="3865B4"/>
              </a:gs>
              <a:gs pos="25000">
                <a:srgbClr val="3865B4"/>
              </a:gs>
              <a:gs pos="94000">
                <a:srgbClr val="3A3838"/>
              </a:gs>
              <a:gs pos="100000">
                <a:srgbClr val="3A3838"/>
              </a:gs>
            </a:gsLst>
            <a:lin ang="42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gn="ctr">
              <a:spcBef>
                <a:spcPct val="0"/>
              </a:spcBef>
              <a:buClr>
                <a:srgbClr val="000000"/>
              </a:buClr>
              <a:buSzPts val="1400"/>
              <a:buFontTx/>
              <a:buNone/>
            </a:pPr>
            <a:endParaRPr lang="en-US" altLang="en-US" sz="1400">
              <a:solidFill>
                <a:srgbClr val="FFFFFF"/>
              </a:solidFill>
              <a:cs typeface="Arial" panose="020B0604020202020204" pitchFamily="34" charset="0"/>
              <a:sym typeface="Arial" panose="020B0604020202020204" pitchFamily="34" charset="0"/>
            </a:endParaRPr>
          </a:p>
        </p:txBody>
      </p:sp>
      <p:pic>
        <p:nvPicPr>
          <p:cNvPr id="44036" name="Google Shape;348;p35">
            <a:extLst>
              <a:ext uri="{FF2B5EF4-FFF2-40B4-BE49-F238E27FC236}">
                <a16:creationId xmlns:a16="http://schemas.microsoft.com/office/drawing/2014/main" id="{A2516C15-9496-428F-B244-5E87026605FE}"/>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Google Shape;349;p35">
            <a:extLst>
              <a:ext uri="{FF2B5EF4-FFF2-40B4-BE49-F238E27FC236}">
                <a16:creationId xmlns:a16="http://schemas.microsoft.com/office/drawing/2014/main" id="{47BF863E-378F-41AF-AF14-D96EC328DFFB}"/>
              </a:ext>
            </a:extLst>
          </p:cNvPr>
          <p:cNvSpPr>
            <a:spLocks noGrp="1" noChangeArrowheads="1"/>
          </p:cNvSpPr>
          <p:nvPr>
            <p:ph type="title"/>
          </p:nvPr>
        </p:nvSpPr>
        <p:spPr>
          <a:xfrm>
            <a:off x="1752600" y="2379663"/>
            <a:ext cx="3157538" cy="2070100"/>
          </a:xfrm>
        </p:spPr>
        <p:txBody>
          <a:bodyPr spcFirstLastPara="1" vert="horz" lIns="91425" tIns="45700" rIns="91425" bIns="45700" rtlCol="0" anchor="ctr">
            <a:normAutofit/>
          </a:bodyPr>
          <a:lstStyle/>
          <a:p>
            <a:pPr algn="l">
              <a:lnSpc>
                <a:spcPct val="90000"/>
              </a:lnSpc>
              <a:spcBef>
                <a:spcPct val="0"/>
              </a:spcBef>
              <a:spcAft>
                <a:spcPct val="0"/>
              </a:spcAft>
              <a:buSzPts val="1200"/>
              <a:buFontTx/>
              <a:buNone/>
            </a:pPr>
            <a:r>
              <a:rPr lang="en-US" altLang="en-US" sz="4000">
                <a:solidFill>
                  <a:srgbClr val="DEE87C"/>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Explaining death to children</a:t>
            </a:r>
            <a:endParaRPr lang="en-US" altLang="en-US" sz="3700" b="1">
              <a:solidFill>
                <a:srgbClr val="DEE87C"/>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endParaRPr>
          </a:p>
        </p:txBody>
      </p:sp>
      <p:sp>
        <p:nvSpPr>
          <p:cNvPr id="350" name="Google Shape;350;p35">
            <a:extLst>
              <a:ext uri="{FF2B5EF4-FFF2-40B4-BE49-F238E27FC236}">
                <a16:creationId xmlns:a16="http://schemas.microsoft.com/office/drawing/2014/main" id="{B20B6D6F-B232-4EC1-A168-97F02EEACCCA}"/>
              </a:ext>
            </a:extLst>
          </p:cNvPr>
          <p:cNvSpPr txBox="1">
            <a:spLocks noGrp="1"/>
          </p:cNvSpPr>
          <p:nvPr>
            <p:ph type="body" idx="1"/>
          </p:nvPr>
        </p:nvSpPr>
        <p:spPr>
          <a:xfrm>
            <a:off x="5716589" y="987426"/>
            <a:ext cx="4873625" cy="4856163"/>
          </a:xfrm>
        </p:spPr>
        <p:txBody>
          <a:bodyPr spcFirstLastPara="1" vert="horz" lIns="91425" tIns="45700" rIns="91425" bIns="45700" rtlCol="0" anchor="ctr">
            <a:noAutofit/>
          </a:bodyPr>
          <a:lstStyle/>
          <a:p>
            <a:pPr>
              <a:defRPr/>
            </a:pPr>
            <a:r>
              <a:rPr lang="en-US" altLang="en-US" sz="2000" dirty="0"/>
              <a:t>Ask children their understanding of death</a:t>
            </a:r>
          </a:p>
          <a:p>
            <a:pPr>
              <a:defRPr/>
            </a:pPr>
            <a:r>
              <a:rPr lang="en-US" altLang="en-US" sz="2000" dirty="0"/>
              <a:t>Explain death using simple and direct terms. </a:t>
            </a:r>
          </a:p>
          <a:p>
            <a:pPr>
              <a:defRPr/>
            </a:pPr>
            <a:r>
              <a:rPr lang="en-US" altLang="en-US" sz="2000" dirty="0"/>
              <a:t>It is best to present both the facts about what happens to the physical body after death, as well as the religious beliefs that are held by the family </a:t>
            </a:r>
          </a:p>
          <a:p>
            <a:pPr>
              <a:defRPr/>
            </a:pPr>
            <a:r>
              <a:rPr lang="en-US" altLang="en-US" sz="2000" dirty="0"/>
              <a:t>After explanations have been given to children, it is helpful to ask them to review what they now understand about the death </a:t>
            </a:r>
          </a:p>
          <a:p>
            <a:pPr indent="-457200" algn="ctr">
              <a:lnSpc>
                <a:spcPct val="90000"/>
              </a:lnSpc>
              <a:spcBef>
                <a:spcPts val="930"/>
              </a:spcBef>
              <a:defRPr/>
            </a:pPr>
            <a:endParaRPr sz="2400" dirty="0">
              <a:solidFill>
                <a:srgbClr val="000000"/>
              </a:solidFill>
              <a:latin typeface="Calibri"/>
              <a:ea typeface="Calibri"/>
              <a:cs typeface="Calibri"/>
              <a:sym typeface="Calibri"/>
            </a:endParaRPr>
          </a:p>
        </p:txBody>
      </p:sp>
      <p:pic>
        <p:nvPicPr>
          <p:cNvPr id="7" name="Picture 6" descr="A blue sign with white text&#10;&#10;Description automatically generated with medium confidence">
            <a:extLst>
              <a:ext uri="{FF2B5EF4-FFF2-40B4-BE49-F238E27FC236}">
                <a16:creationId xmlns:a16="http://schemas.microsoft.com/office/drawing/2014/main" id="{7E6B45B6-206E-894F-AA57-57F16E7EBF40}"/>
              </a:ext>
            </a:extLst>
          </p:cNvPr>
          <p:cNvPicPr>
            <a:picLocks noChangeAspect="1"/>
          </p:cNvPicPr>
          <p:nvPr/>
        </p:nvPicPr>
        <p:blipFill>
          <a:blip r:embed="rId4"/>
          <a:stretch>
            <a:fillRect/>
          </a:stretch>
        </p:blipFill>
        <p:spPr>
          <a:xfrm>
            <a:off x="374766" y="5969114"/>
            <a:ext cx="1520852" cy="643864"/>
          </a:xfrm>
          <a:prstGeom prst="rect">
            <a:avLst/>
          </a:prstGeom>
        </p:spPr>
      </p:pic>
      <p:pic>
        <p:nvPicPr>
          <p:cNvPr id="8" name="Picture 7" descr="Graphical user interface, text, application, chat or text message&#10;&#10;Description automatically generated">
            <a:extLst>
              <a:ext uri="{FF2B5EF4-FFF2-40B4-BE49-F238E27FC236}">
                <a16:creationId xmlns:a16="http://schemas.microsoft.com/office/drawing/2014/main" id="{4DE34D6A-9086-1547-B4C6-2CA2A82FEC40}"/>
              </a:ext>
            </a:extLst>
          </p:cNvPr>
          <p:cNvPicPr>
            <a:picLocks noChangeAspect="1"/>
          </p:cNvPicPr>
          <p:nvPr/>
        </p:nvPicPr>
        <p:blipFill>
          <a:blip r:embed="rId5"/>
          <a:stretch>
            <a:fillRect/>
          </a:stretch>
        </p:blipFill>
        <p:spPr>
          <a:xfrm>
            <a:off x="2094564" y="5828934"/>
            <a:ext cx="873490" cy="92422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Google Shape;505;p52">
            <a:extLst>
              <a:ext uri="{FF2B5EF4-FFF2-40B4-BE49-F238E27FC236}">
                <a16:creationId xmlns:a16="http://schemas.microsoft.com/office/drawing/2014/main" id="{28F2898D-B084-48F1-920E-67AAD50CD8CA}"/>
              </a:ext>
            </a:extLst>
          </p:cNvPr>
          <p:cNvSpPr/>
          <p:nvPr/>
        </p:nvSpPr>
        <p:spPr>
          <a:xfrm>
            <a:off x="1524000" y="860044"/>
            <a:ext cx="4211100" cy="5143500"/>
          </a:xfrm>
          <a:prstGeom prst="rect">
            <a:avLst/>
          </a:prstGeom>
          <a:gradFill>
            <a:gsLst>
              <a:gs pos="0">
                <a:srgbClr val="4472C3">
                  <a:alpha val="81568"/>
                </a:srgbClr>
              </a:gs>
              <a:gs pos="25000">
                <a:srgbClr val="4472C4">
                  <a:alpha val="60000"/>
                </a:srgbClr>
              </a:gs>
              <a:gs pos="94000">
                <a:srgbClr val="AEABAB"/>
              </a:gs>
              <a:gs pos="100000">
                <a:srgbClr val="AEABAB"/>
              </a:gs>
            </a:gsLst>
            <a:lin ang="4199895" scaled="0"/>
          </a:gradFill>
          <a:ln>
            <a:noFill/>
          </a:ln>
        </p:spPr>
        <p:txBody>
          <a:bodyPr spcFirstLastPara="1" lIns="91425" tIns="45700" rIns="91425" bIns="45700" anchor="ctr"/>
          <a:lstStyle/>
          <a:p>
            <a:pPr algn="ctr">
              <a:buClr>
                <a:srgbClr val="000000"/>
              </a:buClr>
              <a:buSzPts val="1400"/>
              <a:defRPr/>
            </a:pPr>
            <a:endParaRPr sz="1400">
              <a:solidFill>
                <a:schemeClr val="lt1"/>
              </a:solidFill>
              <a:latin typeface="Arial"/>
              <a:ea typeface="Arial"/>
              <a:cs typeface="Arial"/>
              <a:sym typeface="Arial"/>
            </a:endParaRPr>
          </a:p>
        </p:txBody>
      </p:sp>
      <p:pic>
        <p:nvPicPr>
          <p:cNvPr id="50181" name="Google Shape;506;p52">
            <a:extLst>
              <a:ext uri="{FF2B5EF4-FFF2-40B4-BE49-F238E27FC236}">
                <a16:creationId xmlns:a16="http://schemas.microsoft.com/office/drawing/2014/main" id="{C7B505B4-7F50-43BF-B6D6-EE28BB050D1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Google Shape;508;p52">
            <a:extLst>
              <a:ext uri="{FF2B5EF4-FFF2-40B4-BE49-F238E27FC236}">
                <a16:creationId xmlns:a16="http://schemas.microsoft.com/office/drawing/2014/main" id="{C41C62A7-D8E9-4DAD-9FE0-72A9C44EEBC3}"/>
              </a:ext>
            </a:extLst>
          </p:cNvPr>
          <p:cNvSpPr>
            <a:spLocks/>
          </p:cNvSpPr>
          <p:nvPr/>
        </p:nvSpPr>
        <p:spPr bwMode="auto">
          <a:xfrm>
            <a:off x="1524001" y="1411288"/>
            <a:ext cx="3749675" cy="4051300"/>
          </a:xfrm>
          <a:custGeom>
            <a:avLst/>
            <a:gdLst>
              <a:gd name="T0" fmla="*/ 408915 w 5000438"/>
              <a:gd name="T1" fmla="*/ 0 h 5400962"/>
              <a:gd name="T2" fmla="*/ 889041 w 5000438"/>
              <a:gd name="T3" fmla="*/ 481039 h 5400962"/>
              <a:gd name="T4" fmla="*/ 408915 w 5000438"/>
              <a:gd name="T5" fmla="*/ 962079 h 5400962"/>
              <a:gd name="T6" fmla="*/ 10788 w 5000438"/>
              <a:gd name="T7" fmla="*/ 749994 h 5400962"/>
              <a:gd name="T8" fmla="*/ 0 w 5000438"/>
              <a:gd name="T9" fmla="*/ 732203 h 5400962"/>
              <a:gd name="T10" fmla="*/ 0 w 5000438"/>
              <a:gd name="T11" fmla="*/ 229877 h 5400962"/>
              <a:gd name="T12" fmla="*/ 10788 w 5000438"/>
              <a:gd name="T13" fmla="*/ 212086 h 5400962"/>
              <a:gd name="T14" fmla="*/ 408915 w 5000438"/>
              <a:gd name="T15" fmla="*/ 0 h 54009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00438" h="5400962" extrusionOk="0">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w="12700" cap="flat" cmpd="sng">
            <a:solidFill>
              <a:srgbClr val="B3C6E7"/>
            </a:solidFill>
            <a:prstDash val="solid"/>
            <a:miter lim="800000"/>
            <a:headEnd type="none" w="sm" len="sm"/>
            <a:tailEnd type="none" w="sm" len="sm"/>
          </a:ln>
        </p:spPr>
        <p:txBody>
          <a:bodyPr lIns="91425" tIns="45700" rIns="91425" bIns="45700" anchor="ctr"/>
          <a:lstStyle/>
          <a:p>
            <a:endParaRPr lang="en-US"/>
          </a:p>
        </p:txBody>
      </p:sp>
      <p:pic>
        <p:nvPicPr>
          <p:cNvPr id="50183" name="Google Shape;509;p52">
            <a:extLst>
              <a:ext uri="{FF2B5EF4-FFF2-40B4-BE49-F238E27FC236}">
                <a16:creationId xmlns:a16="http://schemas.microsoft.com/office/drawing/2014/main" id="{CE579C81-2B97-4EFA-82DB-0A039CACFF57}"/>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0551" y="2198689"/>
            <a:ext cx="271462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4" name="Google Shape;510;p52">
            <a:extLst>
              <a:ext uri="{FF2B5EF4-FFF2-40B4-BE49-F238E27FC236}">
                <a16:creationId xmlns:a16="http://schemas.microsoft.com/office/drawing/2014/main" id="{2795939C-F2C2-4940-977E-082CCC3B0776}"/>
              </a:ext>
            </a:extLst>
          </p:cNvPr>
          <p:cNvSpPr>
            <a:spLocks noGrp="1" noChangeArrowheads="1"/>
          </p:cNvSpPr>
          <p:nvPr>
            <p:ph type="body" idx="1"/>
          </p:nvPr>
        </p:nvSpPr>
        <p:spPr>
          <a:xfrm>
            <a:off x="5538789" y="1143001"/>
            <a:ext cx="4810125" cy="4665663"/>
          </a:xfrm>
        </p:spPr>
        <p:txBody>
          <a:bodyPr vert="horz" lIns="68575" tIns="34275" rIns="68575" bIns="34275" rtlCol="0" anchor="ctr">
            <a:normAutofit/>
          </a:bodyPr>
          <a:lstStyle/>
          <a:p>
            <a:pPr marL="177800" indent="-177800">
              <a:spcBef>
                <a:spcPts val="800"/>
              </a:spcBef>
              <a:buClr>
                <a:schemeClr val="accent2"/>
              </a:buClr>
              <a:buSzPts val="1400"/>
              <a:buNone/>
            </a:pPr>
            <a:r>
              <a:rPr lang="en-US" altLang="en-US" sz="1800" b="1" u="sng">
                <a:solidFill>
                  <a:srgbClr val="000000"/>
                </a:solidFill>
                <a:latin typeface="Calibri" panose="020F0502020204030204" pitchFamily="34" charset="0"/>
                <a:sym typeface="Calibri" panose="020F0502020204030204" pitchFamily="34" charset="0"/>
              </a:rPr>
              <a:t>Disaster type: </a:t>
            </a:r>
            <a:r>
              <a:rPr lang="en-US" altLang="en-US" sz="1800" b="1">
                <a:solidFill>
                  <a:srgbClr val="000000"/>
                </a:solidFill>
                <a:latin typeface="Calibri" panose="020F0502020204030204" pitchFamily="34" charset="0"/>
                <a:sym typeface="Calibri" panose="020F0502020204030204" pitchFamily="34" charset="0"/>
              </a:rPr>
              <a:t>Hurricane</a:t>
            </a:r>
          </a:p>
          <a:p>
            <a:pPr marL="177800" indent="-177800">
              <a:spcBef>
                <a:spcPts val="800"/>
              </a:spcBef>
              <a:buClr>
                <a:schemeClr val="accent2"/>
              </a:buClr>
              <a:buSzPts val="1400"/>
              <a:buNone/>
            </a:pPr>
            <a:r>
              <a:rPr lang="en-US" altLang="en-US" sz="1800" b="1" u="sng">
                <a:solidFill>
                  <a:srgbClr val="000000"/>
                </a:solidFill>
                <a:latin typeface="Calibri" panose="020F0502020204030204" pitchFamily="34" charset="0"/>
                <a:sym typeface="Calibri" panose="020F0502020204030204" pitchFamily="34" charset="0"/>
              </a:rPr>
              <a:t>Disaster stage</a:t>
            </a:r>
            <a:r>
              <a:rPr lang="en-US" altLang="en-US" sz="1800" b="1">
                <a:solidFill>
                  <a:srgbClr val="000000"/>
                </a:solidFill>
                <a:latin typeface="Calibri" panose="020F0502020204030204" pitchFamily="34" charset="0"/>
                <a:sym typeface="Calibri" panose="020F0502020204030204" pitchFamily="34" charset="0"/>
              </a:rPr>
              <a:t>: four months later</a:t>
            </a:r>
          </a:p>
          <a:p>
            <a:pPr marL="177800" indent="-177800">
              <a:spcBef>
                <a:spcPts val="800"/>
              </a:spcBef>
              <a:buClr>
                <a:schemeClr val="accent2"/>
              </a:buClr>
              <a:buSzPts val="1400"/>
              <a:buNone/>
            </a:pPr>
            <a:r>
              <a:rPr lang="en-US" altLang="en-US" sz="1800" b="1" u="sng">
                <a:solidFill>
                  <a:srgbClr val="000000"/>
                </a:solidFill>
                <a:latin typeface="Calibri" panose="020F0502020204030204" pitchFamily="34" charset="0"/>
                <a:sym typeface="Calibri" panose="020F0502020204030204" pitchFamily="34" charset="0"/>
              </a:rPr>
              <a:t>Emotional vulnerability/risk factors:</a:t>
            </a:r>
            <a:r>
              <a:rPr lang="en-US" altLang="en-US" sz="1800" b="1">
                <a:solidFill>
                  <a:srgbClr val="000000"/>
                </a:solidFill>
                <a:latin typeface="Calibri" panose="020F0502020204030204" pitchFamily="34" charset="0"/>
                <a:sym typeface="Calibri" panose="020F0502020204030204" pitchFamily="34" charset="0"/>
              </a:rPr>
              <a:t>  witnessed death of relatives, friends, loss of home and school, poverty, separation from father</a:t>
            </a:r>
          </a:p>
          <a:p>
            <a:pPr marL="177800" indent="-177800">
              <a:spcBef>
                <a:spcPts val="800"/>
              </a:spcBef>
              <a:buClr>
                <a:schemeClr val="accent2"/>
              </a:buClr>
              <a:buSzPts val="1400"/>
              <a:buNone/>
            </a:pPr>
            <a:r>
              <a:rPr lang="en-US" altLang="en-US" sz="1800" b="1" u="sng">
                <a:solidFill>
                  <a:srgbClr val="000000"/>
                </a:solidFill>
                <a:latin typeface="Calibri" panose="020F0502020204030204" pitchFamily="34" charset="0"/>
                <a:sym typeface="Calibri" panose="020F0502020204030204" pitchFamily="34" charset="0"/>
              </a:rPr>
              <a:t>Emotional response: </a:t>
            </a:r>
            <a:r>
              <a:rPr lang="en-US" altLang="en-US" sz="1800" b="1">
                <a:solidFill>
                  <a:srgbClr val="000000"/>
                </a:solidFill>
                <a:latin typeface="Calibri" panose="020F0502020204030204" pitchFamily="34" charset="0"/>
                <a:sym typeface="Calibri" panose="020F0502020204030204" pitchFamily="34" charset="0"/>
              </a:rPr>
              <a:t>Separation anxiety, sleep difficulty, nightmares, Headaches, sadness, fear of bad weather, Intrusive thoughts</a:t>
            </a:r>
          </a:p>
          <a:p>
            <a:pPr marL="177800" indent="-177800">
              <a:spcBef>
                <a:spcPts val="800"/>
              </a:spcBef>
              <a:buClr>
                <a:schemeClr val="accent2"/>
              </a:buClr>
              <a:buSzPts val="1400"/>
              <a:buNone/>
            </a:pPr>
            <a:r>
              <a:rPr lang="en-US" altLang="en-US" sz="1800" b="1" u="sng">
                <a:solidFill>
                  <a:srgbClr val="000000"/>
                </a:solidFill>
                <a:latin typeface="Calibri" panose="020F0502020204030204" pitchFamily="34" charset="0"/>
                <a:sym typeface="Calibri" panose="020F0502020204030204" pitchFamily="34" charset="0"/>
              </a:rPr>
              <a:t>Interventions:</a:t>
            </a:r>
            <a:r>
              <a:rPr lang="en-US" altLang="en-US" sz="1800" b="1">
                <a:solidFill>
                  <a:srgbClr val="000000"/>
                </a:solidFill>
                <a:latin typeface="Calibri" panose="020F0502020204030204" pitchFamily="34" charset="0"/>
                <a:sym typeface="Calibri" panose="020F0502020204030204" pitchFamily="34" charset="0"/>
              </a:rPr>
              <a:t>3 months temporary safe place to stay, reunification with family, food, clothing, school, support groups, recreation</a:t>
            </a:r>
          </a:p>
          <a:p>
            <a:pPr marL="177800" indent="-177800">
              <a:spcBef>
                <a:spcPts val="800"/>
              </a:spcBef>
              <a:buClr>
                <a:schemeClr val="accent2"/>
              </a:buClr>
              <a:buSzPts val="1400"/>
              <a:buNone/>
            </a:pPr>
            <a:r>
              <a:rPr lang="en-US" altLang="en-US" sz="1800" b="1" u="sng">
                <a:solidFill>
                  <a:srgbClr val="000000"/>
                </a:solidFill>
                <a:latin typeface="Calibri" panose="020F0502020204030204" pitchFamily="34" charset="0"/>
                <a:sym typeface="Calibri" panose="020F0502020204030204" pitchFamily="34" charset="0"/>
              </a:rPr>
              <a:t>Result:</a:t>
            </a:r>
            <a:r>
              <a:rPr lang="en-US" altLang="en-US" sz="1800" b="1">
                <a:solidFill>
                  <a:srgbClr val="000000"/>
                </a:solidFill>
                <a:latin typeface="Calibri" panose="020F0502020204030204" pitchFamily="34" charset="0"/>
                <a:sym typeface="Calibri" panose="020F0502020204030204" pitchFamily="34" charset="0"/>
              </a:rPr>
              <a:t> symptom improvement, hope mixed with tears</a:t>
            </a:r>
          </a:p>
          <a:p>
            <a:pPr marL="177800" indent="-177800">
              <a:spcBef>
                <a:spcPts val="800"/>
              </a:spcBef>
              <a:buClr>
                <a:schemeClr val="accent2"/>
              </a:buClr>
              <a:buSzPts val="1400"/>
              <a:buNone/>
            </a:pPr>
            <a:endParaRPr lang="en-US" altLang="en-US" sz="1600" b="1">
              <a:solidFill>
                <a:srgbClr val="000000"/>
              </a:solidFill>
              <a:latin typeface="Calibri" panose="020F0502020204030204" pitchFamily="34" charset="0"/>
              <a:sym typeface="Calibri" panose="020F0502020204030204" pitchFamily="34" charset="0"/>
            </a:endParaRPr>
          </a:p>
        </p:txBody>
      </p:sp>
      <p:pic>
        <p:nvPicPr>
          <p:cNvPr id="50185" name="Picture 4">
            <a:extLst>
              <a:ext uri="{FF2B5EF4-FFF2-40B4-BE49-F238E27FC236}">
                <a16:creationId xmlns:a16="http://schemas.microsoft.com/office/drawing/2014/main" id="{6FF8BAFE-15C4-47B4-930B-00C2BA8820A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89113" y="1528764"/>
            <a:ext cx="3219450"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blue sign with white text&#10;&#10;Description automatically generated with medium confidence">
            <a:extLst>
              <a:ext uri="{FF2B5EF4-FFF2-40B4-BE49-F238E27FC236}">
                <a16:creationId xmlns:a16="http://schemas.microsoft.com/office/drawing/2014/main" id="{950F46F9-2817-4542-87CC-D2C589191C58}"/>
              </a:ext>
            </a:extLst>
          </p:cNvPr>
          <p:cNvPicPr>
            <a:picLocks noChangeAspect="1"/>
          </p:cNvPicPr>
          <p:nvPr/>
        </p:nvPicPr>
        <p:blipFill>
          <a:blip r:embed="rId6"/>
          <a:stretch>
            <a:fillRect/>
          </a:stretch>
        </p:blipFill>
        <p:spPr>
          <a:xfrm>
            <a:off x="374766" y="5969114"/>
            <a:ext cx="1520852" cy="643864"/>
          </a:xfrm>
          <a:prstGeom prst="rect">
            <a:avLst/>
          </a:prstGeom>
        </p:spPr>
      </p:pic>
      <p:pic>
        <p:nvPicPr>
          <p:cNvPr id="9" name="Picture 8" descr="Graphical user interface, text, application, chat or text message&#10;&#10;Description automatically generated">
            <a:extLst>
              <a:ext uri="{FF2B5EF4-FFF2-40B4-BE49-F238E27FC236}">
                <a16:creationId xmlns:a16="http://schemas.microsoft.com/office/drawing/2014/main" id="{5387AED5-8F9A-C548-B86A-8545D7C9A15B}"/>
              </a:ext>
            </a:extLst>
          </p:cNvPr>
          <p:cNvPicPr>
            <a:picLocks noChangeAspect="1"/>
          </p:cNvPicPr>
          <p:nvPr/>
        </p:nvPicPr>
        <p:blipFill>
          <a:blip r:embed="rId7"/>
          <a:stretch>
            <a:fillRect/>
          </a:stretch>
        </p:blipFill>
        <p:spPr>
          <a:xfrm>
            <a:off x="2094564" y="5828934"/>
            <a:ext cx="873490" cy="92422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Google Shape;305;p32">
            <a:extLst>
              <a:ext uri="{FF2B5EF4-FFF2-40B4-BE49-F238E27FC236}">
                <a16:creationId xmlns:a16="http://schemas.microsoft.com/office/drawing/2014/main" id="{123510E5-3843-4C01-87C4-A82AF011A730}"/>
              </a:ext>
            </a:extLst>
          </p:cNvPr>
          <p:cNvSpPr>
            <a:spLocks noChangeArrowheads="1"/>
          </p:cNvSpPr>
          <p:nvPr/>
        </p:nvSpPr>
        <p:spPr bwMode="auto">
          <a:xfrm>
            <a:off x="1524000" y="857250"/>
            <a:ext cx="4084638" cy="5143500"/>
          </a:xfrm>
          <a:prstGeom prst="rect">
            <a:avLst/>
          </a:prstGeom>
          <a:gradFill rotWithShape="0">
            <a:gsLst>
              <a:gs pos="0">
                <a:srgbClr val="3865B4"/>
              </a:gs>
              <a:gs pos="25000">
                <a:srgbClr val="3865B4"/>
              </a:gs>
              <a:gs pos="94000">
                <a:srgbClr val="3A3838"/>
              </a:gs>
              <a:gs pos="100000">
                <a:srgbClr val="3A3838"/>
              </a:gs>
            </a:gsLst>
            <a:lin ang="42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gn="ctr">
              <a:spcBef>
                <a:spcPct val="0"/>
              </a:spcBef>
              <a:buClr>
                <a:srgbClr val="000000"/>
              </a:buClr>
              <a:buSzPts val="1400"/>
              <a:buFontTx/>
              <a:buNone/>
            </a:pPr>
            <a:endParaRPr lang="en-US" altLang="en-US" sz="1400">
              <a:solidFill>
                <a:srgbClr val="FFFFFF"/>
              </a:solidFill>
              <a:cs typeface="Arial" panose="020B0604020202020204" pitchFamily="34" charset="0"/>
              <a:sym typeface="Arial" panose="020B0604020202020204" pitchFamily="34" charset="0"/>
            </a:endParaRPr>
          </a:p>
        </p:txBody>
      </p:sp>
      <p:pic>
        <p:nvPicPr>
          <p:cNvPr id="46083" name="Google Shape;306;p32">
            <a:extLst>
              <a:ext uri="{FF2B5EF4-FFF2-40B4-BE49-F238E27FC236}">
                <a16:creationId xmlns:a16="http://schemas.microsoft.com/office/drawing/2014/main" id="{74EF4E64-78DF-4E48-BC94-54D30D123CCF}"/>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Google Shape;307;p32">
            <a:extLst>
              <a:ext uri="{FF2B5EF4-FFF2-40B4-BE49-F238E27FC236}">
                <a16:creationId xmlns:a16="http://schemas.microsoft.com/office/drawing/2014/main" id="{57DF4C99-BE36-4AB3-9254-43B6B8F2BBFA}"/>
              </a:ext>
            </a:extLst>
          </p:cNvPr>
          <p:cNvSpPr>
            <a:spLocks noGrp="1" noChangeArrowheads="1"/>
          </p:cNvSpPr>
          <p:nvPr>
            <p:ph type="title"/>
          </p:nvPr>
        </p:nvSpPr>
        <p:spPr>
          <a:xfrm>
            <a:off x="2003425" y="2374900"/>
            <a:ext cx="2744788" cy="2116138"/>
          </a:xfrm>
        </p:spPr>
        <p:txBody>
          <a:bodyPr spcFirstLastPara="1" vert="horz" lIns="91425" tIns="45700" rIns="91425" bIns="45700" rtlCol="0" anchor="ctr">
            <a:normAutofit fontScale="90000"/>
          </a:bodyPr>
          <a:lstStyle/>
          <a:p>
            <a:pPr algn="l">
              <a:lnSpc>
                <a:spcPct val="90000"/>
              </a:lnSpc>
              <a:spcBef>
                <a:spcPct val="0"/>
              </a:spcBef>
              <a:spcAft>
                <a:spcPct val="0"/>
              </a:spcAft>
              <a:buSzPts val="1200"/>
              <a:buFontTx/>
              <a:buNone/>
            </a:pPr>
            <a:r>
              <a:rPr lang="es-AR" altLang="en-US" sz="3200" b="1">
                <a:solidFill>
                  <a:srgbClr val="CCEABC"/>
                </a:solidFill>
                <a:latin typeface="Franklin Gothic Medium" panose="020B0603020102020204" pitchFamily="34" charset="0"/>
                <a:ea typeface="MS PGothic" panose="020B0600070205080204" pitchFamily="34" charset="-128"/>
                <a:cs typeface="Arial" panose="020B0604020202020204" pitchFamily="34" charset="0"/>
                <a:sym typeface="Arial" panose="020B0604020202020204" pitchFamily="34" charset="0"/>
              </a:rPr>
              <a:t>CRITERIA TO SEEK </a:t>
            </a:r>
            <a:br>
              <a:rPr lang="es-AR" altLang="en-US" sz="3200" b="1">
                <a:solidFill>
                  <a:srgbClr val="CCEABC"/>
                </a:solidFill>
                <a:latin typeface="Franklin Gothic Medium" panose="020B0603020102020204" pitchFamily="34" charset="0"/>
                <a:ea typeface="MS PGothic" panose="020B0600070205080204" pitchFamily="34" charset="-128"/>
                <a:cs typeface="Arial" panose="020B0604020202020204" pitchFamily="34" charset="0"/>
                <a:sym typeface="Arial" panose="020B0604020202020204" pitchFamily="34" charset="0"/>
              </a:rPr>
            </a:br>
            <a:r>
              <a:rPr lang="es-AR" altLang="en-US" sz="3200" b="1">
                <a:solidFill>
                  <a:srgbClr val="CCEABC"/>
                </a:solidFill>
                <a:latin typeface="Franklin Gothic Medium" panose="020B0603020102020204" pitchFamily="34" charset="0"/>
                <a:ea typeface="MS PGothic" panose="020B0600070205080204" pitchFamily="34" charset="-128"/>
                <a:cs typeface="Arial" panose="020B0604020202020204" pitchFamily="34" charset="0"/>
                <a:sym typeface="Arial" panose="020B0604020202020204" pitchFamily="34" charset="0"/>
              </a:rPr>
              <a:t>MENTAL HEALTH ASSISTANCE</a:t>
            </a:r>
            <a:br>
              <a:rPr lang="es-ES" altLang="en-US" sz="3200" b="1">
                <a:solidFill>
                  <a:srgbClr val="CCEABC"/>
                </a:solidFill>
                <a:latin typeface="Franklin Gothic Medium" panose="020B0603020102020204" pitchFamily="34" charset="0"/>
                <a:ea typeface="MS PGothic" panose="020B0600070205080204" pitchFamily="34" charset="-128"/>
                <a:cs typeface="Arial" panose="020B0604020202020204" pitchFamily="34" charset="0"/>
                <a:sym typeface="Arial" panose="020B0604020202020204" pitchFamily="34" charset="0"/>
              </a:rPr>
            </a:br>
            <a:endParaRPr lang="en-US" altLang="en-US" sz="3000">
              <a:solidFill>
                <a:srgbClr val="FFFFFF"/>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endParaRPr>
          </a:p>
        </p:txBody>
      </p:sp>
      <p:grpSp>
        <p:nvGrpSpPr>
          <p:cNvPr id="46085" name="Google Shape;308;p32">
            <a:extLst>
              <a:ext uri="{FF2B5EF4-FFF2-40B4-BE49-F238E27FC236}">
                <a16:creationId xmlns:a16="http://schemas.microsoft.com/office/drawing/2014/main" id="{8ACC7E24-22D7-40EC-8F0C-A06E2FA107D3}"/>
              </a:ext>
            </a:extLst>
          </p:cNvPr>
          <p:cNvGrpSpPr>
            <a:grpSpLocks/>
          </p:cNvGrpSpPr>
          <p:nvPr/>
        </p:nvGrpSpPr>
        <p:grpSpPr bwMode="auto">
          <a:xfrm>
            <a:off x="5376863" y="857250"/>
            <a:ext cx="5143500" cy="5143500"/>
            <a:chOff x="147774" y="0"/>
            <a:chExt cx="5143500" cy="5143500"/>
          </a:xfrm>
        </p:grpSpPr>
        <p:sp>
          <p:nvSpPr>
            <p:cNvPr id="46089" name="Google Shape;309;p32">
              <a:extLst>
                <a:ext uri="{FF2B5EF4-FFF2-40B4-BE49-F238E27FC236}">
                  <a16:creationId xmlns:a16="http://schemas.microsoft.com/office/drawing/2014/main" id="{03F68D29-DEA7-4468-841E-236F36111529}"/>
                </a:ext>
              </a:extLst>
            </p:cNvPr>
            <p:cNvSpPr>
              <a:spLocks noChangeArrowheads="1"/>
            </p:cNvSpPr>
            <p:nvPr/>
          </p:nvSpPr>
          <p:spPr bwMode="auto">
            <a:xfrm>
              <a:off x="147774" y="0"/>
              <a:ext cx="5143500" cy="5143500"/>
            </a:xfrm>
            <a:prstGeom prst="diamond">
              <a:avLst/>
            </a:prstGeom>
            <a:solidFill>
              <a:srgbClr val="F7D5C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endParaRPr lang="en-US" altLang="en-US" sz="1400">
                <a:solidFill>
                  <a:srgbClr val="000000"/>
                </a:solidFill>
                <a:cs typeface="Arial" panose="020B0604020202020204" pitchFamily="34" charset="0"/>
                <a:sym typeface="Arial" panose="020B0604020202020204" pitchFamily="34" charset="0"/>
              </a:endParaRPr>
            </a:p>
          </p:txBody>
        </p:sp>
        <p:sp>
          <p:nvSpPr>
            <p:cNvPr id="46090" name="Google Shape;310;p32">
              <a:extLst>
                <a:ext uri="{FF2B5EF4-FFF2-40B4-BE49-F238E27FC236}">
                  <a16:creationId xmlns:a16="http://schemas.microsoft.com/office/drawing/2014/main" id="{DDA752CD-208E-43E7-87D4-63C40A6D9D42}"/>
                </a:ext>
              </a:extLst>
            </p:cNvPr>
            <p:cNvSpPr>
              <a:spLocks noChangeArrowheads="1"/>
            </p:cNvSpPr>
            <p:nvPr/>
          </p:nvSpPr>
          <p:spPr bwMode="auto">
            <a:xfrm>
              <a:off x="583088" y="488632"/>
              <a:ext cx="2112602" cy="2005965"/>
            </a:xfrm>
            <a:prstGeom prst="roundRect">
              <a:avLst>
                <a:gd name="adj" fmla="val 16667"/>
              </a:avLst>
            </a:prstGeom>
            <a:solidFill>
              <a:schemeClr val="accent2"/>
            </a:solidFill>
            <a:ln w="12700">
              <a:solidFill>
                <a:schemeClr val="bg1"/>
              </a:solidFill>
              <a:miter lim="800000"/>
              <a:headEnd type="none" w="sm" len="sm"/>
              <a:tailEnd type="none" w="sm" len="sm"/>
            </a:ln>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endParaRPr lang="en-US" altLang="en-US" sz="1400">
                <a:solidFill>
                  <a:srgbClr val="000000"/>
                </a:solidFill>
                <a:cs typeface="Arial" panose="020B0604020202020204" pitchFamily="34" charset="0"/>
                <a:sym typeface="Arial" panose="020B0604020202020204" pitchFamily="34" charset="0"/>
              </a:endParaRPr>
            </a:p>
          </p:txBody>
        </p:sp>
        <p:sp>
          <p:nvSpPr>
            <p:cNvPr id="46091" name="Google Shape;311;p32">
              <a:extLst>
                <a:ext uri="{FF2B5EF4-FFF2-40B4-BE49-F238E27FC236}">
                  <a16:creationId xmlns:a16="http://schemas.microsoft.com/office/drawing/2014/main" id="{C1A6EFB3-E023-4B27-B000-1E76E55BCD03}"/>
                </a:ext>
              </a:extLst>
            </p:cNvPr>
            <p:cNvSpPr txBox="1">
              <a:spLocks noChangeArrowheads="1"/>
            </p:cNvSpPr>
            <p:nvPr/>
          </p:nvSpPr>
          <p:spPr bwMode="auto">
            <a:xfrm>
              <a:off x="681011" y="586555"/>
              <a:ext cx="1916756" cy="181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750" tIns="64750" rIns="64750" bIns="64750"/>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114300" indent="-11430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nSpc>
                  <a:spcPct val="90000"/>
                </a:lnSpc>
                <a:spcBef>
                  <a:spcPct val="0"/>
                </a:spcBef>
                <a:buClr>
                  <a:srgbClr val="000000"/>
                </a:buClr>
                <a:buSzPts val="1700"/>
                <a:buFontTx/>
                <a:buNone/>
              </a:pPr>
              <a:endParaRPr lang="en-US" altLang="en-US" sz="1300">
                <a:solidFill>
                  <a:srgbClr val="FFFFFF"/>
                </a:solidFill>
                <a:cs typeface="Arial" panose="020B0604020202020204" pitchFamily="34" charset="0"/>
                <a:sym typeface="Arial" panose="020B0604020202020204" pitchFamily="34" charset="0"/>
              </a:endParaRPr>
            </a:p>
          </p:txBody>
        </p:sp>
        <p:sp>
          <p:nvSpPr>
            <p:cNvPr id="46092" name="Google Shape;312;p32">
              <a:extLst>
                <a:ext uri="{FF2B5EF4-FFF2-40B4-BE49-F238E27FC236}">
                  <a16:creationId xmlns:a16="http://schemas.microsoft.com/office/drawing/2014/main" id="{205B2472-C04C-486C-A6E3-EA0AC92462E4}"/>
                </a:ext>
              </a:extLst>
            </p:cNvPr>
            <p:cNvSpPr>
              <a:spLocks noChangeArrowheads="1"/>
            </p:cNvSpPr>
            <p:nvPr/>
          </p:nvSpPr>
          <p:spPr bwMode="auto">
            <a:xfrm>
              <a:off x="2796676" y="488632"/>
              <a:ext cx="2005965" cy="2005965"/>
            </a:xfrm>
            <a:prstGeom prst="roundRect">
              <a:avLst>
                <a:gd name="adj" fmla="val 16667"/>
              </a:avLst>
            </a:prstGeom>
            <a:solidFill>
              <a:srgbClr val="D07A5B"/>
            </a:solidFill>
            <a:ln w="12700">
              <a:solidFill>
                <a:schemeClr val="bg1"/>
              </a:solidFill>
              <a:miter lim="800000"/>
              <a:headEnd type="none" w="sm" len="sm"/>
              <a:tailEnd type="none" w="sm" len="sm"/>
            </a:ln>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endParaRPr lang="en-US" altLang="en-US" sz="1400">
                <a:solidFill>
                  <a:srgbClr val="000000"/>
                </a:solidFill>
                <a:cs typeface="Arial" panose="020B0604020202020204" pitchFamily="34" charset="0"/>
                <a:sym typeface="Arial" panose="020B0604020202020204" pitchFamily="34" charset="0"/>
              </a:endParaRPr>
            </a:p>
          </p:txBody>
        </p:sp>
        <p:sp>
          <p:nvSpPr>
            <p:cNvPr id="46093" name="Google Shape;313;p32">
              <a:extLst>
                <a:ext uri="{FF2B5EF4-FFF2-40B4-BE49-F238E27FC236}">
                  <a16:creationId xmlns:a16="http://schemas.microsoft.com/office/drawing/2014/main" id="{00C16E3D-90E3-447B-B643-080486D5A069}"/>
                </a:ext>
              </a:extLst>
            </p:cNvPr>
            <p:cNvSpPr txBox="1">
              <a:spLocks noChangeArrowheads="1"/>
            </p:cNvSpPr>
            <p:nvPr/>
          </p:nvSpPr>
          <p:spPr bwMode="auto">
            <a:xfrm>
              <a:off x="2899229" y="914780"/>
              <a:ext cx="1805489" cy="1481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750" tIns="64750" rIns="64750" bIns="64750"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nSpc>
                  <a:spcPct val="110000"/>
                </a:lnSpc>
                <a:spcBef>
                  <a:spcPct val="15000"/>
                </a:spcBef>
              </a:pPr>
              <a:r>
                <a:rPr lang="en-US" altLang="en-US" sz="1100" b="1"/>
                <a:t>Persistent somatic complaints </a:t>
              </a:r>
            </a:p>
            <a:p>
              <a:pPr>
                <a:lnSpc>
                  <a:spcPct val="110000"/>
                </a:lnSpc>
                <a:spcBef>
                  <a:spcPct val="15000"/>
                </a:spcBef>
              </a:pPr>
              <a:r>
                <a:rPr lang="en-US" altLang="en-US" sz="1100" b="1"/>
                <a:t>Avoiding behavior or anxiety symptoms that interfere with everyday life</a:t>
              </a:r>
            </a:p>
            <a:p>
              <a:pPr>
                <a:lnSpc>
                  <a:spcPct val="110000"/>
                </a:lnSpc>
                <a:spcBef>
                  <a:spcPct val="15000"/>
                </a:spcBef>
              </a:pPr>
              <a:r>
                <a:rPr lang="en-US" altLang="en-US" sz="1100" b="1"/>
                <a:t>Alcohol or substance abuse</a:t>
              </a:r>
            </a:p>
            <a:p>
              <a:pPr algn="ctr">
                <a:lnSpc>
                  <a:spcPct val="90000"/>
                </a:lnSpc>
                <a:spcBef>
                  <a:spcPct val="0"/>
                </a:spcBef>
                <a:buClr>
                  <a:srgbClr val="000000"/>
                </a:buClr>
                <a:buSzPts val="1700"/>
                <a:buFontTx/>
                <a:buNone/>
              </a:pPr>
              <a:endParaRPr lang="en-US" altLang="en-US" sz="1700">
                <a:solidFill>
                  <a:srgbClr val="FFFFFF"/>
                </a:solidFill>
                <a:cs typeface="Arial" panose="020B0604020202020204" pitchFamily="34" charset="0"/>
                <a:sym typeface="Arial" panose="020B0604020202020204" pitchFamily="34" charset="0"/>
              </a:endParaRPr>
            </a:p>
          </p:txBody>
        </p:sp>
        <p:sp>
          <p:nvSpPr>
            <p:cNvPr id="46094" name="Google Shape;314;p32">
              <a:extLst>
                <a:ext uri="{FF2B5EF4-FFF2-40B4-BE49-F238E27FC236}">
                  <a16:creationId xmlns:a16="http://schemas.microsoft.com/office/drawing/2014/main" id="{68E2063C-B26E-49C8-B87E-3C20B197ABD0}"/>
                </a:ext>
              </a:extLst>
            </p:cNvPr>
            <p:cNvSpPr>
              <a:spLocks noChangeArrowheads="1"/>
            </p:cNvSpPr>
            <p:nvPr/>
          </p:nvSpPr>
          <p:spPr bwMode="auto">
            <a:xfrm>
              <a:off x="636406" y="2648902"/>
              <a:ext cx="2005965" cy="2005965"/>
            </a:xfrm>
            <a:prstGeom prst="roundRect">
              <a:avLst>
                <a:gd name="adj" fmla="val 16667"/>
              </a:avLst>
            </a:prstGeom>
            <a:solidFill>
              <a:srgbClr val="B88881"/>
            </a:solidFill>
            <a:ln w="12700">
              <a:solidFill>
                <a:schemeClr val="bg1"/>
              </a:solidFill>
              <a:miter lim="800000"/>
              <a:headEnd type="none" w="sm" len="sm"/>
              <a:tailEnd type="none" w="sm" len="sm"/>
            </a:ln>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endParaRPr lang="en-US" altLang="en-US" sz="1400">
                <a:solidFill>
                  <a:srgbClr val="000000"/>
                </a:solidFill>
                <a:cs typeface="Arial" panose="020B0604020202020204" pitchFamily="34" charset="0"/>
                <a:sym typeface="Arial" panose="020B0604020202020204" pitchFamily="34" charset="0"/>
              </a:endParaRPr>
            </a:p>
          </p:txBody>
        </p:sp>
        <p:sp>
          <p:nvSpPr>
            <p:cNvPr id="46095" name="Google Shape;315;p32">
              <a:extLst>
                <a:ext uri="{FF2B5EF4-FFF2-40B4-BE49-F238E27FC236}">
                  <a16:creationId xmlns:a16="http://schemas.microsoft.com/office/drawing/2014/main" id="{71FA3EE9-0A25-44E6-8189-A2818C32E17B}"/>
                </a:ext>
              </a:extLst>
            </p:cNvPr>
            <p:cNvSpPr txBox="1">
              <a:spLocks noChangeArrowheads="1"/>
            </p:cNvSpPr>
            <p:nvPr/>
          </p:nvSpPr>
          <p:spPr bwMode="auto">
            <a:xfrm>
              <a:off x="734329" y="2746825"/>
              <a:ext cx="1810119" cy="181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750" tIns="64750" rIns="64750" bIns="64750"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gn="ctr">
                <a:lnSpc>
                  <a:spcPct val="90000"/>
                </a:lnSpc>
                <a:spcBef>
                  <a:spcPct val="0"/>
                </a:spcBef>
                <a:buClr>
                  <a:srgbClr val="000000"/>
                </a:buClr>
                <a:buSzPts val="1700"/>
                <a:buFontTx/>
                <a:buNone/>
              </a:pPr>
              <a:endParaRPr lang="en-US" altLang="en-US" sz="1700">
                <a:solidFill>
                  <a:srgbClr val="FFFFFF"/>
                </a:solidFill>
                <a:cs typeface="Arial" panose="020B0604020202020204" pitchFamily="34" charset="0"/>
                <a:sym typeface="Arial" panose="020B0604020202020204" pitchFamily="34" charset="0"/>
              </a:endParaRPr>
            </a:p>
          </p:txBody>
        </p:sp>
        <p:sp>
          <p:nvSpPr>
            <p:cNvPr id="46096" name="Google Shape;316;p32">
              <a:extLst>
                <a:ext uri="{FF2B5EF4-FFF2-40B4-BE49-F238E27FC236}">
                  <a16:creationId xmlns:a16="http://schemas.microsoft.com/office/drawing/2014/main" id="{FCB8042F-7F20-46C9-8603-A84F359F7342}"/>
                </a:ext>
              </a:extLst>
            </p:cNvPr>
            <p:cNvSpPr>
              <a:spLocks noChangeArrowheads="1"/>
            </p:cNvSpPr>
            <p:nvPr/>
          </p:nvSpPr>
          <p:spPr bwMode="auto">
            <a:xfrm>
              <a:off x="2718885" y="2648902"/>
              <a:ext cx="2161547" cy="2005965"/>
            </a:xfrm>
            <a:prstGeom prst="roundRect">
              <a:avLst>
                <a:gd name="adj" fmla="val 16667"/>
              </a:avLst>
            </a:prstGeom>
            <a:solidFill>
              <a:srgbClr val="A4A4A4"/>
            </a:solidFill>
            <a:ln w="12700">
              <a:solidFill>
                <a:schemeClr val="bg1"/>
              </a:solidFill>
              <a:miter lim="800000"/>
              <a:headEnd type="none" w="sm" len="sm"/>
              <a:tailEnd type="none" w="sm" len="sm"/>
            </a:ln>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endParaRPr lang="en-US" altLang="en-US" sz="1400">
                <a:solidFill>
                  <a:srgbClr val="000000"/>
                </a:solidFill>
                <a:cs typeface="Arial" panose="020B0604020202020204" pitchFamily="34" charset="0"/>
                <a:sym typeface="Arial" panose="020B0604020202020204" pitchFamily="34" charset="0"/>
              </a:endParaRPr>
            </a:p>
          </p:txBody>
        </p:sp>
        <p:sp>
          <p:nvSpPr>
            <p:cNvPr id="46097" name="Google Shape;317;p32">
              <a:extLst>
                <a:ext uri="{FF2B5EF4-FFF2-40B4-BE49-F238E27FC236}">
                  <a16:creationId xmlns:a16="http://schemas.microsoft.com/office/drawing/2014/main" id="{457AFE5F-52A9-42F6-9A18-186FDA466F42}"/>
                </a:ext>
              </a:extLst>
            </p:cNvPr>
            <p:cNvSpPr txBox="1">
              <a:spLocks noChangeArrowheads="1"/>
            </p:cNvSpPr>
            <p:nvPr/>
          </p:nvSpPr>
          <p:spPr bwMode="auto">
            <a:xfrm>
              <a:off x="2816808" y="2746825"/>
              <a:ext cx="1965701" cy="181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750" tIns="64750" rIns="64750" bIns="64750"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gn="ctr">
                <a:lnSpc>
                  <a:spcPct val="90000"/>
                </a:lnSpc>
                <a:spcBef>
                  <a:spcPct val="0"/>
                </a:spcBef>
                <a:buClr>
                  <a:srgbClr val="000000"/>
                </a:buClr>
                <a:buSzPts val="1700"/>
                <a:buFontTx/>
                <a:buNone/>
              </a:pPr>
              <a:endParaRPr lang="en-US" altLang="en-US" sz="1700">
                <a:solidFill>
                  <a:srgbClr val="FFFFFF"/>
                </a:solidFill>
                <a:cs typeface="Arial" panose="020B0604020202020204" pitchFamily="34" charset="0"/>
                <a:sym typeface="Arial" panose="020B0604020202020204" pitchFamily="34" charset="0"/>
              </a:endParaRPr>
            </a:p>
          </p:txBody>
        </p:sp>
      </p:grpSp>
      <p:sp>
        <p:nvSpPr>
          <p:cNvPr id="46086" name="Rectangle 2">
            <a:extLst>
              <a:ext uri="{FF2B5EF4-FFF2-40B4-BE49-F238E27FC236}">
                <a16:creationId xmlns:a16="http://schemas.microsoft.com/office/drawing/2014/main" id="{2BF97D4C-6B20-4066-B034-AE4D60E315DF}"/>
              </a:ext>
            </a:extLst>
          </p:cNvPr>
          <p:cNvSpPr>
            <a:spLocks noChangeArrowheads="1"/>
          </p:cNvSpPr>
          <p:nvPr/>
        </p:nvSpPr>
        <p:spPr bwMode="auto">
          <a:xfrm>
            <a:off x="5989639" y="1771651"/>
            <a:ext cx="1901825"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nSpc>
                <a:spcPct val="120000"/>
              </a:lnSpc>
              <a:spcBef>
                <a:spcPct val="0"/>
              </a:spcBef>
              <a:spcAft>
                <a:spcPct val="35000"/>
              </a:spcAft>
              <a:buFontTx/>
              <a:buNone/>
            </a:pPr>
            <a:r>
              <a:rPr lang="en-US" altLang="en-US" sz="1100" b="1"/>
              <a:t>Suicidal or homicidal ideation</a:t>
            </a:r>
          </a:p>
        </p:txBody>
      </p:sp>
      <p:sp>
        <p:nvSpPr>
          <p:cNvPr id="46087" name="Rectangle 3">
            <a:extLst>
              <a:ext uri="{FF2B5EF4-FFF2-40B4-BE49-F238E27FC236}">
                <a16:creationId xmlns:a16="http://schemas.microsoft.com/office/drawing/2014/main" id="{75347DE2-DE6D-4CC7-93BD-683BFCF21DEC}"/>
              </a:ext>
            </a:extLst>
          </p:cNvPr>
          <p:cNvSpPr>
            <a:spLocks noChangeArrowheads="1"/>
          </p:cNvSpPr>
          <p:nvPr/>
        </p:nvSpPr>
        <p:spPr bwMode="auto">
          <a:xfrm>
            <a:off x="5989638" y="3603626"/>
            <a:ext cx="1706562"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nSpc>
                <a:spcPct val="120000"/>
              </a:lnSpc>
              <a:spcBef>
                <a:spcPct val="50000"/>
              </a:spcBef>
              <a:buFontTx/>
              <a:buNone/>
            </a:pPr>
            <a:r>
              <a:rPr lang="en-US" altLang="en-US" sz="1100" b="1"/>
              <a:t>Symptoms persist &gt; 3 months and interfere with everyday life</a:t>
            </a:r>
          </a:p>
          <a:p>
            <a:pPr>
              <a:lnSpc>
                <a:spcPct val="110000"/>
              </a:lnSpc>
              <a:spcBef>
                <a:spcPct val="15000"/>
              </a:spcBef>
              <a:buFontTx/>
              <a:buNone/>
            </a:pPr>
            <a:r>
              <a:rPr lang="en-US" altLang="en-US" sz="1100" b="1"/>
              <a:t>Behavioral changes</a:t>
            </a:r>
          </a:p>
          <a:p>
            <a:pPr>
              <a:lnSpc>
                <a:spcPct val="110000"/>
              </a:lnSpc>
              <a:spcBef>
                <a:spcPct val="15000"/>
              </a:spcBef>
              <a:buFontTx/>
              <a:buNone/>
            </a:pPr>
            <a:r>
              <a:rPr lang="en-US" altLang="en-US" sz="1100" b="1"/>
              <a:t>Behavioral school problems </a:t>
            </a:r>
          </a:p>
          <a:p>
            <a:pPr>
              <a:lnSpc>
                <a:spcPct val="110000"/>
              </a:lnSpc>
              <a:spcBef>
                <a:spcPct val="15000"/>
              </a:spcBef>
              <a:buFontTx/>
              <a:buNone/>
            </a:pPr>
            <a:r>
              <a:rPr lang="en-US" altLang="en-US" sz="1100" b="1"/>
              <a:t>Withdrawal behavior that interferes with social life </a:t>
            </a:r>
            <a:endParaRPr lang="en-US" altLang="en-US" sz="1800" b="1"/>
          </a:p>
        </p:txBody>
      </p:sp>
      <p:sp>
        <p:nvSpPr>
          <p:cNvPr id="46088" name="Rectangle 4">
            <a:extLst>
              <a:ext uri="{FF2B5EF4-FFF2-40B4-BE49-F238E27FC236}">
                <a16:creationId xmlns:a16="http://schemas.microsoft.com/office/drawing/2014/main" id="{B9297CA6-1F8C-42E6-9C5C-F6E61ED41D5B}"/>
              </a:ext>
            </a:extLst>
          </p:cNvPr>
          <p:cNvSpPr>
            <a:spLocks noChangeArrowheads="1"/>
          </p:cNvSpPr>
          <p:nvPr/>
        </p:nvSpPr>
        <p:spPr bwMode="auto">
          <a:xfrm>
            <a:off x="8128000" y="3603626"/>
            <a:ext cx="17018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nSpc>
                <a:spcPct val="120000"/>
              </a:lnSpc>
              <a:spcBef>
                <a:spcPct val="50000"/>
              </a:spcBef>
              <a:buFontTx/>
              <a:buNone/>
            </a:pPr>
            <a:r>
              <a:rPr lang="en-US" altLang="en-US" sz="1100" b="1"/>
              <a:t>Consider risk factors: recent parental divorce, death of a significant close relative, having moved or changed school recently</a:t>
            </a:r>
          </a:p>
        </p:txBody>
      </p:sp>
      <p:pic>
        <p:nvPicPr>
          <p:cNvPr id="18" name="Picture 17" descr="A blue sign with white text&#10;&#10;Description automatically generated with medium confidence">
            <a:extLst>
              <a:ext uri="{FF2B5EF4-FFF2-40B4-BE49-F238E27FC236}">
                <a16:creationId xmlns:a16="http://schemas.microsoft.com/office/drawing/2014/main" id="{0E3EBF04-F899-0848-A284-E5CDE4C816CF}"/>
              </a:ext>
            </a:extLst>
          </p:cNvPr>
          <p:cNvPicPr>
            <a:picLocks noChangeAspect="1"/>
          </p:cNvPicPr>
          <p:nvPr/>
        </p:nvPicPr>
        <p:blipFill>
          <a:blip r:embed="rId4"/>
          <a:stretch>
            <a:fillRect/>
          </a:stretch>
        </p:blipFill>
        <p:spPr>
          <a:xfrm>
            <a:off x="374766" y="5969114"/>
            <a:ext cx="1520852" cy="643864"/>
          </a:xfrm>
          <a:prstGeom prst="rect">
            <a:avLst/>
          </a:prstGeom>
        </p:spPr>
      </p:pic>
      <p:pic>
        <p:nvPicPr>
          <p:cNvPr id="19" name="Picture 18" descr="Graphical user interface, text, application, chat or text message&#10;&#10;Description automatically generated">
            <a:extLst>
              <a:ext uri="{FF2B5EF4-FFF2-40B4-BE49-F238E27FC236}">
                <a16:creationId xmlns:a16="http://schemas.microsoft.com/office/drawing/2014/main" id="{18985A1E-059F-614C-A7C7-89B6AF6F3DE4}"/>
              </a:ext>
            </a:extLst>
          </p:cNvPr>
          <p:cNvPicPr>
            <a:picLocks noChangeAspect="1"/>
          </p:cNvPicPr>
          <p:nvPr/>
        </p:nvPicPr>
        <p:blipFill>
          <a:blip r:embed="rId5"/>
          <a:stretch>
            <a:fillRect/>
          </a:stretch>
        </p:blipFill>
        <p:spPr>
          <a:xfrm>
            <a:off x="2094564" y="5828934"/>
            <a:ext cx="873490" cy="92422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26D0FC-2E2F-FE4F-5108-1FFB68E54565}"/>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6804D0B3-ABBC-076D-F0AE-AE8E46098E7B}"/>
              </a:ext>
            </a:extLst>
          </p:cNvPr>
          <p:cNvSpPr/>
          <p:nvPr/>
        </p:nvSpPr>
        <p:spPr>
          <a:xfrm>
            <a:off x="10792155" y="-30879"/>
            <a:ext cx="1404987" cy="49560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4127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0DE15BAB-D337-40F7-BF6C-2C3E2EB15DFA}"/>
              </a:ext>
            </a:extLst>
          </p:cNvPr>
          <p:cNvSpPr>
            <a:spLocks noGrp="1" noChangeArrowheads="1"/>
          </p:cNvSpPr>
          <p:nvPr>
            <p:ph type="title"/>
          </p:nvPr>
        </p:nvSpPr>
        <p:spPr>
          <a:xfrm>
            <a:off x="1981200" y="274638"/>
            <a:ext cx="8077200" cy="711951"/>
          </a:xfrm>
        </p:spPr>
        <p:txBody>
          <a:bodyPr/>
          <a:lstStyle/>
          <a:p>
            <a:pPr algn="ctr"/>
            <a:r>
              <a:rPr lang="en-US" altLang="en-US" dirty="0"/>
              <a:t>References &amp; Resources</a:t>
            </a:r>
          </a:p>
        </p:txBody>
      </p:sp>
      <p:pic>
        <p:nvPicPr>
          <p:cNvPr id="4" name="Picture 3" descr="A blue sign with white text&#10;&#10;Description automatically generated with medium confidence">
            <a:extLst>
              <a:ext uri="{FF2B5EF4-FFF2-40B4-BE49-F238E27FC236}">
                <a16:creationId xmlns:a16="http://schemas.microsoft.com/office/drawing/2014/main" id="{85B26C9B-1F98-B749-89AA-AF201AFDE6AD}"/>
              </a:ext>
            </a:extLst>
          </p:cNvPr>
          <p:cNvPicPr>
            <a:picLocks noChangeAspect="1"/>
          </p:cNvPicPr>
          <p:nvPr/>
        </p:nvPicPr>
        <p:blipFill>
          <a:blip r:embed="rId2"/>
          <a:stretch>
            <a:fillRect/>
          </a:stretch>
        </p:blipFill>
        <p:spPr>
          <a:xfrm>
            <a:off x="374766" y="5969114"/>
            <a:ext cx="1520852" cy="643864"/>
          </a:xfrm>
          <a:prstGeom prst="rect">
            <a:avLst/>
          </a:prstGeom>
        </p:spPr>
      </p:pic>
      <p:pic>
        <p:nvPicPr>
          <p:cNvPr id="5" name="Picture 4" descr="Graphical user interface, text, application, chat or text message&#10;&#10;Description automatically generated">
            <a:extLst>
              <a:ext uri="{FF2B5EF4-FFF2-40B4-BE49-F238E27FC236}">
                <a16:creationId xmlns:a16="http://schemas.microsoft.com/office/drawing/2014/main" id="{FC9978DC-9AA6-A743-A622-877B432B94BA}"/>
              </a:ext>
            </a:extLst>
          </p:cNvPr>
          <p:cNvPicPr>
            <a:picLocks noChangeAspect="1"/>
          </p:cNvPicPr>
          <p:nvPr/>
        </p:nvPicPr>
        <p:blipFill>
          <a:blip r:embed="rId3"/>
          <a:stretch>
            <a:fillRect/>
          </a:stretch>
        </p:blipFill>
        <p:spPr>
          <a:xfrm>
            <a:off x="2094564" y="5828934"/>
            <a:ext cx="873490" cy="924223"/>
          </a:xfrm>
          <a:prstGeom prst="rect">
            <a:avLst/>
          </a:prstGeom>
        </p:spPr>
      </p:pic>
      <p:sp>
        <p:nvSpPr>
          <p:cNvPr id="2" name="Content Placeholder 1">
            <a:extLst>
              <a:ext uri="{FF2B5EF4-FFF2-40B4-BE49-F238E27FC236}">
                <a16:creationId xmlns:a16="http://schemas.microsoft.com/office/drawing/2014/main" id="{8DC30005-ABC0-5175-9DCF-5CFC93A6913C}"/>
              </a:ext>
            </a:extLst>
          </p:cNvPr>
          <p:cNvSpPr>
            <a:spLocks noGrp="1" noChangeArrowheads="1"/>
          </p:cNvSpPr>
          <p:nvPr>
            <p:ph idx="1"/>
          </p:nvPr>
        </p:nvSpPr>
        <p:spPr bwMode="auto">
          <a:xfrm>
            <a:off x="336884" y="1872307"/>
            <a:ext cx="11227870" cy="427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8375" rIns="0" bIns="19837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None/>
              <a:tabLst/>
            </a:pPr>
            <a:r>
              <a:rPr lang="en-US" altLang="en-US" sz="1800" dirty="0">
                <a:solidFill>
                  <a:srgbClr val="000000"/>
                </a:solidFill>
                <a:latin typeface="Söhne"/>
              </a:rPr>
              <a:t>1. </a:t>
            </a:r>
            <a:r>
              <a:rPr kumimoji="0" lang="en-US" altLang="en-US" sz="1800" b="1" i="0" u="none" strike="noStrike" cap="none" normalizeH="0" baseline="0" dirty="0">
                <a:ln>
                  <a:noFill/>
                </a:ln>
                <a:solidFill>
                  <a:srgbClr val="000000"/>
                </a:solidFill>
                <a:effectLst/>
                <a:latin typeface="Söhne"/>
              </a:rPr>
              <a:t>American Academy of Child &amp; Adolescent Psychiatry (AACAP) - Disaster Resource Center for Parents and Families</a:t>
            </a:r>
            <a:r>
              <a:rPr kumimoji="0" lang="en-US" altLang="en-US" sz="1800" b="0" i="0" u="none" strike="noStrike" cap="none" normalizeH="0" baseline="0" dirty="0">
                <a:ln>
                  <a:noFill/>
                </a:ln>
                <a:solidFill>
                  <a:srgbClr val="000000"/>
                </a:solidFill>
                <a:effectLst/>
                <a:latin typeface="Söhne"/>
              </a:rPr>
              <a:t>: Website: </a:t>
            </a:r>
            <a:r>
              <a:rPr kumimoji="0" lang="en-US" altLang="en-US" sz="1800" b="0" i="0" u="sng" strike="noStrike" cap="none" normalizeH="0" baseline="0" dirty="0">
                <a:ln>
                  <a:noFill/>
                </a:ln>
                <a:solidFill>
                  <a:srgbClr val="000000"/>
                </a:solidFill>
                <a:effectLst/>
                <a:latin typeface="Söhne"/>
                <a:hlinkClick r:id="rId4"/>
              </a:rPr>
              <a:t>AACAP Disaster Resource Center</a:t>
            </a:r>
            <a:endParaRPr kumimoji="0" lang="en-US" altLang="en-US" sz="1800" b="0" i="0" u="none" strike="noStrike" cap="none" normalizeH="0" baseline="0" dirty="0">
              <a:ln>
                <a:noFill/>
              </a:ln>
              <a:solidFill>
                <a:srgbClr val="000000"/>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800" b="1" i="0" u="none" strike="noStrike" cap="none" normalizeH="0" baseline="0" dirty="0">
                <a:ln>
                  <a:noFill/>
                </a:ln>
                <a:solidFill>
                  <a:srgbClr val="000000"/>
                </a:solidFill>
                <a:effectLst/>
                <a:latin typeface="Söhne"/>
              </a:rPr>
              <a:t>National Child Traumatic Stress Network (NCTSN) - Resources for Parents and Caregivers</a:t>
            </a:r>
            <a:r>
              <a:rPr kumimoji="0" lang="en-US" altLang="en-US" sz="1800" b="0" i="0" u="none" strike="noStrike" cap="none" normalizeH="0" baseline="0" dirty="0">
                <a:ln>
                  <a:noFill/>
                </a:ln>
                <a:solidFill>
                  <a:srgbClr val="000000"/>
                </a:solidFill>
                <a:effectLst/>
                <a:latin typeface="Söhne"/>
              </a:rPr>
              <a:t>: Website: </a:t>
            </a:r>
            <a:r>
              <a:rPr kumimoji="0" lang="en-US" altLang="en-US" sz="1800" b="0" i="0" u="sng" strike="noStrike" cap="none" normalizeH="0" baseline="0" dirty="0">
                <a:ln>
                  <a:noFill/>
                </a:ln>
                <a:solidFill>
                  <a:srgbClr val="000000"/>
                </a:solidFill>
                <a:effectLst/>
                <a:latin typeface="Söhne"/>
                <a:hlinkClick r:id="rId5"/>
              </a:rPr>
              <a:t>NCTSN Resources</a:t>
            </a:r>
            <a:endParaRPr kumimoji="0" lang="en-US" altLang="en-US" sz="1800" b="0" i="0" u="none" strike="noStrike" cap="none" normalizeH="0" baseline="0" dirty="0">
              <a:ln>
                <a:noFill/>
              </a:ln>
              <a:solidFill>
                <a:srgbClr val="000000"/>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1800" b="1" i="0" u="none" strike="noStrike" cap="none" normalizeH="0" baseline="0" dirty="0">
                <a:ln>
                  <a:noFill/>
                </a:ln>
                <a:solidFill>
                  <a:srgbClr val="000000"/>
                </a:solidFill>
                <a:effectLst/>
                <a:latin typeface="Söhne"/>
              </a:rPr>
              <a:t>SAMHSA - Disaster Distress Helpline</a:t>
            </a:r>
            <a:r>
              <a:rPr kumimoji="0" lang="en-US" altLang="en-US" sz="1800" b="0" i="0" u="none" strike="noStrike" cap="none" normalizeH="0" baseline="0" dirty="0">
                <a:ln>
                  <a:noFill/>
                </a:ln>
                <a:solidFill>
                  <a:srgbClr val="000000"/>
                </a:solidFill>
                <a:effectLst/>
                <a:latin typeface="Söhne"/>
              </a:rPr>
              <a:t>: Website: </a:t>
            </a:r>
            <a:r>
              <a:rPr kumimoji="0" lang="en-US" altLang="en-US" sz="1800" b="0" i="0" u="sng" strike="noStrike" cap="none" normalizeH="0" baseline="0" dirty="0">
                <a:ln>
                  <a:noFill/>
                </a:ln>
                <a:solidFill>
                  <a:srgbClr val="000000"/>
                </a:solidFill>
                <a:effectLst/>
                <a:latin typeface="Söhne"/>
                <a:hlinkClick r:id="rId6"/>
              </a:rPr>
              <a:t>SAMHSA Disaster Distress Helpline</a:t>
            </a:r>
            <a:endParaRPr kumimoji="0" lang="en-US" altLang="en-US" sz="1800" b="0" i="0" u="none" strike="noStrike" cap="none" normalizeH="0" baseline="0" dirty="0">
              <a:ln>
                <a:noFill/>
              </a:ln>
              <a:solidFill>
                <a:srgbClr val="000000"/>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1800" b="1" i="0" u="none" strike="noStrike" cap="none" normalizeH="0" baseline="0" dirty="0">
                <a:ln>
                  <a:noFill/>
                </a:ln>
                <a:solidFill>
                  <a:srgbClr val="000000"/>
                </a:solidFill>
                <a:effectLst/>
                <a:latin typeface="Söhne"/>
              </a:rPr>
              <a:t>UNICEF - Child Protection in Emergencies</a:t>
            </a:r>
            <a:r>
              <a:rPr kumimoji="0" lang="en-US" altLang="en-US" sz="1800" b="0" i="0" u="none" strike="noStrike" cap="none" normalizeH="0" baseline="0" dirty="0">
                <a:ln>
                  <a:noFill/>
                </a:ln>
                <a:solidFill>
                  <a:srgbClr val="000000"/>
                </a:solidFill>
                <a:effectLst/>
                <a:latin typeface="Söhne"/>
              </a:rPr>
              <a:t>: Website: </a:t>
            </a:r>
            <a:r>
              <a:rPr kumimoji="0" lang="en-US" altLang="en-US" sz="1800" b="0" i="0" u="sng" strike="noStrike" cap="none" normalizeH="0" baseline="0" dirty="0">
                <a:ln>
                  <a:noFill/>
                </a:ln>
                <a:solidFill>
                  <a:srgbClr val="000000"/>
                </a:solidFill>
                <a:effectLst/>
                <a:latin typeface="Söhne"/>
                <a:hlinkClick r:id="rId7"/>
              </a:rPr>
              <a:t>UNICEF Child Protection</a:t>
            </a:r>
            <a:endParaRPr kumimoji="0" lang="en-US" altLang="en-US" sz="1800" b="0" i="0" u="none" strike="noStrike" cap="none" normalizeH="0" baseline="0" dirty="0">
              <a:ln>
                <a:noFill/>
              </a:ln>
              <a:solidFill>
                <a:srgbClr val="000000"/>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n-US" altLang="en-US" sz="1800" b="1" i="0" u="none" strike="noStrike" cap="none" normalizeH="0" baseline="0" dirty="0">
                <a:ln>
                  <a:noFill/>
                </a:ln>
                <a:solidFill>
                  <a:srgbClr val="000000"/>
                </a:solidFill>
                <a:effectLst/>
                <a:latin typeface="Söhne"/>
              </a:rPr>
              <a:t>Save the Children - Emergency Response and Recovery Resources</a:t>
            </a:r>
            <a:r>
              <a:rPr kumimoji="0" lang="en-US" altLang="en-US" sz="1800" b="0" i="0" u="none" strike="noStrike" cap="none" normalizeH="0" baseline="0" dirty="0">
                <a:ln>
                  <a:noFill/>
                </a:ln>
                <a:solidFill>
                  <a:srgbClr val="000000"/>
                </a:solidFill>
                <a:effectLst/>
                <a:latin typeface="Söhne"/>
              </a:rPr>
              <a:t>: Website: </a:t>
            </a:r>
            <a:r>
              <a:rPr kumimoji="0" lang="en-US" altLang="en-US" sz="1800" b="0" i="0" u="sng" strike="noStrike" cap="none" normalizeH="0" baseline="0" dirty="0">
                <a:ln>
                  <a:noFill/>
                </a:ln>
                <a:solidFill>
                  <a:srgbClr val="000000"/>
                </a:solidFill>
                <a:effectLst/>
                <a:latin typeface="Söhne"/>
                <a:hlinkClick r:id="rId8"/>
              </a:rPr>
              <a:t>Save the Children Emergency Response</a:t>
            </a:r>
            <a:endParaRPr kumimoji="0" lang="en-US" altLang="en-US" sz="1800" b="0" i="0" u="none" strike="noStrike" cap="none" normalizeH="0" baseline="0" dirty="0">
              <a:ln>
                <a:noFill/>
              </a:ln>
              <a:solidFill>
                <a:srgbClr val="000000"/>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AutoNum type="arabicPeriod" startAt="6"/>
              <a:tabLst/>
            </a:pPr>
            <a:r>
              <a:rPr kumimoji="0" lang="en-US" altLang="en-US" sz="1800" b="1" i="0" u="none" strike="noStrike" cap="none" normalizeH="0" baseline="0" dirty="0">
                <a:ln>
                  <a:noFill/>
                </a:ln>
                <a:solidFill>
                  <a:srgbClr val="000000"/>
                </a:solidFill>
                <a:effectLst/>
                <a:latin typeface="Söhne"/>
              </a:rPr>
              <a:t>Child Mind Institute - Coping After a Disaster or Traumatic Event</a:t>
            </a:r>
            <a:r>
              <a:rPr kumimoji="0" lang="en-US" altLang="en-US" sz="1800" b="0" i="0" u="none" strike="noStrike" cap="none" normalizeH="0" baseline="0" dirty="0">
                <a:ln>
                  <a:noFill/>
                </a:ln>
                <a:solidFill>
                  <a:srgbClr val="000000"/>
                </a:solidFill>
                <a:effectLst/>
                <a:latin typeface="Söhne"/>
              </a:rPr>
              <a:t>: Website: </a:t>
            </a:r>
            <a:r>
              <a:rPr kumimoji="0" lang="en-US" altLang="en-US" sz="1800" b="0" i="0" u="sng" strike="noStrike" cap="none" normalizeH="0" baseline="0" dirty="0">
                <a:ln>
                  <a:noFill/>
                </a:ln>
                <a:solidFill>
                  <a:srgbClr val="000000"/>
                </a:solidFill>
                <a:effectLst/>
                <a:latin typeface="Söhne"/>
                <a:hlinkClick r:id="rId9"/>
              </a:rPr>
              <a:t>Child Mind Institute - Coping</a:t>
            </a:r>
            <a:endParaRPr kumimoji="0" lang="en-US" altLang="en-US" sz="1800" b="0" i="0" u="none" strike="noStrike" cap="none" normalizeH="0" baseline="0" dirty="0">
              <a:ln>
                <a:noFill/>
              </a:ln>
              <a:solidFill>
                <a:srgbClr val="000000"/>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AutoNum type="arabicPeriod" startAt="7"/>
              <a:tabLst/>
            </a:pPr>
            <a:r>
              <a:rPr kumimoji="0" lang="en-US" altLang="en-US" sz="1800" b="1" i="0" u="none" strike="noStrike" cap="none" normalizeH="0" baseline="0" dirty="0">
                <a:ln>
                  <a:noFill/>
                </a:ln>
                <a:solidFill>
                  <a:srgbClr val="000000"/>
                </a:solidFill>
                <a:effectLst/>
                <a:latin typeface="Söhne"/>
              </a:rPr>
              <a:t>Substance Abuse and Mental Health Services Administration (SAMHSA) - Children and Disasters</a:t>
            </a:r>
            <a:r>
              <a:rPr kumimoji="0" lang="en-US" altLang="en-US" sz="1800" b="0" i="0" u="none" strike="noStrike" cap="none" normalizeH="0" baseline="0" dirty="0">
                <a:ln>
                  <a:noFill/>
                </a:ln>
                <a:solidFill>
                  <a:srgbClr val="000000"/>
                </a:solidFill>
                <a:effectLst/>
                <a:latin typeface="Söhne"/>
              </a:rPr>
              <a:t>: Website: </a:t>
            </a:r>
            <a:r>
              <a:rPr kumimoji="0" lang="en-US" altLang="en-US" sz="1800" b="0" i="0" u="sng" strike="noStrike" cap="none" normalizeH="0" baseline="0" dirty="0">
                <a:ln>
                  <a:noFill/>
                </a:ln>
                <a:solidFill>
                  <a:srgbClr val="000000"/>
                </a:solidFill>
                <a:effectLst/>
                <a:latin typeface="Söhne"/>
                <a:hlinkClick r:id="rId10"/>
              </a:rPr>
              <a:t>SAMHSA - Children and Disasters</a:t>
            </a:r>
            <a:endParaRPr kumimoji="0" lang="en-US" altLang="en-US" sz="1800" b="0" i="0" u="none" strike="noStrike" cap="none" normalizeH="0" baseline="0" dirty="0">
              <a:ln>
                <a:noFill/>
              </a:ln>
              <a:solidFill>
                <a:srgbClr val="000000"/>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AutoNum type="arabicPeriod" startAt="8"/>
              <a:tabLst/>
            </a:pPr>
            <a:r>
              <a:rPr kumimoji="0" lang="en-US" altLang="en-US" sz="1800" b="1" i="0" u="none" strike="noStrike" cap="none" normalizeH="0" baseline="0" dirty="0">
                <a:ln>
                  <a:noFill/>
                </a:ln>
                <a:solidFill>
                  <a:srgbClr val="000000"/>
                </a:solidFill>
                <a:effectLst/>
                <a:latin typeface="Söhne"/>
              </a:rPr>
              <a:t>Psychological First Aid for Schools Field Operations Guide</a:t>
            </a:r>
            <a:r>
              <a:rPr kumimoji="0" lang="en-US" altLang="en-US" sz="1800" b="0" i="0" u="none" strike="noStrike" cap="none" normalizeH="0" baseline="0" dirty="0">
                <a:ln>
                  <a:noFill/>
                </a:ln>
                <a:solidFill>
                  <a:srgbClr val="000000"/>
                </a:solidFill>
                <a:effectLst/>
                <a:latin typeface="Söhne"/>
              </a:rPr>
              <a:t>: PDF: </a:t>
            </a:r>
            <a:r>
              <a:rPr kumimoji="0" lang="en-US" altLang="en-US" sz="1800" b="0" i="0" u="sng" strike="noStrike" cap="none" normalizeH="0" baseline="0" dirty="0">
                <a:ln>
                  <a:noFill/>
                </a:ln>
                <a:solidFill>
                  <a:srgbClr val="000000"/>
                </a:solidFill>
                <a:effectLst/>
                <a:latin typeface="Söhne"/>
                <a:hlinkClick r:id="rId11"/>
              </a:rPr>
              <a:t>Psychological First Aid for Schools Guide (PDF)</a:t>
            </a:r>
            <a:endParaRPr kumimoji="0" lang="en-US" altLang="en-US" sz="1800" b="0" i="0" u="none" strike="noStrike" cap="none" normalizeH="0" baseline="0" dirty="0">
              <a:ln>
                <a:noFill/>
              </a:ln>
              <a:solidFill>
                <a:srgbClr val="000000"/>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Söhne"/>
              </a:rPr>
              <a:t>These resources provide up-to-date information and support for parents, caregivers, and professionals dealing with children's mental health during and after disasters or traumatic events.</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rgbClr val="000000"/>
                </a:solidFill>
                <a:effectLst/>
                <a:latin typeface="Söhne"/>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Google Shape;170;p22">
            <a:extLst>
              <a:ext uri="{FF2B5EF4-FFF2-40B4-BE49-F238E27FC236}">
                <a16:creationId xmlns:a16="http://schemas.microsoft.com/office/drawing/2014/main" id="{57310C26-6A18-40FC-B412-F65A2AB840B8}"/>
              </a:ext>
            </a:extLst>
          </p:cNvPr>
          <p:cNvSpPr>
            <a:spLocks noGrp="1" noChangeArrowheads="1"/>
          </p:cNvSpPr>
          <p:nvPr>
            <p:ph type="title"/>
          </p:nvPr>
        </p:nvSpPr>
        <p:spPr>
          <a:xfrm>
            <a:off x="2057400" y="152400"/>
            <a:ext cx="7981950" cy="1447800"/>
          </a:xfrm>
        </p:spPr>
        <p:txBody>
          <a:bodyPr spcFirstLastPara="1" vert="horz" lIns="91425" tIns="45700" rIns="91425" bIns="45700" rtlCol="0" anchor="ctr">
            <a:normAutofit/>
          </a:bodyPr>
          <a:lstStyle/>
          <a:p>
            <a:pPr>
              <a:lnSpc>
                <a:spcPct val="90000"/>
              </a:lnSpc>
              <a:spcBef>
                <a:spcPct val="0"/>
              </a:spcBef>
              <a:spcAft>
                <a:spcPct val="0"/>
              </a:spcAft>
              <a:buSzPts val="1200"/>
              <a:buFontTx/>
              <a:buNone/>
            </a:pPr>
            <a:r>
              <a:rPr lang="en-US" altLang="en-US" sz="4400" b="1" dirty="0">
                <a:solidFill>
                  <a:schemeClr val="tx1"/>
                </a:solidFill>
                <a:latin typeface="Calibri" panose="020F0502020204030204" pitchFamily="34" charset="0"/>
                <a:ea typeface="Arial" panose="020B0604020202020204" pitchFamily="34" charset="0"/>
                <a:cs typeface="Calibri" panose="020F0502020204030204" pitchFamily="34" charset="0"/>
                <a:sym typeface="Calibri" panose="020F0502020204030204" pitchFamily="34" charset="0"/>
              </a:rPr>
              <a:t>Learning Objectives </a:t>
            </a:r>
            <a:endParaRPr lang="en-US" altLang="en-US" dirty="0">
              <a:solidFill>
                <a:schemeClr val="tx1"/>
              </a:solidFill>
              <a:latin typeface="Arial" panose="020B0604020202020204" pitchFamily="34" charset="0"/>
              <a:ea typeface="Arial" panose="020B0604020202020204" pitchFamily="34" charset="0"/>
              <a:cs typeface="Calibri" panose="020F0502020204030204" pitchFamily="34" charset="0"/>
              <a:sym typeface="Arial" panose="020B0604020202020204" pitchFamily="34" charset="0"/>
            </a:endParaRPr>
          </a:p>
        </p:txBody>
      </p:sp>
      <p:grpSp>
        <p:nvGrpSpPr>
          <p:cNvPr id="8195" name="Google Shape;171;p22">
            <a:extLst>
              <a:ext uri="{FF2B5EF4-FFF2-40B4-BE49-F238E27FC236}">
                <a16:creationId xmlns:a16="http://schemas.microsoft.com/office/drawing/2014/main" id="{4174075A-7362-4BCE-B606-D3DAB429E336}"/>
              </a:ext>
            </a:extLst>
          </p:cNvPr>
          <p:cNvGrpSpPr>
            <a:grpSpLocks/>
          </p:cNvGrpSpPr>
          <p:nvPr/>
        </p:nvGrpSpPr>
        <p:grpSpPr bwMode="auto">
          <a:xfrm>
            <a:off x="1895618" y="1600200"/>
            <a:ext cx="8701087" cy="2832100"/>
            <a:chOff x="2550" y="378129"/>
            <a:chExt cx="8701016" cy="2832889"/>
          </a:xfrm>
        </p:grpSpPr>
        <p:sp>
          <p:nvSpPr>
            <p:cNvPr id="8196" name="Google Shape;172;p22">
              <a:extLst>
                <a:ext uri="{FF2B5EF4-FFF2-40B4-BE49-F238E27FC236}">
                  <a16:creationId xmlns:a16="http://schemas.microsoft.com/office/drawing/2014/main" id="{FD571C05-96C9-4A31-96AF-1C0BC031C132}"/>
                </a:ext>
              </a:extLst>
            </p:cNvPr>
            <p:cNvSpPr>
              <a:spLocks noChangeArrowheads="1"/>
            </p:cNvSpPr>
            <p:nvPr/>
          </p:nvSpPr>
          <p:spPr bwMode="auto">
            <a:xfrm>
              <a:off x="2550" y="378129"/>
              <a:ext cx="2023492" cy="2832888"/>
            </a:xfrm>
            <a:prstGeom prst="rect">
              <a:avLst/>
            </a:prstGeom>
            <a:solidFill>
              <a:srgbClr val="CFDEEF">
                <a:alpha val="89410"/>
              </a:srgbClr>
            </a:solidFill>
            <a:ln w="9525">
              <a:solidFill>
                <a:srgbClr val="CFDEEF">
                  <a:alpha val="89410"/>
                </a:srgbClr>
              </a:solidFill>
              <a:miter lim="800000"/>
              <a:headEnd type="none" w="sm" len="sm"/>
              <a:tailEnd type="none" w="sm" len="sm"/>
            </a:ln>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endParaRPr lang="en-US" altLang="en-US" sz="1400">
                <a:solidFill>
                  <a:srgbClr val="000000"/>
                </a:solidFill>
                <a:cs typeface="Arial" panose="020B0604020202020204" pitchFamily="34" charset="0"/>
                <a:sym typeface="Arial" panose="020B0604020202020204" pitchFamily="34" charset="0"/>
              </a:endParaRPr>
            </a:p>
          </p:txBody>
        </p:sp>
        <p:sp>
          <p:nvSpPr>
            <p:cNvPr id="8197" name="Google Shape;173;p22">
              <a:extLst>
                <a:ext uri="{FF2B5EF4-FFF2-40B4-BE49-F238E27FC236}">
                  <a16:creationId xmlns:a16="http://schemas.microsoft.com/office/drawing/2014/main" id="{826B51E1-6ACD-4A0B-8879-0E931AE7CFBB}"/>
                </a:ext>
              </a:extLst>
            </p:cNvPr>
            <p:cNvSpPr txBox="1">
              <a:spLocks noChangeArrowheads="1"/>
            </p:cNvSpPr>
            <p:nvPr/>
          </p:nvSpPr>
          <p:spPr bwMode="auto">
            <a:xfrm>
              <a:off x="2550" y="1454627"/>
              <a:ext cx="2023492" cy="1699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7750" tIns="330200" rIns="157750" bIns="330200"/>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nSpc>
                  <a:spcPct val="90000"/>
                </a:lnSpc>
                <a:spcBef>
                  <a:spcPct val="0"/>
                </a:spcBef>
                <a:buFontTx/>
                <a:buNone/>
              </a:pPr>
              <a:r>
                <a:rPr lang="en-US" altLang="en-US" sz="1800" dirty="0">
                  <a:solidFill>
                    <a:schemeClr val="tx1"/>
                  </a:solidFill>
                </a:rPr>
                <a:t>Characteristics that determine </a:t>
              </a:r>
              <a:r>
                <a:rPr lang="en-US" altLang="en-US" sz="1800" dirty="0">
                  <a:solidFill>
                    <a:srgbClr val="FF0000"/>
                  </a:solidFill>
                </a:rPr>
                <a:t>Vulnerability </a:t>
              </a:r>
              <a:r>
                <a:rPr lang="en-US" altLang="en-US" sz="1800" dirty="0">
                  <a:solidFill>
                    <a:schemeClr val="tx1"/>
                  </a:solidFill>
                </a:rPr>
                <a:t>in Children &amp; Adolescents </a:t>
              </a:r>
            </a:p>
            <a:p>
              <a:pPr>
                <a:lnSpc>
                  <a:spcPct val="90000"/>
                </a:lnSpc>
                <a:spcBef>
                  <a:spcPct val="0"/>
                </a:spcBef>
                <a:buClr>
                  <a:srgbClr val="000000"/>
                </a:buClr>
                <a:buSzPts val="1400"/>
                <a:buFontTx/>
                <a:buNone/>
              </a:pPr>
              <a:endParaRPr lang="en-US" altLang="en-US" sz="1400" dirty="0">
                <a:solidFill>
                  <a:srgbClr val="000000"/>
                </a:solidFill>
                <a:cs typeface="Arial" panose="020B0604020202020204" pitchFamily="34" charset="0"/>
                <a:sym typeface="Arial" panose="020B0604020202020204" pitchFamily="34" charset="0"/>
              </a:endParaRPr>
            </a:p>
          </p:txBody>
        </p:sp>
        <p:sp>
          <p:nvSpPr>
            <p:cNvPr id="8198" name="Google Shape;174;p22">
              <a:extLst>
                <a:ext uri="{FF2B5EF4-FFF2-40B4-BE49-F238E27FC236}">
                  <a16:creationId xmlns:a16="http://schemas.microsoft.com/office/drawing/2014/main" id="{20161746-350F-4E61-9455-9C14CC82956F}"/>
                </a:ext>
              </a:extLst>
            </p:cNvPr>
            <p:cNvSpPr>
              <a:spLocks noChangeArrowheads="1"/>
            </p:cNvSpPr>
            <p:nvPr/>
          </p:nvSpPr>
          <p:spPr bwMode="auto">
            <a:xfrm>
              <a:off x="589363" y="661418"/>
              <a:ext cx="849866" cy="849866"/>
            </a:xfrm>
            <a:prstGeom prst="ellipse">
              <a:avLst/>
            </a:prstGeom>
            <a:gradFill rotWithShape="0">
              <a:gsLst>
                <a:gs pos="0">
                  <a:srgbClr val="AFCAE9"/>
                </a:gs>
                <a:gs pos="50000">
                  <a:srgbClr val="A0C1E4"/>
                </a:gs>
                <a:gs pos="100000">
                  <a:srgbClr val="8FB8E4"/>
                </a:gs>
              </a:gsLst>
              <a:lin ang="5400000"/>
            </a:gradFill>
            <a:ln w="9525">
              <a:solidFill>
                <a:srgbClr val="599BD5"/>
              </a:solidFill>
              <a:miter lim="800000"/>
              <a:headEnd type="none" w="sm" len="sm"/>
              <a:tailEnd type="none" w="sm" len="sm"/>
            </a:ln>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endParaRPr lang="en-US" altLang="en-US" sz="1400">
                <a:solidFill>
                  <a:srgbClr val="000000"/>
                </a:solidFill>
                <a:cs typeface="Arial" panose="020B0604020202020204" pitchFamily="34" charset="0"/>
                <a:sym typeface="Arial" panose="020B0604020202020204" pitchFamily="34" charset="0"/>
              </a:endParaRPr>
            </a:p>
          </p:txBody>
        </p:sp>
        <p:sp>
          <p:nvSpPr>
            <p:cNvPr id="8199" name="Google Shape;175;p22">
              <a:extLst>
                <a:ext uri="{FF2B5EF4-FFF2-40B4-BE49-F238E27FC236}">
                  <a16:creationId xmlns:a16="http://schemas.microsoft.com/office/drawing/2014/main" id="{6E5B9B59-CEB4-4680-A226-4D47644D0C4C}"/>
                </a:ext>
              </a:extLst>
            </p:cNvPr>
            <p:cNvSpPr txBox="1">
              <a:spLocks noChangeArrowheads="1"/>
            </p:cNvSpPr>
            <p:nvPr/>
          </p:nvSpPr>
          <p:spPr bwMode="auto">
            <a:xfrm>
              <a:off x="713823" y="785878"/>
              <a:ext cx="600946" cy="600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250" tIns="12700" rIns="66250" bIns="12700"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gn="ctr">
                <a:lnSpc>
                  <a:spcPct val="90000"/>
                </a:lnSpc>
                <a:spcBef>
                  <a:spcPct val="0"/>
                </a:spcBef>
                <a:buClr>
                  <a:srgbClr val="000000"/>
                </a:buClr>
                <a:buSzPts val="4100"/>
                <a:buFontTx/>
                <a:buNone/>
              </a:pPr>
              <a:r>
                <a:rPr lang="en-US" altLang="en-US" sz="4100">
                  <a:solidFill>
                    <a:srgbClr val="000000"/>
                  </a:solidFill>
                  <a:cs typeface="Arial" panose="020B0604020202020204" pitchFamily="34" charset="0"/>
                  <a:sym typeface="Arial" panose="020B0604020202020204" pitchFamily="34" charset="0"/>
                </a:rPr>
                <a:t>1</a:t>
              </a:r>
              <a:endParaRPr lang="en-US" altLang="en-US" sz="1400">
                <a:solidFill>
                  <a:srgbClr val="000000"/>
                </a:solidFill>
                <a:cs typeface="Arial" panose="020B0604020202020204" pitchFamily="34" charset="0"/>
                <a:sym typeface="Arial" panose="020B0604020202020204" pitchFamily="34" charset="0"/>
              </a:endParaRPr>
            </a:p>
          </p:txBody>
        </p:sp>
        <p:sp>
          <p:nvSpPr>
            <p:cNvPr id="8200" name="Google Shape;176;p22">
              <a:extLst>
                <a:ext uri="{FF2B5EF4-FFF2-40B4-BE49-F238E27FC236}">
                  <a16:creationId xmlns:a16="http://schemas.microsoft.com/office/drawing/2014/main" id="{B1FC146E-E944-4B11-B32A-91F4E77F194C}"/>
                </a:ext>
              </a:extLst>
            </p:cNvPr>
            <p:cNvSpPr>
              <a:spLocks noChangeArrowheads="1"/>
            </p:cNvSpPr>
            <p:nvPr/>
          </p:nvSpPr>
          <p:spPr bwMode="auto">
            <a:xfrm>
              <a:off x="2550" y="3210946"/>
              <a:ext cx="2023492" cy="72"/>
            </a:xfrm>
            <a:prstGeom prst="rect">
              <a:avLst/>
            </a:prstGeom>
            <a:gradFill rotWithShape="0">
              <a:gsLst>
                <a:gs pos="0">
                  <a:srgbClr val="ACD7E6"/>
                </a:gs>
                <a:gs pos="50000">
                  <a:srgbClr val="9ECFE1"/>
                </a:gs>
                <a:gs pos="100000">
                  <a:srgbClr val="8DCBE0"/>
                </a:gs>
              </a:gsLst>
              <a:lin ang="5400000"/>
            </a:gradFill>
            <a:ln w="9525">
              <a:solidFill>
                <a:srgbClr val="55B6D0"/>
              </a:solidFill>
              <a:miter lim="800000"/>
              <a:headEnd type="none" w="sm" len="sm"/>
              <a:tailEnd type="none" w="sm" len="sm"/>
            </a:ln>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endParaRPr lang="en-US" altLang="en-US" sz="1400">
                <a:solidFill>
                  <a:srgbClr val="000000"/>
                </a:solidFill>
                <a:cs typeface="Arial" panose="020B0604020202020204" pitchFamily="34" charset="0"/>
                <a:sym typeface="Arial" panose="020B0604020202020204" pitchFamily="34" charset="0"/>
              </a:endParaRPr>
            </a:p>
          </p:txBody>
        </p:sp>
        <p:sp>
          <p:nvSpPr>
            <p:cNvPr id="8201" name="Google Shape;177;p22">
              <a:extLst>
                <a:ext uri="{FF2B5EF4-FFF2-40B4-BE49-F238E27FC236}">
                  <a16:creationId xmlns:a16="http://schemas.microsoft.com/office/drawing/2014/main" id="{AC5B03EC-79BF-48AC-BA4C-2A8D7B762661}"/>
                </a:ext>
              </a:extLst>
            </p:cNvPr>
            <p:cNvSpPr>
              <a:spLocks noChangeArrowheads="1"/>
            </p:cNvSpPr>
            <p:nvPr/>
          </p:nvSpPr>
          <p:spPr bwMode="auto">
            <a:xfrm>
              <a:off x="2228391" y="378129"/>
              <a:ext cx="2023492" cy="2832888"/>
            </a:xfrm>
            <a:prstGeom prst="rect">
              <a:avLst/>
            </a:prstGeom>
            <a:solidFill>
              <a:srgbClr val="CDEAE8">
                <a:alpha val="89410"/>
              </a:srgbClr>
            </a:solidFill>
            <a:ln w="9525">
              <a:solidFill>
                <a:srgbClr val="CDEAE8">
                  <a:alpha val="89410"/>
                </a:srgbClr>
              </a:solidFill>
              <a:miter lim="800000"/>
              <a:headEnd type="none" w="sm" len="sm"/>
              <a:tailEnd type="none" w="sm" len="sm"/>
            </a:ln>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endParaRPr lang="en-US" altLang="en-US" sz="1400">
                <a:solidFill>
                  <a:srgbClr val="000000"/>
                </a:solidFill>
                <a:cs typeface="Arial" panose="020B0604020202020204" pitchFamily="34" charset="0"/>
                <a:sym typeface="Arial" panose="020B0604020202020204" pitchFamily="34" charset="0"/>
              </a:endParaRPr>
            </a:p>
          </p:txBody>
        </p:sp>
        <p:sp>
          <p:nvSpPr>
            <p:cNvPr id="8202" name="Google Shape;178;p22">
              <a:extLst>
                <a:ext uri="{FF2B5EF4-FFF2-40B4-BE49-F238E27FC236}">
                  <a16:creationId xmlns:a16="http://schemas.microsoft.com/office/drawing/2014/main" id="{08346C25-31C6-4466-A851-E202BF3ED4D6}"/>
                </a:ext>
              </a:extLst>
            </p:cNvPr>
            <p:cNvSpPr txBox="1">
              <a:spLocks noChangeArrowheads="1"/>
            </p:cNvSpPr>
            <p:nvPr/>
          </p:nvSpPr>
          <p:spPr bwMode="auto">
            <a:xfrm>
              <a:off x="2228391" y="1454627"/>
              <a:ext cx="2023492" cy="1699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7750" tIns="330200" rIns="157750" bIns="330200"/>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nSpc>
                  <a:spcPct val="90000"/>
                </a:lnSpc>
                <a:spcBef>
                  <a:spcPct val="0"/>
                </a:spcBef>
                <a:buClr>
                  <a:srgbClr val="000000"/>
                </a:buClr>
                <a:buSzPts val="1400"/>
                <a:buFontTx/>
                <a:buNone/>
              </a:pPr>
              <a:r>
                <a:rPr lang="en-US" altLang="en-US" sz="1800" dirty="0">
                  <a:solidFill>
                    <a:schemeClr val="tx1"/>
                  </a:solidFill>
                </a:rPr>
                <a:t>Children’s Emotional </a:t>
              </a:r>
              <a:r>
                <a:rPr lang="en-US" altLang="en-US" sz="1800" dirty="0">
                  <a:solidFill>
                    <a:srgbClr val="FF0000"/>
                  </a:solidFill>
                </a:rPr>
                <a:t>response</a:t>
              </a:r>
              <a:r>
                <a:rPr lang="en-US" altLang="en-US" sz="1800" dirty="0">
                  <a:solidFill>
                    <a:schemeClr val="tx1"/>
                  </a:solidFill>
                </a:rPr>
                <a:t> to disaster </a:t>
              </a:r>
            </a:p>
            <a:p>
              <a:pPr>
                <a:lnSpc>
                  <a:spcPct val="90000"/>
                </a:lnSpc>
                <a:spcBef>
                  <a:spcPct val="0"/>
                </a:spcBef>
                <a:buClr>
                  <a:srgbClr val="000000"/>
                </a:buClr>
                <a:buSzPts val="1400"/>
                <a:buFontTx/>
                <a:buNone/>
              </a:pPr>
              <a:endParaRPr lang="en-US" altLang="en-US" sz="1400" dirty="0">
                <a:solidFill>
                  <a:srgbClr val="000000"/>
                </a:solidFill>
                <a:cs typeface="Arial" panose="020B0604020202020204" pitchFamily="34" charset="0"/>
                <a:sym typeface="Arial" panose="020B0604020202020204" pitchFamily="34" charset="0"/>
              </a:endParaRPr>
            </a:p>
          </p:txBody>
        </p:sp>
        <p:sp>
          <p:nvSpPr>
            <p:cNvPr id="8203" name="Google Shape;179;p22">
              <a:extLst>
                <a:ext uri="{FF2B5EF4-FFF2-40B4-BE49-F238E27FC236}">
                  <a16:creationId xmlns:a16="http://schemas.microsoft.com/office/drawing/2014/main" id="{A86A619A-665E-4BEA-86B5-DA932EEF9437}"/>
                </a:ext>
              </a:extLst>
            </p:cNvPr>
            <p:cNvSpPr>
              <a:spLocks noChangeArrowheads="1"/>
            </p:cNvSpPr>
            <p:nvPr/>
          </p:nvSpPr>
          <p:spPr bwMode="auto">
            <a:xfrm>
              <a:off x="2815204" y="661418"/>
              <a:ext cx="849866" cy="849866"/>
            </a:xfrm>
            <a:prstGeom prst="ellipse">
              <a:avLst/>
            </a:prstGeom>
            <a:gradFill rotWithShape="0">
              <a:gsLst>
                <a:gs pos="0">
                  <a:srgbClr val="ABE3DE"/>
                </a:gs>
                <a:gs pos="50000">
                  <a:srgbClr val="9DDDD8"/>
                </a:gs>
                <a:gs pos="100000">
                  <a:srgbClr val="8BDCD5"/>
                </a:gs>
              </a:gsLst>
              <a:lin ang="5400000"/>
            </a:gradFill>
            <a:ln w="9525">
              <a:solidFill>
                <a:srgbClr val="51CBC3"/>
              </a:solidFill>
              <a:miter lim="800000"/>
              <a:headEnd type="none" w="sm" len="sm"/>
              <a:tailEnd type="none" w="sm" len="sm"/>
            </a:ln>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endParaRPr lang="en-US" altLang="en-US" sz="1400">
                <a:solidFill>
                  <a:srgbClr val="000000"/>
                </a:solidFill>
                <a:cs typeface="Arial" panose="020B0604020202020204" pitchFamily="34" charset="0"/>
                <a:sym typeface="Arial" panose="020B0604020202020204" pitchFamily="34" charset="0"/>
              </a:endParaRPr>
            </a:p>
          </p:txBody>
        </p:sp>
        <p:sp>
          <p:nvSpPr>
            <p:cNvPr id="8204" name="Google Shape;180;p22">
              <a:extLst>
                <a:ext uri="{FF2B5EF4-FFF2-40B4-BE49-F238E27FC236}">
                  <a16:creationId xmlns:a16="http://schemas.microsoft.com/office/drawing/2014/main" id="{757DAC08-3BBA-4F90-B498-D3EFC95AD78E}"/>
                </a:ext>
              </a:extLst>
            </p:cNvPr>
            <p:cNvSpPr txBox="1">
              <a:spLocks noChangeArrowheads="1"/>
            </p:cNvSpPr>
            <p:nvPr/>
          </p:nvSpPr>
          <p:spPr bwMode="auto">
            <a:xfrm>
              <a:off x="2939664" y="785878"/>
              <a:ext cx="600946" cy="600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250" tIns="12700" rIns="66250" bIns="12700"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gn="ctr">
                <a:lnSpc>
                  <a:spcPct val="90000"/>
                </a:lnSpc>
                <a:spcBef>
                  <a:spcPct val="0"/>
                </a:spcBef>
                <a:buClr>
                  <a:srgbClr val="000000"/>
                </a:buClr>
                <a:buSzPts val="4100"/>
                <a:buFontTx/>
                <a:buNone/>
              </a:pPr>
              <a:r>
                <a:rPr lang="en-US" altLang="en-US" sz="4100">
                  <a:solidFill>
                    <a:srgbClr val="000000"/>
                  </a:solidFill>
                  <a:cs typeface="Arial" panose="020B0604020202020204" pitchFamily="34" charset="0"/>
                  <a:sym typeface="Arial" panose="020B0604020202020204" pitchFamily="34" charset="0"/>
                </a:rPr>
                <a:t>2</a:t>
              </a:r>
              <a:endParaRPr lang="en-US" altLang="en-US" sz="1400">
                <a:solidFill>
                  <a:srgbClr val="000000"/>
                </a:solidFill>
                <a:cs typeface="Arial" panose="020B0604020202020204" pitchFamily="34" charset="0"/>
                <a:sym typeface="Arial" panose="020B0604020202020204" pitchFamily="34" charset="0"/>
              </a:endParaRPr>
            </a:p>
          </p:txBody>
        </p:sp>
        <p:sp>
          <p:nvSpPr>
            <p:cNvPr id="8205" name="Google Shape;181;p22">
              <a:extLst>
                <a:ext uri="{FF2B5EF4-FFF2-40B4-BE49-F238E27FC236}">
                  <a16:creationId xmlns:a16="http://schemas.microsoft.com/office/drawing/2014/main" id="{33BFBAD6-86F5-414F-9AA3-BB3C34A91BED}"/>
                </a:ext>
              </a:extLst>
            </p:cNvPr>
            <p:cNvSpPr>
              <a:spLocks noChangeArrowheads="1"/>
            </p:cNvSpPr>
            <p:nvPr/>
          </p:nvSpPr>
          <p:spPr bwMode="auto">
            <a:xfrm>
              <a:off x="2228391" y="3210946"/>
              <a:ext cx="2023492" cy="72"/>
            </a:xfrm>
            <a:prstGeom prst="rect">
              <a:avLst/>
            </a:prstGeom>
            <a:gradFill rotWithShape="0">
              <a:gsLst>
                <a:gs pos="0">
                  <a:srgbClr val="A9E0CA"/>
                </a:gs>
                <a:gs pos="50000">
                  <a:srgbClr val="9BDAC1"/>
                </a:gs>
                <a:gs pos="100000">
                  <a:srgbClr val="89D8BA"/>
                </a:gs>
              </a:gsLst>
              <a:lin ang="5400000"/>
            </a:gradFill>
            <a:ln w="9525">
              <a:solidFill>
                <a:srgbClr val="4DC69E"/>
              </a:solidFill>
              <a:miter lim="800000"/>
              <a:headEnd type="none" w="sm" len="sm"/>
              <a:tailEnd type="none" w="sm" len="sm"/>
            </a:ln>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endParaRPr lang="en-US" altLang="en-US" sz="1400">
                <a:solidFill>
                  <a:srgbClr val="000000"/>
                </a:solidFill>
                <a:cs typeface="Arial" panose="020B0604020202020204" pitchFamily="34" charset="0"/>
                <a:sym typeface="Arial" panose="020B0604020202020204" pitchFamily="34" charset="0"/>
              </a:endParaRPr>
            </a:p>
          </p:txBody>
        </p:sp>
        <p:sp>
          <p:nvSpPr>
            <p:cNvPr id="8206" name="Google Shape;182;p22">
              <a:extLst>
                <a:ext uri="{FF2B5EF4-FFF2-40B4-BE49-F238E27FC236}">
                  <a16:creationId xmlns:a16="http://schemas.microsoft.com/office/drawing/2014/main" id="{6F83C2C8-A713-4A66-88AB-407ECB8E7F7E}"/>
                </a:ext>
              </a:extLst>
            </p:cNvPr>
            <p:cNvSpPr>
              <a:spLocks noChangeArrowheads="1"/>
            </p:cNvSpPr>
            <p:nvPr/>
          </p:nvSpPr>
          <p:spPr bwMode="auto">
            <a:xfrm>
              <a:off x="4454233" y="378129"/>
              <a:ext cx="2023492" cy="2832888"/>
            </a:xfrm>
            <a:prstGeom prst="rect">
              <a:avLst/>
            </a:prstGeom>
            <a:solidFill>
              <a:srgbClr val="CCE6D4">
                <a:alpha val="89410"/>
              </a:srgbClr>
            </a:solidFill>
            <a:ln w="9525">
              <a:solidFill>
                <a:srgbClr val="CCE6D4">
                  <a:alpha val="89410"/>
                </a:srgbClr>
              </a:solidFill>
              <a:miter lim="800000"/>
              <a:headEnd type="none" w="sm" len="sm"/>
              <a:tailEnd type="none" w="sm" len="sm"/>
            </a:ln>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endParaRPr lang="en-US" altLang="en-US" sz="1400">
                <a:solidFill>
                  <a:srgbClr val="000000"/>
                </a:solidFill>
                <a:cs typeface="Arial" panose="020B0604020202020204" pitchFamily="34" charset="0"/>
                <a:sym typeface="Arial" panose="020B0604020202020204" pitchFamily="34" charset="0"/>
              </a:endParaRPr>
            </a:p>
          </p:txBody>
        </p:sp>
        <p:sp>
          <p:nvSpPr>
            <p:cNvPr id="8207" name="Google Shape;183;p22">
              <a:extLst>
                <a:ext uri="{FF2B5EF4-FFF2-40B4-BE49-F238E27FC236}">
                  <a16:creationId xmlns:a16="http://schemas.microsoft.com/office/drawing/2014/main" id="{360D3C75-348C-4E0B-8A34-5C7C573A2D9F}"/>
                </a:ext>
              </a:extLst>
            </p:cNvPr>
            <p:cNvSpPr txBox="1">
              <a:spLocks noChangeArrowheads="1"/>
            </p:cNvSpPr>
            <p:nvPr/>
          </p:nvSpPr>
          <p:spPr bwMode="auto">
            <a:xfrm>
              <a:off x="4454233" y="1454627"/>
              <a:ext cx="2023492" cy="1699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7750" tIns="330200" rIns="157750" bIns="330200"/>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nSpc>
                  <a:spcPct val="90000"/>
                </a:lnSpc>
                <a:spcBef>
                  <a:spcPct val="0"/>
                </a:spcBef>
                <a:buClr>
                  <a:srgbClr val="000000"/>
                </a:buClr>
                <a:buSzPts val="1400"/>
                <a:buFontTx/>
                <a:buNone/>
              </a:pPr>
              <a:r>
                <a:rPr lang="en-US" altLang="en-US" sz="1800">
                  <a:solidFill>
                    <a:schemeClr val="tx1"/>
                  </a:solidFill>
                </a:rPr>
                <a:t>Age Specific </a:t>
              </a:r>
              <a:r>
                <a:rPr lang="en-US" altLang="en-US" sz="1800">
                  <a:solidFill>
                    <a:srgbClr val="FF0000"/>
                  </a:solidFill>
                </a:rPr>
                <a:t>Interventions</a:t>
              </a:r>
              <a:endParaRPr lang="en-US" altLang="ja-JP" sz="1800">
                <a:solidFill>
                  <a:srgbClr val="FF0000"/>
                </a:solidFill>
              </a:endParaRPr>
            </a:p>
            <a:p>
              <a:pPr>
                <a:lnSpc>
                  <a:spcPct val="90000"/>
                </a:lnSpc>
                <a:spcBef>
                  <a:spcPct val="0"/>
                </a:spcBef>
                <a:buClr>
                  <a:srgbClr val="000000"/>
                </a:buClr>
                <a:buSzPts val="1400"/>
                <a:buFontTx/>
                <a:buNone/>
              </a:pPr>
              <a:endParaRPr lang="en-US" altLang="en-US" sz="1400">
                <a:solidFill>
                  <a:srgbClr val="FF0000"/>
                </a:solidFill>
                <a:cs typeface="Arial" panose="020B0604020202020204" pitchFamily="34" charset="0"/>
                <a:sym typeface="Arial" panose="020B0604020202020204" pitchFamily="34" charset="0"/>
              </a:endParaRPr>
            </a:p>
          </p:txBody>
        </p:sp>
        <p:sp>
          <p:nvSpPr>
            <p:cNvPr id="8208" name="Google Shape;184;p22">
              <a:extLst>
                <a:ext uri="{FF2B5EF4-FFF2-40B4-BE49-F238E27FC236}">
                  <a16:creationId xmlns:a16="http://schemas.microsoft.com/office/drawing/2014/main" id="{630EB6E9-3E22-4489-8E49-7A8880DA78E5}"/>
                </a:ext>
              </a:extLst>
            </p:cNvPr>
            <p:cNvSpPr>
              <a:spLocks noChangeArrowheads="1"/>
            </p:cNvSpPr>
            <p:nvPr/>
          </p:nvSpPr>
          <p:spPr bwMode="auto">
            <a:xfrm>
              <a:off x="5041045" y="661418"/>
              <a:ext cx="849866" cy="849866"/>
            </a:xfrm>
            <a:prstGeom prst="ellipse">
              <a:avLst/>
            </a:prstGeom>
            <a:gradFill rotWithShape="0">
              <a:gsLst>
                <a:gs pos="0">
                  <a:srgbClr val="A8DDB9"/>
                </a:gs>
                <a:gs pos="50000">
                  <a:srgbClr val="9AD7AE"/>
                </a:gs>
                <a:gs pos="100000">
                  <a:srgbClr val="87D5A2"/>
                </a:gs>
              </a:gsLst>
              <a:lin ang="5400000"/>
            </a:gradFill>
            <a:ln w="9525">
              <a:solidFill>
                <a:srgbClr val="4AC17A"/>
              </a:solidFill>
              <a:miter lim="800000"/>
              <a:headEnd type="none" w="sm" len="sm"/>
              <a:tailEnd type="none" w="sm" len="sm"/>
            </a:ln>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endParaRPr lang="en-US" altLang="en-US" sz="1400">
                <a:solidFill>
                  <a:srgbClr val="000000"/>
                </a:solidFill>
                <a:cs typeface="Arial" panose="020B0604020202020204" pitchFamily="34" charset="0"/>
                <a:sym typeface="Arial" panose="020B0604020202020204" pitchFamily="34" charset="0"/>
              </a:endParaRPr>
            </a:p>
          </p:txBody>
        </p:sp>
        <p:sp>
          <p:nvSpPr>
            <p:cNvPr id="8209" name="Google Shape;185;p22">
              <a:extLst>
                <a:ext uri="{FF2B5EF4-FFF2-40B4-BE49-F238E27FC236}">
                  <a16:creationId xmlns:a16="http://schemas.microsoft.com/office/drawing/2014/main" id="{8AC4AF91-9022-4D14-AD28-655CF14EE14D}"/>
                </a:ext>
              </a:extLst>
            </p:cNvPr>
            <p:cNvSpPr txBox="1">
              <a:spLocks noChangeArrowheads="1"/>
            </p:cNvSpPr>
            <p:nvPr/>
          </p:nvSpPr>
          <p:spPr bwMode="auto">
            <a:xfrm>
              <a:off x="5165505" y="785878"/>
              <a:ext cx="600946" cy="600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250" tIns="12700" rIns="66250" bIns="12700"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gn="ctr">
                <a:lnSpc>
                  <a:spcPct val="90000"/>
                </a:lnSpc>
                <a:spcBef>
                  <a:spcPct val="0"/>
                </a:spcBef>
                <a:buClr>
                  <a:srgbClr val="000000"/>
                </a:buClr>
                <a:buSzPts val="4100"/>
                <a:buFontTx/>
                <a:buNone/>
              </a:pPr>
              <a:r>
                <a:rPr lang="en-US" altLang="en-US" sz="4100">
                  <a:solidFill>
                    <a:srgbClr val="000000"/>
                  </a:solidFill>
                  <a:cs typeface="Arial" panose="020B0604020202020204" pitchFamily="34" charset="0"/>
                  <a:sym typeface="Arial" panose="020B0604020202020204" pitchFamily="34" charset="0"/>
                </a:rPr>
                <a:t>3</a:t>
              </a:r>
              <a:endParaRPr lang="en-US" altLang="en-US" sz="1400">
                <a:solidFill>
                  <a:srgbClr val="000000"/>
                </a:solidFill>
                <a:cs typeface="Arial" panose="020B0604020202020204" pitchFamily="34" charset="0"/>
                <a:sym typeface="Arial" panose="020B0604020202020204" pitchFamily="34" charset="0"/>
              </a:endParaRPr>
            </a:p>
          </p:txBody>
        </p:sp>
        <p:sp>
          <p:nvSpPr>
            <p:cNvPr id="8210" name="Google Shape;186;p22">
              <a:extLst>
                <a:ext uri="{FF2B5EF4-FFF2-40B4-BE49-F238E27FC236}">
                  <a16:creationId xmlns:a16="http://schemas.microsoft.com/office/drawing/2014/main" id="{6EF32120-9212-480D-A97E-7A5F4658D2E0}"/>
                </a:ext>
              </a:extLst>
            </p:cNvPr>
            <p:cNvSpPr>
              <a:spLocks noChangeArrowheads="1"/>
            </p:cNvSpPr>
            <p:nvPr/>
          </p:nvSpPr>
          <p:spPr bwMode="auto">
            <a:xfrm>
              <a:off x="4454233" y="3210946"/>
              <a:ext cx="2023492" cy="72"/>
            </a:xfrm>
            <a:prstGeom prst="rect">
              <a:avLst/>
            </a:prstGeom>
            <a:gradFill rotWithShape="0">
              <a:gsLst>
                <a:gs pos="0">
                  <a:srgbClr val="A6DAAC"/>
                </a:gs>
                <a:gs pos="50000">
                  <a:srgbClr val="98D39E"/>
                </a:gs>
                <a:gs pos="100000">
                  <a:srgbClr val="86D18E"/>
                </a:gs>
              </a:gsLst>
              <a:lin ang="5400000"/>
            </a:gradFill>
            <a:ln w="9525">
              <a:solidFill>
                <a:srgbClr val="46BC57"/>
              </a:solidFill>
              <a:miter lim="800000"/>
              <a:headEnd type="none" w="sm" len="sm"/>
              <a:tailEnd type="none" w="sm" len="sm"/>
            </a:ln>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endParaRPr lang="en-US" altLang="en-US" sz="1400">
                <a:solidFill>
                  <a:srgbClr val="000000"/>
                </a:solidFill>
                <a:cs typeface="Arial" panose="020B0604020202020204" pitchFamily="34" charset="0"/>
                <a:sym typeface="Arial" panose="020B0604020202020204" pitchFamily="34" charset="0"/>
              </a:endParaRPr>
            </a:p>
          </p:txBody>
        </p:sp>
        <p:sp>
          <p:nvSpPr>
            <p:cNvPr id="8211" name="Google Shape;187;p22">
              <a:extLst>
                <a:ext uri="{FF2B5EF4-FFF2-40B4-BE49-F238E27FC236}">
                  <a16:creationId xmlns:a16="http://schemas.microsoft.com/office/drawing/2014/main" id="{63BC9AB5-6CBB-45BB-9B0E-B48170B2992B}"/>
                </a:ext>
              </a:extLst>
            </p:cNvPr>
            <p:cNvSpPr>
              <a:spLocks noChangeArrowheads="1"/>
            </p:cNvSpPr>
            <p:nvPr/>
          </p:nvSpPr>
          <p:spPr bwMode="auto">
            <a:xfrm>
              <a:off x="6680074" y="378129"/>
              <a:ext cx="2023492" cy="2832888"/>
            </a:xfrm>
            <a:prstGeom prst="rect">
              <a:avLst/>
            </a:prstGeom>
            <a:solidFill>
              <a:srgbClr val="D3E1CC">
                <a:alpha val="89410"/>
              </a:srgbClr>
            </a:solidFill>
            <a:ln w="9525">
              <a:solidFill>
                <a:srgbClr val="D3E1CC">
                  <a:alpha val="89410"/>
                </a:srgbClr>
              </a:solidFill>
              <a:miter lim="800000"/>
              <a:headEnd type="none" w="sm" len="sm"/>
              <a:tailEnd type="none" w="sm" len="sm"/>
            </a:ln>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endParaRPr lang="en-US" altLang="en-US" sz="1400">
                <a:solidFill>
                  <a:srgbClr val="000000"/>
                </a:solidFill>
                <a:cs typeface="Arial" panose="020B0604020202020204" pitchFamily="34" charset="0"/>
                <a:sym typeface="Arial" panose="020B0604020202020204" pitchFamily="34" charset="0"/>
              </a:endParaRPr>
            </a:p>
          </p:txBody>
        </p:sp>
        <p:sp>
          <p:nvSpPr>
            <p:cNvPr id="8212" name="Google Shape;188;p22">
              <a:extLst>
                <a:ext uri="{FF2B5EF4-FFF2-40B4-BE49-F238E27FC236}">
                  <a16:creationId xmlns:a16="http://schemas.microsoft.com/office/drawing/2014/main" id="{2000CB9F-F31F-4C3F-BDE6-609C7328E596}"/>
                </a:ext>
              </a:extLst>
            </p:cNvPr>
            <p:cNvSpPr txBox="1">
              <a:spLocks noChangeArrowheads="1"/>
            </p:cNvSpPr>
            <p:nvPr/>
          </p:nvSpPr>
          <p:spPr bwMode="auto">
            <a:xfrm>
              <a:off x="6680074" y="1454627"/>
              <a:ext cx="2023492" cy="1699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7750" tIns="330200" rIns="157750" bIns="330200"/>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nSpc>
                  <a:spcPct val="90000"/>
                </a:lnSpc>
                <a:spcBef>
                  <a:spcPct val="0"/>
                </a:spcBef>
                <a:buClr>
                  <a:srgbClr val="000000"/>
                </a:buClr>
                <a:buSzPts val="1400"/>
                <a:buFontTx/>
                <a:buNone/>
              </a:pPr>
              <a:r>
                <a:rPr lang="en-US" altLang="en-US" sz="1800">
                  <a:solidFill>
                    <a:srgbClr val="FF0000"/>
                  </a:solidFill>
                </a:rPr>
                <a:t>Prevention, &amp; Detection </a:t>
              </a:r>
              <a:r>
                <a:rPr lang="en-US" altLang="en-US" sz="1800">
                  <a:solidFill>
                    <a:schemeClr val="tx1"/>
                  </a:solidFill>
                </a:rPr>
                <a:t>of MH problems </a:t>
              </a:r>
            </a:p>
            <a:p>
              <a:pPr>
                <a:lnSpc>
                  <a:spcPct val="90000"/>
                </a:lnSpc>
                <a:spcBef>
                  <a:spcPct val="0"/>
                </a:spcBef>
                <a:buClr>
                  <a:srgbClr val="000000"/>
                </a:buClr>
                <a:buSzPts val="1400"/>
                <a:buFontTx/>
                <a:buNone/>
              </a:pPr>
              <a:endParaRPr lang="en-US" altLang="en-US" sz="1400" b="1">
                <a:solidFill>
                  <a:srgbClr val="000000"/>
                </a:solidFill>
                <a:cs typeface="Arial" panose="020B0604020202020204" pitchFamily="34" charset="0"/>
                <a:sym typeface="Arial" panose="020B0604020202020204" pitchFamily="34" charset="0"/>
              </a:endParaRPr>
            </a:p>
          </p:txBody>
        </p:sp>
        <p:sp>
          <p:nvSpPr>
            <p:cNvPr id="8213" name="Google Shape;189;p22">
              <a:extLst>
                <a:ext uri="{FF2B5EF4-FFF2-40B4-BE49-F238E27FC236}">
                  <a16:creationId xmlns:a16="http://schemas.microsoft.com/office/drawing/2014/main" id="{666B60B7-EADD-4226-BA90-40EE36E3D4E9}"/>
                </a:ext>
              </a:extLst>
            </p:cNvPr>
            <p:cNvSpPr>
              <a:spLocks noChangeArrowheads="1"/>
            </p:cNvSpPr>
            <p:nvPr/>
          </p:nvSpPr>
          <p:spPr bwMode="auto">
            <a:xfrm>
              <a:off x="7266887" y="661418"/>
              <a:ext cx="849866" cy="849866"/>
            </a:xfrm>
            <a:prstGeom prst="ellipse">
              <a:avLst/>
            </a:prstGeom>
            <a:gradFill rotWithShape="0">
              <a:gsLst>
                <a:gs pos="0">
                  <a:srgbClr val="AAD7A5"/>
                </a:gs>
                <a:gs pos="50000">
                  <a:srgbClr val="9DD097"/>
                </a:gs>
                <a:gs pos="100000">
                  <a:srgbClr val="8CCC85"/>
                </a:gs>
              </a:gsLst>
              <a:lin ang="5400000"/>
            </a:gradFill>
            <a:ln w="9525">
              <a:solidFill>
                <a:srgbClr val="55B445"/>
              </a:solidFill>
              <a:miter lim="800000"/>
              <a:headEnd type="none" w="sm" len="sm"/>
              <a:tailEnd type="none" w="sm" len="sm"/>
            </a:ln>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endParaRPr lang="en-US" altLang="en-US" sz="1400">
                <a:solidFill>
                  <a:srgbClr val="000000"/>
                </a:solidFill>
                <a:cs typeface="Arial" panose="020B0604020202020204" pitchFamily="34" charset="0"/>
                <a:sym typeface="Arial" panose="020B0604020202020204" pitchFamily="34" charset="0"/>
              </a:endParaRPr>
            </a:p>
          </p:txBody>
        </p:sp>
        <p:sp>
          <p:nvSpPr>
            <p:cNvPr id="8214" name="Google Shape;190;p22">
              <a:extLst>
                <a:ext uri="{FF2B5EF4-FFF2-40B4-BE49-F238E27FC236}">
                  <a16:creationId xmlns:a16="http://schemas.microsoft.com/office/drawing/2014/main" id="{B640364E-36B5-4795-B271-911EC7105818}"/>
                </a:ext>
              </a:extLst>
            </p:cNvPr>
            <p:cNvSpPr txBox="1">
              <a:spLocks noChangeArrowheads="1"/>
            </p:cNvSpPr>
            <p:nvPr/>
          </p:nvSpPr>
          <p:spPr bwMode="auto">
            <a:xfrm>
              <a:off x="7391347" y="785878"/>
              <a:ext cx="600946" cy="600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250" tIns="12700" rIns="66250" bIns="12700"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gn="ctr">
                <a:lnSpc>
                  <a:spcPct val="90000"/>
                </a:lnSpc>
                <a:spcBef>
                  <a:spcPct val="0"/>
                </a:spcBef>
                <a:buClr>
                  <a:srgbClr val="000000"/>
                </a:buClr>
                <a:buSzPts val="4100"/>
                <a:buFontTx/>
                <a:buNone/>
              </a:pPr>
              <a:r>
                <a:rPr lang="en-US" altLang="en-US" sz="4100">
                  <a:solidFill>
                    <a:srgbClr val="000000"/>
                  </a:solidFill>
                  <a:cs typeface="Arial" panose="020B0604020202020204" pitchFamily="34" charset="0"/>
                  <a:sym typeface="Arial" panose="020B0604020202020204" pitchFamily="34" charset="0"/>
                </a:rPr>
                <a:t>4</a:t>
              </a:r>
              <a:endParaRPr lang="en-US" altLang="en-US" sz="1400">
                <a:solidFill>
                  <a:srgbClr val="000000"/>
                </a:solidFill>
                <a:cs typeface="Arial" panose="020B0604020202020204" pitchFamily="34" charset="0"/>
                <a:sym typeface="Arial" panose="020B0604020202020204" pitchFamily="34" charset="0"/>
              </a:endParaRPr>
            </a:p>
          </p:txBody>
        </p:sp>
        <p:sp>
          <p:nvSpPr>
            <p:cNvPr id="8215" name="Google Shape;191;p22">
              <a:extLst>
                <a:ext uri="{FF2B5EF4-FFF2-40B4-BE49-F238E27FC236}">
                  <a16:creationId xmlns:a16="http://schemas.microsoft.com/office/drawing/2014/main" id="{63AAAD56-3F51-4CEF-8B0F-D8D2F25F4F83}"/>
                </a:ext>
              </a:extLst>
            </p:cNvPr>
            <p:cNvSpPr>
              <a:spLocks noChangeArrowheads="1"/>
            </p:cNvSpPr>
            <p:nvPr/>
          </p:nvSpPr>
          <p:spPr bwMode="auto">
            <a:xfrm>
              <a:off x="6680074" y="3210946"/>
              <a:ext cx="2023492" cy="72"/>
            </a:xfrm>
            <a:prstGeom prst="rect">
              <a:avLst/>
            </a:prstGeom>
            <a:gradFill rotWithShape="0">
              <a:gsLst>
                <a:gs pos="0">
                  <a:srgbClr val="B3D3A4"/>
                </a:gs>
                <a:gs pos="50000">
                  <a:srgbClr val="A7CC97"/>
                </a:gs>
                <a:gs pos="100000">
                  <a:srgbClr val="9AC784"/>
                </a:gs>
              </a:gsLst>
              <a:lin ang="5400000"/>
            </a:gradFill>
            <a:ln w="9525">
              <a:solidFill>
                <a:srgbClr val="6FAB46"/>
              </a:solidFill>
              <a:miter lim="800000"/>
              <a:headEnd type="none" w="sm" len="sm"/>
              <a:tailEnd type="none" w="sm" len="sm"/>
            </a:ln>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endParaRPr lang="en-US" altLang="en-US" sz="1400">
                <a:solidFill>
                  <a:srgbClr val="000000"/>
                </a:solidFill>
                <a:cs typeface="Arial" panose="020B0604020202020204" pitchFamily="34" charset="0"/>
                <a:sym typeface="Arial" panose="020B0604020202020204" pitchFamily="34" charset="0"/>
              </a:endParaRPr>
            </a:p>
          </p:txBody>
        </p:sp>
      </p:grpSp>
      <p:pic>
        <p:nvPicPr>
          <p:cNvPr id="24" name="Picture 23" descr="A blue sign with white text&#10;&#10;Description automatically generated with medium confidence">
            <a:extLst>
              <a:ext uri="{FF2B5EF4-FFF2-40B4-BE49-F238E27FC236}">
                <a16:creationId xmlns:a16="http://schemas.microsoft.com/office/drawing/2014/main" id="{7FA83115-F168-CC4B-BD58-C1EF9280C4DE}"/>
              </a:ext>
            </a:extLst>
          </p:cNvPr>
          <p:cNvPicPr>
            <a:picLocks noChangeAspect="1"/>
          </p:cNvPicPr>
          <p:nvPr/>
        </p:nvPicPr>
        <p:blipFill>
          <a:blip r:embed="rId3"/>
          <a:stretch>
            <a:fillRect/>
          </a:stretch>
        </p:blipFill>
        <p:spPr>
          <a:xfrm>
            <a:off x="374766" y="5969114"/>
            <a:ext cx="1520852" cy="643864"/>
          </a:xfrm>
          <a:prstGeom prst="rect">
            <a:avLst/>
          </a:prstGeom>
        </p:spPr>
      </p:pic>
      <p:pic>
        <p:nvPicPr>
          <p:cNvPr id="25" name="Picture 24" descr="Graphical user interface, text, application, chat or text message&#10;&#10;Description automatically generated">
            <a:extLst>
              <a:ext uri="{FF2B5EF4-FFF2-40B4-BE49-F238E27FC236}">
                <a16:creationId xmlns:a16="http://schemas.microsoft.com/office/drawing/2014/main" id="{602A5BA6-2B48-5041-BDB8-C57DAB603ACC}"/>
              </a:ext>
            </a:extLst>
          </p:cNvPr>
          <p:cNvPicPr>
            <a:picLocks noChangeAspect="1"/>
          </p:cNvPicPr>
          <p:nvPr/>
        </p:nvPicPr>
        <p:blipFill>
          <a:blip r:embed="rId4"/>
          <a:stretch>
            <a:fillRect/>
          </a:stretch>
        </p:blipFill>
        <p:spPr>
          <a:xfrm>
            <a:off x="2094564" y="5828934"/>
            <a:ext cx="873490" cy="92422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a:extLst>
              <a:ext uri="{FF2B5EF4-FFF2-40B4-BE49-F238E27FC236}">
                <a16:creationId xmlns:a16="http://schemas.microsoft.com/office/drawing/2014/main" id="{5401BAE0-5C50-4E16-9E3C-519E2444EB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7367" y="205063"/>
            <a:ext cx="9059862" cy="575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Google Shape;196;p23">
            <a:extLst>
              <a:ext uri="{FF2B5EF4-FFF2-40B4-BE49-F238E27FC236}">
                <a16:creationId xmlns:a16="http://schemas.microsoft.com/office/drawing/2014/main" id="{6D14DE40-C606-42D0-AC2F-5F710D342E0D}"/>
              </a:ext>
            </a:extLst>
          </p:cNvPr>
          <p:cNvSpPr>
            <a:spLocks noGrp="1" noChangeArrowheads="1"/>
          </p:cNvSpPr>
          <p:nvPr>
            <p:ph type="title"/>
          </p:nvPr>
        </p:nvSpPr>
        <p:spPr>
          <a:xfrm>
            <a:off x="1424539" y="466725"/>
            <a:ext cx="8833887" cy="789372"/>
          </a:xfrm>
        </p:spPr>
        <p:txBody>
          <a:bodyPr spcFirstLastPara="1" vert="horz" lIns="91425" tIns="45700" rIns="91425" bIns="45700" rtlCol="0" anchor="t">
            <a:normAutofit/>
          </a:bodyPr>
          <a:lstStyle/>
          <a:p>
            <a:pPr>
              <a:lnSpc>
                <a:spcPct val="99000"/>
              </a:lnSpc>
              <a:spcBef>
                <a:spcPct val="0"/>
              </a:spcBef>
              <a:spcAft>
                <a:spcPct val="0"/>
              </a:spcAft>
              <a:buSzPts val="1200"/>
              <a:buFontTx/>
              <a:buNone/>
            </a:pPr>
            <a:r>
              <a:rPr lang="en-US" altLang="en-US" sz="3600" b="1" dirty="0">
                <a:solidFill>
                  <a:schemeClr val="bg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rPr>
              <a:t>Impact of Disasters &amp; Types of Responses </a:t>
            </a:r>
            <a:endParaRPr lang="en-US" altLang="en-US" sz="3600" dirty="0">
              <a:solidFill>
                <a:schemeClr val="bg1"/>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p:txBody>
      </p:sp>
      <p:grpSp>
        <p:nvGrpSpPr>
          <p:cNvPr id="10244" name="Google Shape;197;p23">
            <a:extLst>
              <a:ext uri="{FF2B5EF4-FFF2-40B4-BE49-F238E27FC236}">
                <a16:creationId xmlns:a16="http://schemas.microsoft.com/office/drawing/2014/main" id="{2E6BECE6-9AA6-43A8-9062-7D846A653370}"/>
              </a:ext>
            </a:extLst>
          </p:cNvPr>
          <p:cNvGrpSpPr>
            <a:grpSpLocks/>
          </p:cNvGrpSpPr>
          <p:nvPr/>
        </p:nvGrpSpPr>
        <p:grpSpPr bwMode="auto">
          <a:xfrm>
            <a:off x="2829827" y="1144283"/>
            <a:ext cx="6242511" cy="3769563"/>
            <a:chOff x="335111" y="18684"/>
            <a:chExt cx="6242677" cy="2957416"/>
          </a:xfrm>
        </p:grpSpPr>
        <p:sp>
          <p:nvSpPr>
            <p:cNvPr id="10247" name="Google Shape;199;p23">
              <a:extLst>
                <a:ext uri="{FF2B5EF4-FFF2-40B4-BE49-F238E27FC236}">
                  <a16:creationId xmlns:a16="http://schemas.microsoft.com/office/drawing/2014/main" id="{EE4D6032-9FF1-4342-A459-C5B690F548CB}"/>
                </a:ext>
              </a:extLst>
            </p:cNvPr>
            <p:cNvSpPr>
              <a:spLocks noChangeArrowheads="1"/>
            </p:cNvSpPr>
            <p:nvPr/>
          </p:nvSpPr>
          <p:spPr bwMode="auto">
            <a:xfrm>
              <a:off x="405425" y="18684"/>
              <a:ext cx="6096161" cy="1237709"/>
            </a:xfrm>
            <a:prstGeom prst="roundRect">
              <a:avLst>
                <a:gd name="adj" fmla="val 16667"/>
              </a:avLst>
            </a:prstGeom>
            <a:solidFill>
              <a:schemeClr val="accent2"/>
            </a:solidFill>
            <a:ln w="12700">
              <a:solidFill>
                <a:schemeClr val="bg1"/>
              </a:solidFill>
              <a:miter lim="800000"/>
              <a:headEnd type="none" w="sm" len="sm"/>
              <a:tailEnd type="none" w="sm" len="sm"/>
            </a:ln>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endParaRPr lang="en-US" altLang="en-US" sz="1400">
                <a:solidFill>
                  <a:srgbClr val="000000"/>
                </a:solidFill>
                <a:cs typeface="Arial" panose="020B0604020202020204" pitchFamily="34" charset="0"/>
                <a:sym typeface="Arial" panose="020B0604020202020204" pitchFamily="34" charset="0"/>
              </a:endParaRPr>
            </a:p>
          </p:txBody>
        </p:sp>
        <p:sp>
          <p:nvSpPr>
            <p:cNvPr id="10248" name="Google Shape;200;p23">
              <a:extLst>
                <a:ext uri="{FF2B5EF4-FFF2-40B4-BE49-F238E27FC236}">
                  <a16:creationId xmlns:a16="http://schemas.microsoft.com/office/drawing/2014/main" id="{6EBAD7FE-6075-4E6E-9A8C-5EFA30B6F004}"/>
                </a:ext>
              </a:extLst>
            </p:cNvPr>
            <p:cNvSpPr txBox="1">
              <a:spLocks noChangeArrowheads="1"/>
            </p:cNvSpPr>
            <p:nvPr/>
          </p:nvSpPr>
          <p:spPr bwMode="auto">
            <a:xfrm>
              <a:off x="405425" y="18685"/>
              <a:ext cx="6096161" cy="152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850" tIns="102850" rIns="102850" bIns="102850"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gn="ctr">
                <a:lnSpc>
                  <a:spcPct val="90000"/>
                </a:lnSpc>
                <a:spcBef>
                  <a:spcPct val="0"/>
                </a:spcBef>
                <a:buClr>
                  <a:srgbClr val="000000"/>
                </a:buClr>
                <a:buSzPts val="2700"/>
                <a:buFontTx/>
                <a:buNone/>
              </a:pPr>
              <a:r>
                <a:rPr lang="en-US" altLang="en-US" sz="2400" b="1" dirty="0">
                  <a:solidFill>
                    <a:srgbClr val="FFFFFF"/>
                  </a:solidFill>
                  <a:cs typeface="Arial" panose="020B0604020202020204" pitchFamily="34" charset="0"/>
                  <a:sym typeface="Arial" panose="020B0604020202020204" pitchFamily="34" charset="0"/>
                </a:rPr>
                <a:t>Symptoms can be normal &amp; of short duration – </a:t>
              </a:r>
              <a:r>
                <a:rPr lang="en-US" altLang="en-US" sz="2400" b="1" u="sng" dirty="0">
                  <a:solidFill>
                    <a:srgbClr val="FFFFFF"/>
                  </a:solidFill>
                  <a:cs typeface="Arial" panose="020B0604020202020204" pitchFamily="34" charset="0"/>
                  <a:sym typeface="Arial" panose="020B0604020202020204" pitchFamily="34" charset="0"/>
                </a:rPr>
                <a:t>don’t get in the way of normal recovery</a:t>
              </a:r>
              <a:endParaRPr lang="en-US" altLang="en-US" sz="2400" u="sng" dirty="0">
                <a:solidFill>
                  <a:srgbClr val="FFFFFF"/>
                </a:solidFill>
                <a:cs typeface="Arial" panose="020B0604020202020204" pitchFamily="34" charset="0"/>
                <a:sym typeface="Arial" panose="020B0604020202020204" pitchFamily="34" charset="0"/>
              </a:endParaRPr>
            </a:p>
          </p:txBody>
        </p:sp>
        <p:sp>
          <p:nvSpPr>
            <p:cNvPr id="10249" name="Google Shape;203;p23">
              <a:extLst>
                <a:ext uri="{FF2B5EF4-FFF2-40B4-BE49-F238E27FC236}">
                  <a16:creationId xmlns:a16="http://schemas.microsoft.com/office/drawing/2014/main" id="{29D5CC1E-2FB0-4E14-B604-FD8773546C74}"/>
                </a:ext>
              </a:extLst>
            </p:cNvPr>
            <p:cNvSpPr>
              <a:spLocks noChangeArrowheads="1"/>
            </p:cNvSpPr>
            <p:nvPr/>
          </p:nvSpPr>
          <p:spPr bwMode="auto">
            <a:xfrm>
              <a:off x="404085" y="1321924"/>
              <a:ext cx="6096161" cy="1237709"/>
            </a:xfrm>
            <a:prstGeom prst="roundRect">
              <a:avLst>
                <a:gd name="adj" fmla="val 16667"/>
              </a:avLst>
            </a:prstGeom>
            <a:solidFill>
              <a:srgbClr val="B88881"/>
            </a:solidFill>
            <a:ln w="12700">
              <a:solidFill>
                <a:schemeClr val="bg1"/>
              </a:solidFill>
              <a:miter lim="800000"/>
              <a:headEnd type="none" w="sm" len="sm"/>
              <a:tailEnd type="none" w="sm" len="sm"/>
            </a:ln>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endParaRPr lang="en-US" altLang="en-US" sz="1400">
                <a:solidFill>
                  <a:srgbClr val="000000"/>
                </a:solidFill>
                <a:cs typeface="Arial" panose="020B0604020202020204" pitchFamily="34" charset="0"/>
                <a:sym typeface="Arial" panose="020B0604020202020204" pitchFamily="34" charset="0"/>
              </a:endParaRPr>
            </a:p>
          </p:txBody>
        </p:sp>
        <p:sp>
          <p:nvSpPr>
            <p:cNvPr id="10250" name="Google Shape;204;p23">
              <a:extLst>
                <a:ext uri="{FF2B5EF4-FFF2-40B4-BE49-F238E27FC236}">
                  <a16:creationId xmlns:a16="http://schemas.microsoft.com/office/drawing/2014/main" id="{04A10D78-0283-4149-954A-73A0074A6C32}"/>
                </a:ext>
              </a:extLst>
            </p:cNvPr>
            <p:cNvSpPr txBox="1">
              <a:spLocks noChangeArrowheads="1"/>
            </p:cNvSpPr>
            <p:nvPr/>
          </p:nvSpPr>
          <p:spPr bwMode="auto">
            <a:xfrm>
              <a:off x="335111" y="1016365"/>
              <a:ext cx="6242677" cy="195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0" tIns="99050" rIns="99050" bIns="99050"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gn="ctr">
                <a:lnSpc>
                  <a:spcPct val="90000"/>
                </a:lnSpc>
                <a:spcBef>
                  <a:spcPct val="0"/>
                </a:spcBef>
                <a:buClr>
                  <a:srgbClr val="000000"/>
                </a:buClr>
                <a:buSzPts val="2600"/>
                <a:buFontTx/>
                <a:buNone/>
              </a:pPr>
              <a:r>
                <a:rPr lang="en-US" altLang="en-US" sz="2800" b="1" dirty="0">
                  <a:solidFill>
                    <a:srgbClr val="FFFFFF"/>
                  </a:solidFill>
                  <a:cs typeface="Arial" panose="020B0604020202020204" pitchFamily="34" charset="0"/>
                  <a:sym typeface="Arial" panose="020B0604020202020204" pitchFamily="34" charset="0"/>
                </a:rPr>
                <a:t>Certain factors influence vulnerability – </a:t>
              </a:r>
              <a:r>
                <a:rPr lang="en-US" altLang="en-US" sz="2800" b="1" u="sng" dirty="0">
                  <a:solidFill>
                    <a:srgbClr val="FFFFFF"/>
                  </a:solidFill>
                  <a:cs typeface="Arial" panose="020B0604020202020204" pitchFamily="34" charset="0"/>
                  <a:sym typeface="Arial" panose="020B0604020202020204" pitchFamily="34" charset="0"/>
                </a:rPr>
                <a:t>developmental stage matters</a:t>
              </a:r>
              <a:endParaRPr lang="en-US" altLang="en-US" sz="2800" u="sng" dirty="0">
                <a:solidFill>
                  <a:srgbClr val="FFFFFF"/>
                </a:solidFill>
                <a:cs typeface="Arial" panose="020B0604020202020204" pitchFamily="34" charset="0"/>
                <a:sym typeface="Arial" panose="020B0604020202020204" pitchFamily="34" charset="0"/>
              </a:endParaRPr>
            </a:p>
          </p:txBody>
        </p:sp>
      </p:grpSp>
      <p:sp>
        <p:nvSpPr>
          <p:cNvPr id="10245" name="Google Shape;199;p23">
            <a:extLst>
              <a:ext uri="{FF2B5EF4-FFF2-40B4-BE49-F238E27FC236}">
                <a16:creationId xmlns:a16="http://schemas.microsoft.com/office/drawing/2014/main" id="{985B3E11-F27B-4B42-87A3-680200AD6783}"/>
              </a:ext>
            </a:extLst>
          </p:cNvPr>
          <p:cNvSpPr>
            <a:spLocks noChangeArrowheads="1"/>
          </p:cNvSpPr>
          <p:nvPr/>
        </p:nvSpPr>
        <p:spPr bwMode="auto">
          <a:xfrm>
            <a:off x="3052539" y="4383013"/>
            <a:ext cx="6096000" cy="1574784"/>
          </a:xfrm>
          <a:prstGeom prst="roundRect">
            <a:avLst>
              <a:gd name="adj" fmla="val 16667"/>
            </a:avLst>
          </a:prstGeom>
          <a:solidFill>
            <a:schemeClr val="accent2"/>
          </a:solidFill>
          <a:ln w="12700">
            <a:solidFill>
              <a:schemeClr val="bg1"/>
            </a:solidFill>
            <a:miter lim="800000"/>
            <a:headEnd type="none" w="sm" len="sm"/>
            <a:tailEnd type="none" w="sm" len="sm"/>
          </a:ln>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r>
              <a:rPr lang="en-US" altLang="en-US" sz="2400" b="1" u="sng" dirty="0">
                <a:cs typeface="Arial" panose="020B0604020202020204" pitchFamily="34" charset="0"/>
                <a:sym typeface="Arial" panose="020B0604020202020204" pitchFamily="34" charset="0"/>
              </a:rPr>
              <a:t>Emotional triage</a:t>
            </a:r>
            <a:r>
              <a:rPr lang="en-US" altLang="en-US" sz="2400" b="1" dirty="0">
                <a:cs typeface="Arial" panose="020B0604020202020204" pitchFamily="34" charset="0"/>
                <a:sym typeface="Arial" panose="020B0604020202020204" pitchFamily="34" charset="0"/>
              </a:rPr>
              <a:t>,  referrals, action plans and the role of different providers </a:t>
            </a:r>
          </a:p>
        </p:txBody>
      </p:sp>
      <p:pic>
        <p:nvPicPr>
          <p:cNvPr id="11" name="Picture 10" descr="A blue sign with white text&#10;&#10;Description automatically generated with medium confidence">
            <a:extLst>
              <a:ext uri="{FF2B5EF4-FFF2-40B4-BE49-F238E27FC236}">
                <a16:creationId xmlns:a16="http://schemas.microsoft.com/office/drawing/2014/main" id="{793A2B11-9772-2E4A-888B-5C45AC521EE4}"/>
              </a:ext>
            </a:extLst>
          </p:cNvPr>
          <p:cNvPicPr>
            <a:picLocks noChangeAspect="1"/>
          </p:cNvPicPr>
          <p:nvPr/>
        </p:nvPicPr>
        <p:blipFill>
          <a:blip r:embed="rId4"/>
          <a:stretch>
            <a:fillRect/>
          </a:stretch>
        </p:blipFill>
        <p:spPr>
          <a:xfrm>
            <a:off x="374766" y="5969114"/>
            <a:ext cx="1520852" cy="643864"/>
          </a:xfrm>
          <a:prstGeom prst="rect">
            <a:avLst/>
          </a:prstGeom>
        </p:spPr>
      </p:pic>
      <p:pic>
        <p:nvPicPr>
          <p:cNvPr id="12" name="Picture 11" descr="Graphical user interface, text, application, chat or text message&#10;&#10;Description automatically generated">
            <a:extLst>
              <a:ext uri="{FF2B5EF4-FFF2-40B4-BE49-F238E27FC236}">
                <a16:creationId xmlns:a16="http://schemas.microsoft.com/office/drawing/2014/main" id="{24D2BA53-5608-8543-9808-8DE5CC164633}"/>
              </a:ext>
            </a:extLst>
          </p:cNvPr>
          <p:cNvPicPr>
            <a:picLocks noChangeAspect="1"/>
          </p:cNvPicPr>
          <p:nvPr/>
        </p:nvPicPr>
        <p:blipFill>
          <a:blip r:embed="rId5"/>
          <a:stretch>
            <a:fillRect/>
          </a:stretch>
        </p:blipFill>
        <p:spPr>
          <a:xfrm>
            <a:off x="2094564" y="5828934"/>
            <a:ext cx="873490" cy="92422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Google Shape;211;p24">
            <a:extLst>
              <a:ext uri="{FF2B5EF4-FFF2-40B4-BE49-F238E27FC236}">
                <a16:creationId xmlns:a16="http://schemas.microsoft.com/office/drawing/2014/main" id="{C3AF0182-A3A6-45DC-B5A8-D37457A90F32}"/>
              </a:ext>
            </a:extLst>
          </p:cNvPr>
          <p:cNvSpPr>
            <a:spLocks/>
          </p:cNvSpPr>
          <p:nvPr/>
        </p:nvSpPr>
        <p:spPr bwMode="auto">
          <a:xfrm>
            <a:off x="1905000" y="1114425"/>
            <a:ext cx="3284538" cy="4419600"/>
          </a:xfrm>
          <a:custGeom>
            <a:avLst/>
            <a:gdLst>
              <a:gd name="T0" fmla="*/ 0 w 4381009"/>
              <a:gd name="T1" fmla="*/ 0 h 5892104"/>
              <a:gd name="T2" fmla="*/ 738323 w 4381009"/>
              <a:gd name="T3" fmla="*/ 0 h 5892104"/>
              <a:gd name="T4" fmla="*/ 740396 w 4381009"/>
              <a:gd name="T5" fmla="*/ 12229 h 5892104"/>
              <a:gd name="T6" fmla="*/ 744351 w 4381009"/>
              <a:gd name="T7" fmla="*/ 36595 h 5892104"/>
              <a:gd name="T8" fmla="*/ 748222 w 4381009"/>
              <a:gd name="T9" fmla="*/ 61071 h 5892104"/>
              <a:gd name="T10" fmla="*/ 751535 w 4381009"/>
              <a:gd name="T11" fmla="*/ 85653 h 5892104"/>
              <a:gd name="T12" fmla="*/ 754877 w 4381009"/>
              <a:gd name="T13" fmla="*/ 110127 h 5892104"/>
              <a:gd name="T14" fmla="*/ 757996 w 4381009"/>
              <a:gd name="T15" fmla="*/ 134710 h 5892104"/>
              <a:gd name="T16" fmla="*/ 760670 w 4381009"/>
              <a:gd name="T17" fmla="*/ 158970 h 5892104"/>
              <a:gd name="T18" fmla="*/ 763204 w 4381009"/>
              <a:gd name="T19" fmla="*/ 183552 h 5892104"/>
              <a:gd name="T20" fmla="*/ 765515 w 4381009"/>
              <a:gd name="T21" fmla="*/ 208027 h 5892104"/>
              <a:gd name="T22" fmla="*/ 767521 w 4381009"/>
              <a:gd name="T23" fmla="*/ 232071 h 5892104"/>
              <a:gd name="T24" fmla="*/ 769526 w 4381009"/>
              <a:gd name="T25" fmla="*/ 256438 h 5892104"/>
              <a:gd name="T26" fmla="*/ 771197 w 4381009"/>
              <a:gd name="T27" fmla="*/ 280481 h 5892104"/>
              <a:gd name="T28" fmla="*/ 772505 w 4381009"/>
              <a:gd name="T29" fmla="*/ 304525 h 5892104"/>
              <a:gd name="T30" fmla="*/ 773870 w 4381009"/>
              <a:gd name="T31" fmla="*/ 328461 h 5892104"/>
              <a:gd name="T32" fmla="*/ 775012 w 4381009"/>
              <a:gd name="T33" fmla="*/ 352181 h 5892104"/>
              <a:gd name="T34" fmla="*/ 775820 w 4381009"/>
              <a:gd name="T35" fmla="*/ 375685 h 5892104"/>
              <a:gd name="T36" fmla="*/ 776515 w 4381009"/>
              <a:gd name="T37" fmla="*/ 399190 h 5892104"/>
              <a:gd name="T38" fmla="*/ 777184 w 4381009"/>
              <a:gd name="T39" fmla="*/ 422479 h 5892104"/>
              <a:gd name="T40" fmla="*/ 777490 w 4381009"/>
              <a:gd name="T41" fmla="*/ 445444 h 5892104"/>
              <a:gd name="T42" fmla="*/ 777824 w 4381009"/>
              <a:gd name="T43" fmla="*/ 468409 h 5892104"/>
              <a:gd name="T44" fmla="*/ 777992 w 4381009"/>
              <a:gd name="T45" fmla="*/ 491051 h 5892104"/>
              <a:gd name="T46" fmla="*/ 777824 w 4381009"/>
              <a:gd name="T47" fmla="*/ 513478 h 5892104"/>
              <a:gd name="T48" fmla="*/ 777824 w 4381009"/>
              <a:gd name="T49" fmla="*/ 535689 h 5892104"/>
              <a:gd name="T50" fmla="*/ 777490 w 4381009"/>
              <a:gd name="T51" fmla="*/ 557683 h 5892104"/>
              <a:gd name="T52" fmla="*/ 776989 w 4381009"/>
              <a:gd name="T53" fmla="*/ 579247 h 5892104"/>
              <a:gd name="T54" fmla="*/ 776515 w 4381009"/>
              <a:gd name="T55" fmla="*/ 600595 h 5892104"/>
              <a:gd name="T56" fmla="*/ 775987 w 4381009"/>
              <a:gd name="T57" fmla="*/ 621512 h 5892104"/>
              <a:gd name="T58" fmla="*/ 775179 w 4381009"/>
              <a:gd name="T59" fmla="*/ 642321 h 5892104"/>
              <a:gd name="T60" fmla="*/ 774316 w 4381009"/>
              <a:gd name="T61" fmla="*/ 662806 h 5892104"/>
              <a:gd name="T62" fmla="*/ 773535 w 4381009"/>
              <a:gd name="T63" fmla="*/ 682861 h 5892104"/>
              <a:gd name="T64" fmla="*/ 771336 w 4381009"/>
              <a:gd name="T65" fmla="*/ 721999 h 5892104"/>
              <a:gd name="T66" fmla="*/ 768996 w 4381009"/>
              <a:gd name="T67" fmla="*/ 759520 h 5892104"/>
              <a:gd name="T68" fmla="*/ 766546 w 4381009"/>
              <a:gd name="T69" fmla="*/ 795531 h 5892104"/>
              <a:gd name="T70" fmla="*/ 763844 w 4381009"/>
              <a:gd name="T71" fmla="*/ 829602 h 5892104"/>
              <a:gd name="T72" fmla="*/ 761032 w 4381009"/>
              <a:gd name="T73" fmla="*/ 862164 h 5892104"/>
              <a:gd name="T74" fmla="*/ 757996 w 4381009"/>
              <a:gd name="T75" fmla="*/ 892352 h 5892104"/>
              <a:gd name="T76" fmla="*/ 755016 w 4381009"/>
              <a:gd name="T77" fmla="*/ 920709 h 5892104"/>
              <a:gd name="T78" fmla="*/ 752037 w 4381009"/>
              <a:gd name="T79" fmla="*/ 946801 h 5892104"/>
              <a:gd name="T80" fmla="*/ 749224 w 4381009"/>
              <a:gd name="T81" fmla="*/ 970736 h 5892104"/>
              <a:gd name="T82" fmla="*/ 746550 w 4381009"/>
              <a:gd name="T83" fmla="*/ 991977 h 5892104"/>
              <a:gd name="T84" fmla="*/ 744016 w 4381009"/>
              <a:gd name="T85" fmla="*/ 1011169 h 5892104"/>
              <a:gd name="T86" fmla="*/ 741900 w 4381009"/>
              <a:gd name="T87" fmla="*/ 1027342 h 5892104"/>
              <a:gd name="T88" fmla="*/ 739894 w 4381009"/>
              <a:gd name="T89" fmla="*/ 1040927 h 5892104"/>
              <a:gd name="T90" fmla="*/ 738590 w 4381009"/>
              <a:gd name="T91" fmla="*/ 1049411 h 5892104"/>
              <a:gd name="T92" fmla="*/ 0 w 4381009"/>
              <a:gd name="T93" fmla="*/ 1049411 h 5892104"/>
              <a:gd name="T94" fmla="*/ 0 w 4381009"/>
              <a:gd name="T95" fmla="*/ 0 h 58921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381009" h="5892104" extrusionOk="0">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nvGrpSpPr>
          <p:cNvPr id="12291" name="Google Shape;213;p24">
            <a:extLst>
              <a:ext uri="{FF2B5EF4-FFF2-40B4-BE49-F238E27FC236}">
                <a16:creationId xmlns:a16="http://schemas.microsoft.com/office/drawing/2014/main" id="{DEAA6D00-4159-45E4-9804-9F6DE4FEF2B8}"/>
              </a:ext>
            </a:extLst>
          </p:cNvPr>
          <p:cNvGrpSpPr>
            <a:grpSpLocks/>
          </p:cNvGrpSpPr>
          <p:nvPr/>
        </p:nvGrpSpPr>
        <p:grpSpPr bwMode="auto">
          <a:xfrm>
            <a:off x="5335589" y="671514"/>
            <a:ext cx="4884737" cy="5195887"/>
            <a:chOff x="0" y="326259"/>
            <a:chExt cx="4885200" cy="1787100"/>
          </a:xfrm>
        </p:grpSpPr>
        <p:sp>
          <p:nvSpPr>
            <p:cNvPr id="12294" name="Google Shape;214;p24">
              <a:extLst>
                <a:ext uri="{FF2B5EF4-FFF2-40B4-BE49-F238E27FC236}">
                  <a16:creationId xmlns:a16="http://schemas.microsoft.com/office/drawing/2014/main" id="{BEC64A5E-CCD2-46DB-91D6-3811EC72AD67}"/>
                </a:ext>
              </a:extLst>
            </p:cNvPr>
            <p:cNvSpPr>
              <a:spLocks noChangeArrowheads="1"/>
            </p:cNvSpPr>
            <p:nvPr/>
          </p:nvSpPr>
          <p:spPr bwMode="auto">
            <a:xfrm>
              <a:off x="0" y="326259"/>
              <a:ext cx="4885200" cy="1787100"/>
            </a:xfrm>
            <a:prstGeom prst="roundRect">
              <a:avLst>
                <a:gd name="adj" fmla="val 16667"/>
              </a:avLst>
            </a:prstGeom>
            <a:solidFill>
              <a:srgbClr val="599BD5"/>
            </a:solidFill>
            <a:ln w="12700">
              <a:solidFill>
                <a:schemeClr val="bg1"/>
              </a:solidFill>
              <a:miter lim="800000"/>
              <a:headEnd type="none" w="sm" len="sm"/>
              <a:tailEnd type="none" w="sm" len="sm"/>
            </a:ln>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endParaRPr lang="en-US" altLang="en-US" sz="1400">
                <a:solidFill>
                  <a:srgbClr val="000000"/>
                </a:solidFill>
                <a:cs typeface="Arial" panose="020B0604020202020204" pitchFamily="34" charset="0"/>
                <a:sym typeface="Arial" panose="020B0604020202020204" pitchFamily="34" charset="0"/>
              </a:endParaRPr>
            </a:p>
          </p:txBody>
        </p:sp>
        <p:sp>
          <p:nvSpPr>
            <p:cNvPr id="12295" name="Google Shape;215;p24">
              <a:extLst>
                <a:ext uri="{FF2B5EF4-FFF2-40B4-BE49-F238E27FC236}">
                  <a16:creationId xmlns:a16="http://schemas.microsoft.com/office/drawing/2014/main" id="{15F122BF-2D70-4AB9-88BC-21DF0A394CBC}"/>
                </a:ext>
              </a:extLst>
            </p:cNvPr>
            <p:cNvSpPr txBox="1">
              <a:spLocks noChangeArrowheads="1"/>
            </p:cNvSpPr>
            <p:nvPr/>
          </p:nvSpPr>
          <p:spPr bwMode="auto">
            <a:xfrm>
              <a:off x="45513" y="502885"/>
              <a:ext cx="4777204" cy="1471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gn="ctr">
                <a:lnSpc>
                  <a:spcPct val="90000"/>
                </a:lnSpc>
                <a:spcBef>
                  <a:spcPct val="0"/>
                </a:spcBef>
                <a:buClr>
                  <a:srgbClr val="000000"/>
                </a:buClr>
                <a:buSzPts val="3200"/>
                <a:buFontTx/>
                <a:buNone/>
              </a:pPr>
              <a:r>
                <a:rPr lang="en-US" altLang="en-US" sz="2000" b="1" dirty="0">
                  <a:solidFill>
                    <a:srgbClr val="FFFFFF"/>
                  </a:solidFill>
                  <a:cs typeface="Arial" panose="020B0604020202020204" pitchFamily="34" charset="0"/>
                  <a:sym typeface="Arial" panose="020B0604020202020204" pitchFamily="34" charset="0"/>
                </a:rPr>
                <a:t> 1) spot and educate about short term reactions</a:t>
              </a:r>
            </a:p>
            <a:p>
              <a:pPr algn="ctr">
                <a:lnSpc>
                  <a:spcPct val="90000"/>
                </a:lnSpc>
                <a:spcBef>
                  <a:spcPct val="0"/>
                </a:spcBef>
                <a:buClr>
                  <a:srgbClr val="000000"/>
                </a:buClr>
                <a:buSzPts val="3200"/>
                <a:buFontTx/>
                <a:buNone/>
              </a:pPr>
              <a:endParaRPr lang="en-US" altLang="en-US" sz="2000" b="1" dirty="0">
                <a:solidFill>
                  <a:srgbClr val="FFFFFF"/>
                </a:solidFill>
                <a:cs typeface="Arial" panose="020B0604020202020204" pitchFamily="34" charset="0"/>
                <a:sym typeface="Arial" panose="020B0604020202020204" pitchFamily="34" charset="0"/>
              </a:endParaRPr>
            </a:p>
            <a:p>
              <a:pPr algn="ctr">
                <a:lnSpc>
                  <a:spcPct val="90000"/>
                </a:lnSpc>
                <a:spcBef>
                  <a:spcPct val="0"/>
                </a:spcBef>
                <a:buClr>
                  <a:srgbClr val="000000"/>
                </a:buClr>
                <a:buSzPts val="3200"/>
                <a:buFontTx/>
                <a:buNone/>
              </a:pPr>
              <a:r>
                <a:rPr lang="en-US" altLang="en-US" sz="2000" b="1" dirty="0">
                  <a:solidFill>
                    <a:srgbClr val="FFFFFF"/>
                  </a:solidFill>
                  <a:cs typeface="Arial" panose="020B0604020202020204" pitchFamily="34" charset="0"/>
                  <a:sym typeface="Arial" panose="020B0604020202020204" pitchFamily="34" charset="0"/>
                </a:rPr>
                <a:t>2) Understand how trauma is a process not an event</a:t>
              </a:r>
            </a:p>
            <a:p>
              <a:pPr algn="ctr">
                <a:lnSpc>
                  <a:spcPct val="90000"/>
                </a:lnSpc>
                <a:spcBef>
                  <a:spcPct val="0"/>
                </a:spcBef>
                <a:buClr>
                  <a:srgbClr val="000000"/>
                </a:buClr>
                <a:buSzPts val="3200"/>
                <a:buFontTx/>
                <a:buNone/>
              </a:pPr>
              <a:endParaRPr lang="en-US" altLang="en-US" sz="2000" b="1" dirty="0">
                <a:solidFill>
                  <a:srgbClr val="FFFFFF"/>
                </a:solidFill>
                <a:cs typeface="Arial" panose="020B0604020202020204" pitchFamily="34" charset="0"/>
                <a:sym typeface="Arial" panose="020B0604020202020204" pitchFamily="34" charset="0"/>
              </a:endParaRPr>
            </a:p>
            <a:p>
              <a:pPr algn="ctr">
                <a:lnSpc>
                  <a:spcPct val="90000"/>
                </a:lnSpc>
                <a:spcBef>
                  <a:spcPct val="0"/>
                </a:spcBef>
                <a:buClr>
                  <a:srgbClr val="000000"/>
                </a:buClr>
                <a:buSzPts val="3200"/>
                <a:buFontTx/>
                <a:buNone/>
              </a:pPr>
              <a:r>
                <a:rPr lang="en-US" altLang="en-US" sz="2000" b="1" dirty="0">
                  <a:solidFill>
                    <a:srgbClr val="FFFFFF"/>
                  </a:solidFill>
                  <a:cs typeface="Arial" panose="020B0604020202020204" pitchFamily="34" charset="0"/>
                  <a:sym typeface="Arial" panose="020B0604020202020204" pitchFamily="34" charset="0"/>
                </a:rPr>
                <a:t>3) Victims and responders may experience shame and guilt (i.e. survivor guilt &amp; moral injury)   </a:t>
              </a:r>
            </a:p>
          </p:txBody>
        </p:sp>
      </p:grpSp>
      <p:pic>
        <p:nvPicPr>
          <p:cNvPr id="12292" name="Picture 12" descr="Image result for trauma is a process not an event">
            <a:extLst>
              <a:ext uri="{FF2B5EF4-FFF2-40B4-BE49-F238E27FC236}">
                <a16:creationId xmlns:a16="http://schemas.microsoft.com/office/drawing/2014/main" id="{2546B99E-4D4A-47C2-A1AA-D72C9C8E85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52" y="330200"/>
            <a:ext cx="4211086" cy="360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3">
            <a:extLst>
              <a:ext uri="{FF2B5EF4-FFF2-40B4-BE49-F238E27FC236}">
                <a16:creationId xmlns:a16="http://schemas.microsoft.com/office/drawing/2014/main" id="{92481DAD-E667-4732-9B28-08EF5F8FC4F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68015" y="4056434"/>
            <a:ext cx="2396366"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blue sign with white text&#10;&#10;Description automatically generated with medium confidence">
            <a:extLst>
              <a:ext uri="{FF2B5EF4-FFF2-40B4-BE49-F238E27FC236}">
                <a16:creationId xmlns:a16="http://schemas.microsoft.com/office/drawing/2014/main" id="{686961D8-8772-764A-A4E0-80FEE50B91E9}"/>
              </a:ext>
            </a:extLst>
          </p:cNvPr>
          <p:cNvPicPr>
            <a:picLocks noChangeAspect="1"/>
          </p:cNvPicPr>
          <p:nvPr/>
        </p:nvPicPr>
        <p:blipFill>
          <a:blip r:embed="rId5"/>
          <a:stretch>
            <a:fillRect/>
          </a:stretch>
        </p:blipFill>
        <p:spPr>
          <a:xfrm>
            <a:off x="374766" y="5969114"/>
            <a:ext cx="1520852" cy="643864"/>
          </a:xfrm>
          <a:prstGeom prst="rect">
            <a:avLst/>
          </a:prstGeom>
        </p:spPr>
      </p:pic>
      <p:pic>
        <p:nvPicPr>
          <p:cNvPr id="9" name="Picture 8" descr="Graphical user interface, text, application, chat or text message&#10;&#10;Description automatically generated">
            <a:extLst>
              <a:ext uri="{FF2B5EF4-FFF2-40B4-BE49-F238E27FC236}">
                <a16:creationId xmlns:a16="http://schemas.microsoft.com/office/drawing/2014/main" id="{42326F86-90CF-904F-8912-AF73428092FB}"/>
              </a:ext>
            </a:extLst>
          </p:cNvPr>
          <p:cNvPicPr>
            <a:picLocks noChangeAspect="1"/>
          </p:cNvPicPr>
          <p:nvPr/>
        </p:nvPicPr>
        <p:blipFill>
          <a:blip r:embed="rId6"/>
          <a:stretch>
            <a:fillRect/>
          </a:stretch>
        </p:blipFill>
        <p:spPr>
          <a:xfrm>
            <a:off x="2094564" y="5828934"/>
            <a:ext cx="873490" cy="92422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280;p30">
            <a:extLst>
              <a:ext uri="{FF2B5EF4-FFF2-40B4-BE49-F238E27FC236}">
                <a16:creationId xmlns:a16="http://schemas.microsoft.com/office/drawing/2014/main" id="{F372C036-3EDD-4701-9022-E5B32C6D942B}"/>
              </a:ext>
            </a:extLst>
          </p:cNvPr>
          <p:cNvSpPr>
            <a:spLocks noChangeArrowheads="1"/>
          </p:cNvSpPr>
          <p:nvPr/>
        </p:nvSpPr>
        <p:spPr bwMode="auto">
          <a:xfrm>
            <a:off x="1524000" y="857250"/>
            <a:ext cx="4084638" cy="5143500"/>
          </a:xfrm>
          <a:prstGeom prst="rect">
            <a:avLst/>
          </a:prstGeom>
          <a:gradFill rotWithShape="0">
            <a:gsLst>
              <a:gs pos="0">
                <a:srgbClr val="3865B4"/>
              </a:gs>
              <a:gs pos="25000">
                <a:srgbClr val="3865B4"/>
              </a:gs>
              <a:gs pos="94000">
                <a:srgbClr val="3A3838"/>
              </a:gs>
              <a:gs pos="100000">
                <a:srgbClr val="3A3838"/>
              </a:gs>
            </a:gsLst>
            <a:lin ang="42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gn="ctr">
              <a:spcBef>
                <a:spcPct val="0"/>
              </a:spcBef>
              <a:buClr>
                <a:srgbClr val="000000"/>
              </a:buClr>
              <a:buSzPts val="1400"/>
              <a:buFontTx/>
              <a:buNone/>
            </a:pPr>
            <a:endParaRPr lang="en-US" altLang="en-US" sz="1400">
              <a:solidFill>
                <a:srgbClr val="FFFFFF"/>
              </a:solidFill>
              <a:cs typeface="Arial" panose="020B0604020202020204" pitchFamily="34" charset="0"/>
              <a:sym typeface="Arial" panose="020B0604020202020204" pitchFamily="34" charset="0"/>
            </a:endParaRPr>
          </a:p>
        </p:txBody>
      </p:sp>
      <p:pic>
        <p:nvPicPr>
          <p:cNvPr id="14339" name="Google Shape;281;p30">
            <a:extLst>
              <a:ext uri="{FF2B5EF4-FFF2-40B4-BE49-F238E27FC236}">
                <a16:creationId xmlns:a16="http://schemas.microsoft.com/office/drawing/2014/main" id="{85A6D863-930E-46B2-A2D4-3D1B6E98D648}"/>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1440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Google Shape;282;p30">
            <a:extLst>
              <a:ext uri="{FF2B5EF4-FFF2-40B4-BE49-F238E27FC236}">
                <a16:creationId xmlns:a16="http://schemas.microsoft.com/office/drawing/2014/main" id="{FCAFBF51-5ABE-4A27-A7B4-D5C16C3BDD68}"/>
              </a:ext>
            </a:extLst>
          </p:cNvPr>
          <p:cNvSpPr>
            <a:spLocks noGrp="1"/>
          </p:cNvSpPr>
          <p:nvPr>
            <p:ph type="title"/>
          </p:nvPr>
        </p:nvSpPr>
        <p:spPr>
          <a:xfrm>
            <a:off x="2003425" y="2374900"/>
            <a:ext cx="2744788" cy="2116138"/>
          </a:xfrm>
        </p:spPr>
        <p:txBody>
          <a:bodyPr spcFirstLastPara="1" vert="horz" lIns="91425" tIns="45700" rIns="91425" bIns="45700" rtlCol="0" anchor="ctr">
            <a:normAutofit fontScale="90000"/>
          </a:bodyPr>
          <a:lstStyle/>
          <a:p>
            <a:pPr>
              <a:lnSpc>
                <a:spcPct val="90000"/>
              </a:lnSpc>
              <a:spcBef>
                <a:spcPct val="0"/>
              </a:spcBef>
              <a:spcAft>
                <a:spcPct val="0"/>
              </a:spcAft>
              <a:buSzPts val="1200"/>
              <a:buFontTx/>
              <a:buNone/>
              <a:defRPr/>
            </a:pPr>
            <a:r>
              <a:rPr lang="en-US" altLang="en-US" sz="3200" dirty="0">
                <a:solidFill>
                  <a:srgbClr val="FF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Emotional Vulnerability in Children &amp; Adolescents</a:t>
            </a:r>
            <a:br>
              <a:rPr lang="en-US" altLang="en-US" sz="3200" dirty="0">
                <a:solidFill>
                  <a:srgbClr val="FF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br>
            <a:r>
              <a:rPr lang="en-US" altLang="en-US" sz="3200" dirty="0">
                <a:solidFill>
                  <a:srgbClr val="FF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(immediate) </a:t>
            </a:r>
            <a:br>
              <a:rPr lang="en-US" altLang="en-US" sz="3600" dirty="0">
                <a:solidFill>
                  <a:srgbClr val="FF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br>
            <a:endParaRPr lang="en-US" altLang="en-US" sz="2800" dirty="0">
              <a:solidFill>
                <a:srgbClr val="FF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p:txBody>
      </p:sp>
      <p:grpSp>
        <p:nvGrpSpPr>
          <p:cNvPr id="14341" name="Google Shape;283;p30">
            <a:extLst>
              <a:ext uri="{FF2B5EF4-FFF2-40B4-BE49-F238E27FC236}">
                <a16:creationId xmlns:a16="http://schemas.microsoft.com/office/drawing/2014/main" id="{7622AF52-ACA5-455F-A201-25728F4EE1E0}"/>
              </a:ext>
            </a:extLst>
          </p:cNvPr>
          <p:cNvGrpSpPr>
            <a:grpSpLocks/>
          </p:cNvGrpSpPr>
          <p:nvPr/>
        </p:nvGrpSpPr>
        <p:grpSpPr bwMode="auto">
          <a:xfrm>
            <a:off x="6092825" y="1792288"/>
            <a:ext cx="3836988" cy="3275012"/>
            <a:chOff x="0" y="217924"/>
            <a:chExt cx="3836618" cy="3275014"/>
          </a:xfrm>
        </p:grpSpPr>
        <p:sp>
          <p:nvSpPr>
            <p:cNvPr id="14343" name="Google Shape;284;p30">
              <a:extLst>
                <a:ext uri="{FF2B5EF4-FFF2-40B4-BE49-F238E27FC236}">
                  <a16:creationId xmlns:a16="http://schemas.microsoft.com/office/drawing/2014/main" id="{C552AE98-EA10-4DBA-8865-B9611D4C813B}"/>
                </a:ext>
              </a:extLst>
            </p:cNvPr>
            <p:cNvSpPr>
              <a:spLocks noChangeArrowheads="1"/>
            </p:cNvSpPr>
            <p:nvPr/>
          </p:nvSpPr>
          <p:spPr bwMode="auto">
            <a:xfrm>
              <a:off x="0" y="217924"/>
              <a:ext cx="3836618" cy="1062871"/>
            </a:xfrm>
            <a:prstGeom prst="roundRect">
              <a:avLst>
                <a:gd name="adj" fmla="val 16667"/>
              </a:avLst>
            </a:prstGeom>
            <a:gradFill rotWithShape="0">
              <a:gsLst>
                <a:gs pos="0">
                  <a:srgbClr val="6EA5DA"/>
                </a:gs>
                <a:gs pos="50000">
                  <a:srgbClr val="529BDA"/>
                </a:gs>
                <a:gs pos="100000">
                  <a:srgbClr val="4188C8"/>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endParaRPr lang="en-US" altLang="en-US" sz="1400">
                <a:solidFill>
                  <a:srgbClr val="000000"/>
                </a:solidFill>
                <a:cs typeface="Arial" panose="020B0604020202020204" pitchFamily="34" charset="0"/>
                <a:sym typeface="Arial" panose="020B0604020202020204" pitchFamily="34" charset="0"/>
              </a:endParaRPr>
            </a:p>
          </p:txBody>
        </p:sp>
        <p:sp>
          <p:nvSpPr>
            <p:cNvPr id="14344" name="Google Shape;285;p30">
              <a:extLst>
                <a:ext uri="{FF2B5EF4-FFF2-40B4-BE49-F238E27FC236}">
                  <a16:creationId xmlns:a16="http://schemas.microsoft.com/office/drawing/2014/main" id="{D0E9BCEA-4EF3-4D2E-A0BB-FFA3C5526DDD}"/>
                </a:ext>
              </a:extLst>
            </p:cNvPr>
            <p:cNvSpPr txBox="1">
              <a:spLocks noChangeArrowheads="1"/>
            </p:cNvSpPr>
            <p:nvPr/>
          </p:nvSpPr>
          <p:spPr bwMode="auto">
            <a:xfrm>
              <a:off x="51885" y="269809"/>
              <a:ext cx="3732848" cy="95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0" tIns="57150" rIns="57150" bIns="57150"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nSpc>
                  <a:spcPct val="90000"/>
                </a:lnSpc>
                <a:spcBef>
                  <a:spcPct val="0"/>
                </a:spcBef>
                <a:buFontTx/>
                <a:buNone/>
              </a:pPr>
              <a:endParaRPr lang="en-US" altLang="en-US" sz="1600">
                <a:solidFill>
                  <a:schemeClr val="tx1"/>
                </a:solidFill>
              </a:endParaRPr>
            </a:p>
            <a:p>
              <a:pPr>
                <a:lnSpc>
                  <a:spcPct val="90000"/>
                </a:lnSpc>
                <a:spcBef>
                  <a:spcPct val="0"/>
                </a:spcBef>
                <a:buClr>
                  <a:srgbClr val="000000"/>
                </a:buClr>
                <a:buSzPts val="1500"/>
                <a:buFontTx/>
                <a:buNone/>
              </a:pPr>
              <a:r>
                <a:rPr lang="en-US" altLang="en-US" sz="1500">
                  <a:solidFill>
                    <a:srgbClr val="FFFFFF"/>
                  </a:solidFill>
                  <a:cs typeface="Arial" panose="020B0604020202020204" pitchFamily="34" charset="0"/>
                  <a:sym typeface="Arial" panose="020B0604020202020204" pitchFamily="34" charset="0"/>
                </a:rPr>
                <a:t>Developmental stage</a:t>
              </a:r>
            </a:p>
            <a:p>
              <a:pPr>
                <a:lnSpc>
                  <a:spcPct val="90000"/>
                </a:lnSpc>
                <a:spcBef>
                  <a:spcPct val="0"/>
                </a:spcBef>
                <a:buClr>
                  <a:srgbClr val="000000"/>
                </a:buClr>
                <a:buSzPts val="1500"/>
                <a:buFontTx/>
                <a:buNone/>
              </a:pPr>
              <a:endParaRPr lang="en-US" altLang="en-US" sz="1500">
                <a:solidFill>
                  <a:srgbClr val="FFFFFF"/>
                </a:solidFill>
                <a:cs typeface="Arial" panose="020B0604020202020204" pitchFamily="34" charset="0"/>
                <a:sym typeface="Arial" panose="020B0604020202020204" pitchFamily="34" charset="0"/>
              </a:endParaRPr>
            </a:p>
            <a:p>
              <a:pPr>
                <a:lnSpc>
                  <a:spcPct val="90000"/>
                </a:lnSpc>
                <a:spcBef>
                  <a:spcPct val="0"/>
                </a:spcBef>
                <a:buClr>
                  <a:srgbClr val="000000"/>
                </a:buClr>
                <a:buSzPts val="1500"/>
                <a:buFontTx/>
                <a:buNone/>
              </a:pPr>
              <a:r>
                <a:rPr lang="en-US" altLang="en-US" sz="1500">
                  <a:solidFill>
                    <a:srgbClr val="FFFFFF"/>
                  </a:solidFill>
                  <a:cs typeface="Arial" panose="020B0604020202020204" pitchFamily="34" charset="0"/>
                  <a:sym typeface="Arial" panose="020B0604020202020204" pitchFamily="34" charset="0"/>
                </a:rPr>
                <a:t>Extent of dependency on family adults</a:t>
              </a:r>
            </a:p>
          </p:txBody>
        </p:sp>
        <p:sp>
          <p:nvSpPr>
            <p:cNvPr id="14345" name="Google Shape;286;p30">
              <a:extLst>
                <a:ext uri="{FF2B5EF4-FFF2-40B4-BE49-F238E27FC236}">
                  <a16:creationId xmlns:a16="http://schemas.microsoft.com/office/drawing/2014/main" id="{1E2C969E-828E-4757-92A1-9B7A00DFC846}"/>
                </a:ext>
              </a:extLst>
            </p:cNvPr>
            <p:cNvSpPr>
              <a:spLocks noChangeArrowheads="1"/>
            </p:cNvSpPr>
            <p:nvPr/>
          </p:nvSpPr>
          <p:spPr bwMode="auto">
            <a:xfrm>
              <a:off x="0" y="1323996"/>
              <a:ext cx="3836618" cy="1062871"/>
            </a:xfrm>
            <a:prstGeom prst="roundRect">
              <a:avLst>
                <a:gd name="adj" fmla="val 16667"/>
              </a:avLst>
            </a:prstGeom>
            <a:gradFill rotWithShape="0">
              <a:gsLst>
                <a:gs pos="0">
                  <a:srgbClr val="65C998"/>
                </a:gs>
                <a:gs pos="50000">
                  <a:srgbClr val="46C78C"/>
                </a:gs>
                <a:gs pos="100000">
                  <a:srgbClr val="35B87B"/>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endParaRPr lang="en-US" altLang="en-US" sz="1400">
                <a:solidFill>
                  <a:srgbClr val="000000"/>
                </a:solidFill>
                <a:cs typeface="Arial" panose="020B0604020202020204" pitchFamily="34" charset="0"/>
                <a:sym typeface="Arial" panose="020B0604020202020204" pitchFamily="34" charset="0"/>
              </a:endParaRPr>
            </a:p>
          </p:txBody>
        </p:sp>
        <p:sp>
          <p:nvSpPr>
            <p:cNvPr id="14346" name="Google Shape;287;p30">
              <a:extLst>
                <a:ext uri="{FF2B5EF4-FFF2-40B4-BE49-F238E27FC236}">
                  <a16:creationId xmlns:a16="http://schemas.microsoft.com/office/drawing/2014/main" id="{4F7845A2-5069-46ED-BCAE-CF0D289BF4C3}"/>
                </a:ext>
              </a:extLst>
            </p:cNvPr>
            <p:cNvSpPr txBox="1">
              <a:spLocks noChangeArrowheads="1"/>
            </p:cNvSpPr>
            <p:nvPr/>
          </p:nvSpPr>
          <p:spPr bwMode="auto">
            <a:xfrm>
              <a:off x="51885" y="1228910"/>
              <a:ext cx="3732848" cy="110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0" tIns="57150" rIns="57150" bIns="57150"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nSpc>
                  <a:spcPct val="90000"/>
                </a:lnSpc>
                <a:spcBef>
                  <a:spcPct val="0"/>
                </a:spcBef>
                <a:buFontTx/>
                <a:buNone/>
              </a:pPr>
              <a:endParaRPr lang="en-US" altLang="en-US" sz="1400">
                <a:solidFill>
                  <a:schemeClr val="tx1"/>
                </a:solidFill>
              </a:endParaRPr>
            </a:p>
            <a:p>
              <a:pPr>
                <a:lnSpc>
                  <a:spcPct val="90000"/>
                </a:lnSpc>
                <a:spcBef>
                  <a:spcPct val="0"/>
                </a:spcBef>
                <a:buFontTx/>
                <a:buNone/>
              </a:pPr>
              <a:r>
                <a:rPr lang="en-US" altLang="en-US" sz="1400">
                  <a:solidFill>
                    <a:srgbClr val="FFFFFF"/>
                  </a:solidFill>
                  <a:cs typeface="Arial" panose="020B0604020202020204" pitchFamily="34" charset="0"/>
                  <a:sym typeface="Arial" panose="020B0604020202020204" pitchFamily="34" charset="0"/>
                </a:rPr>
                <a:t>Gender</a:t>
              </a:r>
            </a:p>
            <a:p>
              <a:pPr>
                <a:lnSpc>
                  <a:spcPct val="90000"/>
                </a:lnSpc>
                <a:spcBef>
                  <a:spcPct val="0"/>
                </a:spcBef>
                <a:buFontTx/>
                <a:buNone/>
              </a:pPr>
              <a:endParaRPr lang="en-US" altLang="en-US" sz="1400">
                <a:solidFill>
                  <a:srgbClr val="FFFFFF"/>
                </a:solidFill>
                <a:cs typeface="Arial" panose="020B0604020202020204" pitchFamily="34" charset="0"/>
                <a:sym typeface="Arial" panose="020B0604020202020204" pitchFamily="34" charset="0"/>
              </a:endParaRPr>
            </a:p>
            <a:p>
              <a:pPr>
                <a:lnSpc>
                  <a:spcPct val="90000"/>
                </a:lnSpc>
                <a:spcBef>
                  <a:spcPct val="0"/>
                </a:spcBef>
                <a:buFontTx/>
                <a:buNone/>
              </a:pPr>
              <a:r>
                <a:rPr lang="en-US" altLang="en-US" sz="1400">
                  <a:solidFill>
                    <a:srgbClr val="FFFFFF"/>
                  </a:solidFill>
                  <a:cs typeface="Arial" panose="020B0604020202020204" pitchFamily="34" charset="0"/>
                  <a:sym typeface="Arial" panose="020B0604020202020204" pitchFamily="34" charset="0"/>
                </a:rPr>
                <a:t>Personally witnessed the trauma event </a:t>
              </a:r>
            </a:p>
            <a:p>
              <a:pPr>
                <a:lnSpc>
                  <a:spcPct val="90000"/>
                </a:lnSpc>
                <a:spcBef>
                  <a:spcPct val="0"/>
                </a:spcBef>
                <a:buFontTx/>
                <a:buNone/>
              </a:pPr>
              <a:endParaRPr lang="en-US" altLang="en-US" sz="1400">
                <a:solidFill>
                  <a:srgbClr val="FFFFFF"/>
                </a:solidFill>
                <a:cs typeface="Arial" panose="020B0604020202020204" pitchFamily="34" charset="0"/>
                <a:sym typeface="Arial" panose="020B0604020202020204" pitchFamily="34" charset="0"/>
              </a:endParaRPr>
            </a:p>
            <a:p>
              <a:pPr>
                <a:lnSpc>
                  <a:spcPct val="90000"/>
                </a:lnSpc>
                <a:spcBef>
                  <a:spcPct val="0"/>
                </a:spcBef>
                <a:buFontTx/>
                <a:buNone/>
              </a:pPr>
              <a:r>
                <a:rPr lang="en-US" altLang="en-US" sz="1400">
                  <a:solidFill>
                    <a:srgbClr val="FFFFFF"/>
                  </a:solidFill>
                  <a:cs typeface="Arial" panose="020B0604020202020204" pitchFamily="34" charset="0"/>
                  <a:sym typeface="Arial" panose="020B0604020202020204" pitchFamily="34" charset="0"/>
                </a:rPr>
                <a:t>Previous physical and mental health </a:t>
              </a:r>
            </a:p>
          </p:txBody>
        </p:sp>
        <p:sp>
          <p:nvSpPr>
            <p:cNvPr id="14347" name="Google Shape;288;p30">
              <a:extLst>
                <a:ext uri="{FF2B5EF4-FFF2-40B4-BE49-F238E27FC236}">
                  <a16:creationId xmlns:a16="http://schemas.microsoft.com/office/drawing/2014/main" id="{E7A53910-3ACE-4263-9906-0C89991FC91C}"/>
                </a:ext>
              </a:extLst>
            </p:cNvPr>
            <p:cNvSpPr>
              <a:spLocks noChangeArrowheads="1"/>
            </p:cNvSpPr>
            <p:nvPr/>
          </p:nvSpPr>
          <p:spPr bwMode="auto">
            <a:xfrm>
              <a:off x="0" y="2430067"/>
              <a:ext cx="3836618" cy="1062871"/>
            </a:xfrm>
            <a:prstGeom prst="roundRect">
              <a:avLst>
                <a:gd name="adj" fmla="val 16667"/>
              </a:avLst>
            </a:prstGeom>
            <a:gradFill rotWithShape="0">
              <a:gsLst>
                <a:gs pos="0">
                  <a:srgbClr val="7EB55F"/>
                </a:gs>
                <a:gs pos="50000">
                  <a:srgbClr val="6EB03F"/>
                </a:gs>
                <a:gs pos="100000">
                  <a:srgbClr val="5F9F34"/>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endParaRPr lang="en-US" altLang="en-US" sz="1400">
                <a:solidFill>
                  <a:srgbClr val="000000"/>
                </a:solidFill>
                <a:cs typeface="Arial" panose="020B0604020202020204" pitchFamily="34" charset="0"/>
                <a:sym typeface="Arial" panose="020B0604020202020204" pitchFamily="34" charset="0"/>
              </a:endParaRPr>
            </a:p>
          </p:txBody>
        </p:sp>
        <p:sp>
          <p:nvSpPr>
            <p:cNvPr id="14348" name="Google Shape;289;p30">
              <a:extLst>
                <a:ext uri="{FF2B5EF4-FFF2-40B4-BE49-F238E27FC236}">
                  <a16:creationId xmlns:a16="http://schemas.microsoft.com/office/drawing/2014/main" id="{264897E9-5BBA-4A65-9BD3-058AACD0D51C}"/>
                </a:ext>
              </a:extLst>
            </p:cNvPr>
            <p:cNvSpPr txBox="1">
              <a:spLocks noChangeArrowheads="1"/>
            </p:cNvSpPr>
            <p:nvPr/>
          </p:nvSpPr>
          <p:spPr bwMode="auto">
            <a:xfrm>
              <a:off x="51885" y="2481952"/>
              <a:ext cx="3732848" cy="95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0" tIns="57150" rIns="57150" bIns="57150"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nSpc>
                  <a:spcPct val="90000"/>
                </a:lnSpc>
                <a:spcBef>
                  <a:spcPct val="0"/>
                </a:spcBef>
                <a:buClr>
                  <a:srgbClr val="000000"/>
                </a:buClr>
                <a:buSzPts val="1500"/>
                <a:buFontTx/>
                <a:buNone/>
              </a:pPr>
              <a:r>
                <a:rPr lang="en-US" altLang="en-US" sz="1500">
                  <a:solidFill>
                    <a:srgbClr val="FFFFFF"/>
                  </a:solidFill>
                  <a:cs typeface="Arial" panose="020B0604020202020204" pitchFamily="34" charset="0"/>
                  <a:sym typeface="Arial" panose="020B0604020202020204" pitchFamily="34" charset="0"/>
                </a:rPr>
                <a:t>Recovery or adaptive capacity (i.e. loss of favorite play area, loss of siblings/friends)</a:t>
              </a:r>
            </a:p>
          </p:txBody>
        </p:sp>
      </p:grpSp>
      <p:sp>
        <p:nvSpPr>
          <p:cNvPr id="14342" name="Google Shape;174;p22">
            <a:extLst>
              <a:ext uri="{FF2B5EF4-FFF2-40B4-BE49-F238E27FC236}">
                <a16:creationId xmlns:a16="http://schemas.microsoft.com/office/drawing/2014/main" id="{49C77FEC-B813-4476-9030-C712CD7C6DDB}"/>
              </a:ext>
            </a:extLst>
          </p:cNvPr>
          <p:cNvSpPr>
            <a:spLocks noChangeArrowheads="1"/>
          </p:cNvSpPr>
          <p:nvPr/>
        </p:nvSpPr>
        <p:spPr bwMode="auto">
          <a:xfrm>
            <a:off x="1828800" y="1047751"/>
            <a:ext cx="869950" cy="1146175"/>
          </a:xfrm>
          <a:prstGeom prst="ellipse">
            <a:avLst/>
          </a:prstGeom>
          <a:gradFill rotWithShape="0">
            <a:gsLst>
              <a:gs pos="0">
                <a:srgbClr val="AFCAE9"/>
              </a:gs>
              <a:gs pos="50000">
                <a:srgbClr val="A0C1E4"/>
              </a:gs>
              <a:gs pos="100000">
                <a:srgbClr val="8FB8E4"/>
              </a:gs>
            </a:gsLst>
            <a:lin ang="5400000"/>
          </a:gradFill>
          <a:ln w="9525">
            <a:solidFill>
              <a:srgbClr val="599BD5"/>
            </a:solidFill>
            <a:miter lim="800000"/>
            <a:headEnd type="none" w="sm" len="sm"/>
            <a:tailEnd type="none" w="sm" len="sm"/>
          </a:ln>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r>
              <a:rPr lang="en-US" altLang="en-US" sz="2800">
                <a:solidFill>
                  <a:srgbClr val="000000"/>
                </a:solidFill>
                <a:cs typeface="Arial" panose="020B0604020202020204" pitchFamily="34" charset="0"/>
                <a:sym typeface="Arial" panose="020B0604020202020204" pitchFamily="34" charset="0"/>
              </a:rPr>
              <a:t>1</a:t>
            </a:r>
          </a:p>
        </p:txBody>
      </p:sp>
      <p:pic>
        <p:nvPicPr>
          <p:cNvPr id="13" name="Picture 12" descr="A blue sign with white text&#10;&#10;Description automatically generated with medium confidence">
            <a:extLst>
              <a:ext uri="{FF2B5EF4-FFF2-40B4-BE49-F238E27FC236}">
                <a16:creationId xmlns:a16="http://schemas.microsoft.com/office/drawing/2014/main" id="{7F9EE467-0145-D448-913B-F44F612D558E}"/>
              </a:ext>
            </a:extLst>
          </p:cNvPr>
          <p:cNvPicPr>
            <a:picLocks noChangeAspect="1"/>
          </p:cNvPicPr>
          <p:nvPr/>
        </p:nvPicPr>
        <p:blipFill>
          <a:blip r:embed="rId4"/>
          <a:stretch>
            <a:fillRect/>
          </a:stretch>
        </p:blipFill>
        <p:spPr>
          <a:xfrm>
            <a:off x="374766" y="5969114"/>
            <a:ext cx="1520852" cy="643864"/>
          </a:xfrm>
          <a:prstGeom prst="rect">
            <a:avLst/>
          </a:prstGeom>
        </p:spPr>
      </p:pic>
      <p:pic>
        <p:nvPicPr>
          <p:cNvPr id="14" name="Picture 13" descr="Graphical user interface, text, application, chat or text message&#10;&#10;Description automatically generated">
            <a:extLst>
              <a:ext uri="{FF2B5EF4-FFF2-40B4-BE49-F238E27FC236}">
                <a16:creationId xmlns:a16="http://schemas.microsoft.com/office/drawing/2014/main" id="{DD813ECC-AE26-1849-A838-D6CCBE395281}"/>
              </a:ext>
            </a:extLst>
          </p:cNvPr>
          <p:cNvPicPr>
            <a:picLocks noChangeAspect="1"/>
          </p:cNvPicPr>
          <p:nvPr/>
        </p:nvPicPr>
        <p:blipFill>
          <a:blip r:embed="rId5"/>
          <a:stretch>
            <a:fillRect/>
          </a:stretch>
        </p:blipFill>
        <p:spPr>
          <a:xfrm>
            <a:off x="2094564" y="5828934"/>
            <a:ext cx="873490" cy="92422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5">
            <a:extLst>
              <a:ext uri="{FF2B5EF4-FFF2-40B4-BE49-F238E27FC236}">
                <a16:creationId xmlns:a16="http://schemas.microsoft.com/office/drawing/2014/main" id="{106ADFED-5713-495D-8147-D6DDFDCCF9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6714" y="931864"/>
            <a:ext cx="9031287" cy="506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blue sign with white text&#10;&#10;Description automatically generated with medium confidence">
            <a:extLst>
              <a:ext uri="{FF2B5EF4-FFF2-40B4-BE49-F238E27FC236}">
                <a16:creationId xmlns:a16="http://schemas.microsoft.com/office/drawing/2014/main" id="{EBD4778E-0066-944D-997E-574F12F7BBA8}"/>
              </a:ext>
            </a:extLst>
          </p:cNvPr>
          <p:cNvPicPr>
            <a:picLocks noChangeAspect="1"/>
          </p:cNvPicPr>
          <p:nvPr/>
        </p:nvPicPr>
        <p:blipFill>
          <a:blip r:embed="rId4"/>
          <a:stretch>
            <a:fillRect/>
          </a:stretch>
        </p:blipFill>
        <p:spPr>
          <a:xfrm>
            <a:off x="374766" y="5969114"/>
            <a:ext cx="1520852" cy="643864"/>
          </a:xfrm>
          <a:prstGeom prst="rect">
            <a:avLst/>
          </a:prstGeom>
        </p:spPr>
      </p:pic>
      <p:pic>
        <p:nvPicPr>
          <p:cNvPr id="6" name="Picture 5" descr="Graphical user interface, text, application, chat or text message&#10;&#10;Description automatically generated">
            <a:extLst>
              <a:ext uri="{FF2B5EF4-FFF2-40B4-BE49-F238E27FC236}">
                <a16:creationId xmlns:a16="http://schemas.microsoft.com/office/drawing/2014/main" id="{67708CD6-A99D-4F41-80ED-BF799A45C7EF}"/>
              </a:ext>
            </a:extLst>
          </p:cNvPr>
          <p:cNvPicPr>
            <a:picLocks noChangeAspect="1"/>
          </p:cNvPicPr>
          <p:nvPr/>
        </p:nvPicPr>
        <p:blipFill>
          <a:blip r:embed="rId5"/>
          <a:stretch>
            <a:fillRect/>
          </a:stretch>
        </p:blipFill>
        <p:spPr>
          <a:xfrm>
            <a:off x="2094564" y="5828934"/>
            <a:ext cx="873490" cy="92422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280;p30">
            <a:extLst>
              <a:ext uri="{FF2B5EF4-FFF2-40B4-BE49-F238E27FC236}">
                <a16:creationId xmlns:a16="http://schemas.microsoft.com/office/drawing/2014/main" id="{933FBC9B-BFE7-4E12-A6C8-459462CD5742}"/>
              </a:ext>
            </a:extLst>
          </p:cNvPr>
          <p:cNvSpPr>
            <a:spLocks noChangeArrowheads="1"/>
          </p:cNvSpPr>
          <p:nvPr/>
        </p:nvSpPr>
        <p:spPr bwMode="auto">
          <a:xfrm>
            <a:off x="2133600" y="1630363"/>
            <a:ext cx="3779838" cy="3973512"/>
          </a:xfrm>
          <a:prstGeom prst="rect">
            <a:avLst/>
          </a:prstGeom>
          <a:gradFill rotWithShape="0">
            <a:gsLst>
              <a:gs pos="0">
                <a:srgbClr val="3865B4"/>
              </a:gs>
              <a:gs pos="25000">
                <a:srgbClr val="3865B4"/>
              </a:gs>
              <a:gs pos="94000">
                <a:srgbClr val="3A3838"/>
              </a:gs>
              <a:gs pos="100000">
                <a:srgbClr val="3A3838"/>
              </a:gs>
            </a:gsLst>
            <a:lin ang="42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gn="ctr">
              <a:spcBef>
                <a:spcPct val="0"/>
              </a:spcBef>
              <a:buClr>
                <a:srgbClr val="000000"/>
              </a:buClr>
              <a:buSzPts val="1400"/>
              <a:buFontTx/>
              <a:buNone/>
            </a:pPr>
            <a:endParaRPr lang="en-US" altLang="en-US" sz="1400">
              <a:solidFill>
                <a:srgbClr val="FFFFFF"/>
              </a:solidFill>
              <a:cs typeface="Arial" panose="020B0604020202020204" pitchFamily="34" charset="0"/>
              <a:sym typeface="Arial" panose="020B0604020202020204" pitchFamily="34" charset="0"/>
            </a:endParaRPr>
          </a:p>
        </p:txBody>
      </p:sp>
      <p:sp>
        <p:nvSpPr>
          <p:cNvPr id="18435" name="Google Shape;282;p30">
            <a:extLst>
              <a:ext uri="{FF2B5EF4-FFF2-40B4-BE49-F238E27FC236}">
                <a16:creationId xmlns:a16="http://schemas.microsoft.com/office/drawing/2014/main" id="{90FBBBC6-544F-462E-BE03-39EF9F5971A5}"/>
              </a:ext>
            </a:extLst>
          </p:cNvPr>
          <p:cNvSpPr>
            <a:spLocks noGrp="1" noChangeArrowheads="1"/>
          </p:cNvSpPr>
          <p:nvPr>
            <p:ph type="title"/>
          </p:nvPr>
        </p:nvSpPr>
        <p:spPr>
          <a:xfrm>
            <a:off x="2286000" y="2590800"/>
            <a:ext cx="3429000" cy="1747838"/>
          </a:xfrm>
        </p:spPr>
        <p:txBody>
          <a:bodyPr spcFirstLastPara="1" vert="horz" lIns="91425" tIns="45700" rIns="91425" bIns="45700" rtlCol="0" anchor="ctr">
            <a:normAutofit/>
          </a:bodyPr>
          <a:lstStyle/>
          <a:p>
            <a:pPr>
              <a:lnSpc>
                <a:spcPct val="90000"/>
              </a:lnSpc>
              <a:spcBef>
                <a:spcPct val="0"/>
              </a:spcBef>
              <a:spcAft>
                <a:spcPct val="0"/>
              </a:spcAft>
              <a:buSzPts val="1200"/>
              <a:buFontTx/>
              <a:buNone/>
            </a:pPr>
            <a:r>
              <a:rPr lang="en-US" altLang="en-US" sz="3600">
                <a:solidFill>
                  <a:schemeClr val="bg1"/>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Risk Factors </a:t>
            </a:r>
          </a:p>
        </p:txBody>
      </p:sp>
      <p:grpSp>
        <p:nvGrpSpPr>
          <p:cNvPr id="18436" name="Google Shape;283;p30">
            <a:extLst>
              <a:ext uri="{FF2B5EF4-FFF2-40B4-BE49-F238E27FC236}">
                <a16:creationId xmlns:a16="http://schemas.microsoft.com/office/drawing/2014/main" id="{7EF2F76C-196E-482E-A32E-5F1829E01AF2}"/>
              </a:ext>
            </a:extLst>
          </p:cNvPr>
          <p:cNvGrpSpPr>
            <a:grpSpLocks/>
          </p:cNvGrpSpPr>
          <p:nvPr/>
        </p:nvGrpSpPr>
        <p:grpSpPr bwMode="auto">
          <a:xfrm>
            <a:off x="6067425" y="1981201"/>
            <a:ext cx="3836988" cy="3275013"/>
            <a:chOff x="0" y="217924"/>
            <a:chExt cx="3836618" cy="3275014"/>
          </a:xfrm>
        </p:grpSpPr>
        <p:sp>
          <p:nvSpPr>
            <p:cNvPr id="18437" name="Google Shape;284;p30">
              <a:extLst>
                <a:ext uri="{FF2B5EF4-FFF2-40B4-BE49-F238E27FC236}">
                  <a16:creationId xmlns:a16="http://schemas.microsoft.com/office/drawing/2014/main" id="{9FF08D51-4B1F-4A0D-A0FC-3BAEF106AC2F}"/>
                </a:ext>
              </a:extLst>
            </p:cNvPr>
            <p:cNvSpPr>
              <a:spLocks noChangeArrowheads="1"/>
            </p:cNvSpPr>
            <p:nvPr/>
          </p:nvSpPr>
          <p:spPr bwMode="auto">
            <a:xfrm>
              <a:off x="0" y="217924"/>
              <a:ext cx="3836618" cy="1062871"/>
            </a:xfrm>
            <a:prstGeom prst="roundRect">
              <a:avLst>
                <a:gd name="adj" fmla="val 16667"/>
              </a:avLst>
            </a:prstGeom>
            <a:gradFill rotWithShape="0">
              <a:gsLst>
                <a:gs pos="0">
                  <a:srgbClr val="6EA5DA"/>
                </a:gs>
                <a:gs pos="50000">
                  <a:srgbClr val="529BDA"/>
                </a:gs>
                <a:gs pos="100000">
                  <a:srgbClr val="4188C8"/>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endParaRPr lang="en-US" altLang="en-US" sz="1400">
                <a:solidFill>
                  <a:srgbClr val="000000"/>
                </a:solidFill>
                <a:cs typeface="Arial" panose="020B0604020202020204" pitchFamily="34" charset="0"/>
                <a:sym typeface="Arial" panose="020B0604020202020204" pitchFamily="34" charset="0"/>
              </a:endParaRPr>
            </a:p>
          </p:txBody>
        </p:sp>
        <p:sp>
          <p:nvSpPr>
            <p:cNvPr id="18438" name="Google Shape;285;p30">
              <a:extLst>
                <a:ext uri="{FF2B5EF4-FFF2-40B4-BE49-F238E27FC236}">
                  <a16:creationId xmlns:a16="http://schemas.microsoft.com/office/drawing/2014/main" id="{FA34B9DA-D61D-47B1-B424-8022413EBE38}"/>
                </a:ext>
              </a:extLst>
            </p:cNvPr>
            <p:cNvSpPr txBox="1">
              <a:spLocks noChangeArrowheads="1"/>
            </p:cNvSpPr>
            <p:nvPr/>
          </p:nvSpPr>
          <p:spPr bwMode="auto">
            <a:xfrm>
              <a:off x="51885" y="269809"/>
              <a:ext cx="3732848" cy="95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0" tIns="57150" rIns="57150" bIns="57150"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nSpc>
                  <a:spcPct val="90000"/>
                </a:lnSpc>
                <a:spcBef>
                  <a:spcPct val="0"/>
                </a:spcBef>
                <a:buFontTx/>
                <a:buNone/>
              </a:pPr>
              <a:r>
                <a:rPr lang="en-US" altLang="en-US" sz="1600"/>
                <a:t>Direct victims (e.g., those injured) or direct or indirect witness </a:t>
              </a:r>
            </a:p>
            <a:p>
              <a:pPr>
                <a:lnSpc>
                  <a:spcPct val="90000"/>
                </a:lnSpc>
                <a:spcBef>
                  <a:spcPct val="0"/>
                </a:spcBef>
                <a:buFontTx/>
                <a:buNone/>
              </a:pPr>
              <a:r>
                <a:rPr lang="en-US" altLang="en-US" sz="1600"/>
                <a:t>parental divorce, high ACEs, prior Dx </a:t>
              </a:r>
            </a:p>
            <a:p>
              <a:pPr>
                <a:lnSpc>
                  <a:spcPct val="90000"/>
                </a:lnSpc>
                <a:spcBef>
                  <a:spcPct val="0"/>
                </a:spcBef>
                <a:buClr>
                  <a:srgbClr val="000000"/>
                </a:buClr>
                <a:buSzPts val="1500"/>
                <a:buFontTx/>
                <a:buNone/>
              </a:pPr>
              <a:endParaRPr lang="en-US" altLang="en-US" sz="1500">
                <a:cs typeface="Arial" panose="020B0604020202020204" pitchFamily="34" charset="0"/>
                <a:sym typeface="Arial" panose="020B0604020202020204" pitchFamily="34" charset="0"/>
              </a:endParaRPr>
            </a:p>
          </p:txBody>
        </p:sp>
        <p:sp>
          <p:nvSpPr>
            <p:cNvPr id="18439" name="Google Shape;286;p30">
              <a:extLst>
                <a:ext uri="{FF2B5EF4-FFF2-40B4-BE49-F238E27FC236}">
                  <a16:creationId xmlns:a16="http://schemas.microsoft.com/office/drawing/2014/main" id="{61B7767B-C27E-4F43-AC44-352168FED14A}"/>
                </a:ext>
              </a:extLst>
            </p:cNvPr>
            <p:cNvSpPr>
              <a:spLocks noChangeArrowheads="1"/>
            </p:cNvSpPr>
            <p:nvPr/>
          </p:nvSpPr>
          <p:spPr bwMode="auto">
            <a:xfrm>
              <a:off x="0" y="1323996"/>
              <a:ext cx="3836618" cy="1062871"/>
            </a:xfrm>
            <a:prstGeom prst="roundRect">
              <a:avLst>
                <a:gd name="adj" fmla="val 16667"/>
              </a:avLst>
            </a:prstGeom>
            <a:gradFill rotWithShape="0">
              <a:gsLst>
                <a:gs pos="0">
                  <a:srgbClr val="65C998"/>
                </a:gs>
                <a:gs pos="50000">
                  <a:srgbClr val="46C78C"/>
                </a:gs>
                <a:gs pos="100000">
                  <a:srgbClr val="35B87B"/>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endParaRPr lang="en-US" altLang="en-US" sz="1400">
                <a:solidFill>
                  <a:srgbClr val="000000"/>
                </a:solidFill>
                <a:cs typeface="Arial" panose="020B0604020202020204" pitchFamily="34" charset="0"/>
                <a:sym typeface="Arial" panose="020B0604020202020204" pitchFamily="34" charset="0"/>
              </a:endParaRPr>
            </a:p>
          </p:txBody>
        </p:sp>
        <p:sp>
          <p:nvSpPr>
            <p:cNvPr id="18440" name="Google Shape;287;p30">
              <a:extLst>
                <a:ext uri="{FF2B5EF4-FFF2-40B4-BE49-F238E27FC236}">
                  <a16:creationId xmlns:a16="http://schemas.microsoft.com/office/drawing/2014/main" id="{9E5B3E3D-C7A9-4DDE-93A4-46FB77918CD4}"/>
                </a:ext>
              </a:extLst>
            </p:cNvPr>
            <p:cNvSpPr txBox="1">
              <a:spLocks noChangeArrowheads="1"/>
            </p:cNvSpPr>
            <p:nvPr/>
          </p:nvSpPr>
          <p:spPr bwMode="auto">
            <a:xfrm>
              <a:off x="51885" y="1375881"/>
              <a:ext cx="3732848" cy="95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0" tIns="57150" rIns="57150" bIns="57150"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nSpc>
                  <a:spcPct val="90000"/>
                </a:lnSpc>
                <a:spcBef>
                  <a:spcPct val="0"/>
                </a:spcBef>
                <a:buFontTx/>
                <a:buNone/>
              </a:pPr>
              <a:endParaRPr lang="en-US" altLang="en-US" sz="1400">
                <a:solidFill>
                  <a:schemeClr val="tx1"/>
                </a:solidFill>
              </a:endParaRPr>
            </a:p>
            <a:p>
              <a:pPr>
                <a:lnSpc>
                  <a:spcPct val="90000"/>
                </a:lnSpc>
                <a:spcBef>
                  <a:spcPct val="0"/>
                </a:spcBef>
                <a:buFontTx/>
                <a:buNone/>
              </a:pPr>
              <a:r>
                <a:rPr lang="en-US" altLang="en-US" sz="1400"/>
                <a:t>Children and staff who felt at the time that their life was in jeopardy, families that struggles to communicate openly</a:t>
              </a:r>
            </a:p>
            <a:p>
              <a:pPr>
                <a:lnSpc>
                  <a:spcPct val="90000"/>
                </a:lnSpc>
                <a:spcBef>
                  <a:spcPct val="0"/>
                </a:spcBef>
                <a:buFontTx/>
                <a:buNone/>
              </a:pPr>
              <a:endParaRPr lang="en-US" altLang="en-US" sz="1500">
                <a:cs typeface="Arial" panose="020B0604020202020204" pitchFamily="34" charset="0"/>
                <a:sym typeface="Arial" panose="020B0604020202020204" pitchFamily="34" charset="0"/>
              </a:endParaRPr>
            </a:p>
          </p:txBody>
        </p:sp>
        <p:sp>
          <p:nvSpPr>
            <p:cNvPr id="18441" name="Google Shape;288;p30">
              <a:extLst>
                <a:ext uri="{FF2B5EF4-FFF2-40B4-BE49-F238E27FC236}">
                  <a16:creationId xmlns:a16="http://schemas.microsoft.com/office/drawing/2014/main" id="{35EDFEF2-46CF-4E8E-91D8-AC1CB0CA60D5}"/>
                </a:ext>
              </a:extLst>
            </p:cNvPr>
            <p:cNvSpPr>
              <a:spLocks noChangeArrowheads="1"/>
            </p:cNvSpPr>
            <p:nvPr/>
          </p:nvSpPr>
          <p:spPr bwMode="auto">
            <a:xfrm>
              <a:off x="0" y="2430067"/>
              <a:ext cx="3836618" cy="1062871"/>
            </a:xfrm>
            <a:prstGeom prst="roundRect">
              <a:avLst>
                <a:gd name="adj" fmla="val 16667"/>
              </a:avLst>
            </a:prstGeom>
            <a:gradFill rotWithShape="0">
              <a:gsLst>
                <a:gs pos="0">
                  <a:srgbClr val="7EB55F"/>
                </a:gs>
                <a:gs pos="50000">
                  <a:srgbClr val="6EB03F"/>
                </a:gs>
                <a:gs pos="100000">
                  <a:srgbClr val="5F9F34"/>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spcBef>
                  <a:spcPct val="0"/>
                </a:spcBef>
                <a:buClr>
                  <a:srgbClr val="000000"/>
                </a:buClr>
                <a:buSzPts val="1400"/>
                <a:buFontTx/>
                <a:buNone/>
              </a:pPr>
              <a:endParaRPr lang="en-US" altLang="en-US" sz="1400">
                <a:solidFill>
                  <a:srgbClr val="000000"/>
                </a:solidFill>
                <a:cs typeface="Arial" panose="020B0604020202020204" pitchFamily="34" charset="0"/>
                <a:sym typeface="Arial" panose="020B0604020202020204" pitchFamily="34" charset="0"/>
              </a:endParaRPr>
            </a:p>
          </p:txBody>
        </p:sp>
        <p:sp>
          <p:nvSpPr>
            <p:cNvPr id="18442" name="Google Shape;289;p30">
              <a:extLst>
                <a:ext uri="{FF2B5EF4-FFF2-40B4-BE49-F238E27FC236}">
                  <a16:creationId xmlns:a16="http://schemas.microsoft.com/office/drawing/2014/main" id="{1B918067-1770-4550-A0B6-B27F2C06B356}"/>
                </a:ext>
              </a:extLst>
            </p:cNvPr>
            <p:cNvSpPr txBox="1">
              <a:spLocks noChangeArrowheads="1"/>
            </p:cNvSpPr>
            <p:nvPr/>
          </p:nvSpPr>
          <p:spPr bwMode="auto">
            <a:xfrm>
              <a:off x="51885" y="2481952"/>
              <a:ext cx="3732848" cy="95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0" tIns="57150" rIns="57150" bIns="57150" anchor="ct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nSpc>
                  <a:spcPct val="90000"/>
                </a:lnSpc>
                <a:spcBef>
                  <a:spcPct val="0"/>
                </a:spcBef>
                <a:buClr>
                  <a:srgbClr val="000000"/>
                </a:buClr>
                <a:buSzPts val="1500"/>
                <a:buFontTx/>
                <a:buNone/>
              </a:pPr>
              <a:r>
                <a:rPr lang="en-US" altLang="en-US" sz="1600"/>
                <a:t>Children and staff exposed to horrific scenes (e.g., bloody children or those severely injured), including those indirectly exposed through the media</a:t>
              </a:r>
            </a:p>
            <a:p>
              <a:pPr>
                <a:lnSpc>
                  <a:spcPct val="90000"/>
                </a:lnSpc>
                <a:spcBef>
                  <a:spcPct val="0"/>
                </a:spcBef>
                <a:buClr>
                  <a:srgbClr val="000000"/>
                </a:buClr>
                <a:buSzPts val="1500"/>
                <a:buFontTx/>
                <a:buNone/>
              </a:pPr>
              <a:endParaRPr lang="en-US" altLang="en-US" sz="1500">
                <a:cs typeface="Arial" panose="020B0604020202020204" pitchFamily="34" charset="0"/>
                <a:sym typeface="Arial" panose="020B0604020202020204" pitchFamily="34" charset="0"/>
              </a:endParaRPr>
            </a:p>
          </p:txBody>
        </p:sp>
      </p:grpSp>
      <p:pic>
        <p:nvPicPr>
          <p:cNvPr id="11" name="Picture 10" descr="A blue sign with white text&#10;&#10;Description automatically generated with medium confidence">
            <a:extLst>
              <a:ext uri="{FF2B5EF4-FFF2-40B4-BE49-F238E27FC236}">
                <a16:creationId xmlns:a16="http://schemas.microsoft.com/office/drawing/2014/main" id="{28F920B4-3D5E-AF44-915F-4F6750960A57}"/>
              </a:ext>
            </a:extLst>
          </p:cNvPr>
          <p:cNvPicPr>
            <a:picLocks noChangeAspect="1"/>
          </p:cNvPicPr>
          <p:nvPr/>
        </p:nvPicPr>
        <p:blipFill>
          <a:blip r:embed="rId3"/>
          <a:stretch>
            <a:fillRect/>
          </a:stretch>
        </p:blipFill>
        <p:spPr>
          <a:xfrm>
            <a:off x="374766" y="5969114"/>
            <a:ext cx="1520852" cy="643864"/>
          </a:xfrm>
          <a:prstGeom prst="rect">
            <a:avLst/>
          </a:prstGeom>
        </p:spPr>
      </p:pic>
      <p:pic>
        <p:nvPicPr>
          <p:cNvPr id="12" name="Picture 11" descr="Graphical user interface, text, application, chat or text message&#10;&#10;Description automatically generated">
            <a:extLst>
              <a:ext uri="{FF2B5EF4-FFF2-40B4-BE49-F238E27FC236}">
                <a16:creationId xmlns:a16="http://schemas.microsoft.com/office/drawing/2014/main" id="{1216A3BB-4C22-3140-9DBF-AC362F3BB9F1}"/>
              </a:ext>
            </a:extLst>
          </p:cNvPr>
          <p:cNvPicPr>
            <a:picLocks noChangeAspect="1"/>
          </p:cNvPicPr>
          <p:nvPr/>
        </p:nvPicPr>
        <p:blipFill>
          <a:blip r:embed="rId4"/>
          <a:stretch>
            <a:fillRect/>
          </a:stretch>
        </p:blipFill>
        <p:spPr>
          <a:xfrm>
            <a:off x="2094564" y="5828934"/>
            <a:ext cx="873490" cy="92422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F468F-6287-4683-948A-8D7F201496D9}"/>
              </a:ext>
            </a:extLst>
          </p:cNvPr>
          <p:cNvSpPr>
            <a:spLocks noGrp="1"/>
          </p:cNvSpPr>
          <p:nvPr>
            <p:ph type="title"/>
          </p:nvPr>
        </p:nvSpPr>
        <p:spPr bwMode="auto">
          <a:xfrm>
            <a:off x="1981200" y="274638"/>
            <a:ext cx="5105400" cy="1143000"/>
          </a:xfrm>
          <a:prstGeom prst="rect">
            <a:avLst/>
          </a:prstGeom>
          <a:noFill/>
          <a:ln>
            <a:noFill/>
          </a:ln>
        </p:spPr>
        <p:txBody>
          <a:bodyPr wrap="square" anchor="ctr">
            <a:normAutofit fontScale="90000"/>
          </a:bodyPr>
          <a:lstStyle/>
          <a:p>
            <a:r>
              <a:rPr lang="en-US" dirty="0"/>
              <a:t>Orchids &amp; Dandelions</a:t>
            </a:r>
          </a:p>
        </p:txBody>
      </p:sp>
      <p:pic>
        <p:nvPicPr>
          <p:cNvPr id="5" name="Picture 5" descr="A screenshot of a cell phone&#10;&#10;Description generated with very high confidence">
            <a:extLst>
              <a:ext uri="{FF2B5EF4-FFF2-40B4-BE49-F238E27FC236}">
                <a16:creationId xmlns:a16="http://schemas.microsoft.com/office/drawing/2014/main" id="{BA13F8F9-9126-49C0-BDCE-4EC6823D5FDF}"/>
              </a:ext>
            </a:extLst>
          </p:cNvPr>
          <p:cNvPicPr>
            <a:picLocks noGrp="1" noChangeAspect="1"/>
          </p:cNvPicPr>
          <p:nvPr>
            <p:ph sz="half" idx="1"/>
          </p:nvPr>
        </p:nvPicPr>
        <p:blipFill>
          <a:blip r:embed="rId2"/>
          <a:stretch>
            <a:fillRect/>
          </a:stretch>
        </p:blipFill>
        <p:spPr>
          <a:xfrm>
            <a:off x="2531309" y="1302971"/>
            <a:ext cx="3039332" cy="4525963"/>
          </a:xfrm>
          <a:prstGeom prst="rect">
            <a:avLst/>
          </a:prstGeom>
          <a:noFill/>
        </p:spPr>
      </p:pic>
      <p:sp>
        <p:nvSpPr>
          <p:cNvPr id="4" name="Text Placeholder 3">
            <a:extLst>
              <a:ext uri="{FF2B5EF4-FFF2-40B4-BE49-F238E27FC236}">
                <a16:creationId xmlns:a16="http://schemas.microsoft.com/office/drawing/2014/main" id="{0A55B202-7580-470D-8EDC-62E4D6FAFB27}"/>
              </a:ext>
            </a:extLst>
          </p:cNvPr>
          <p:cNvSpPr>
            <a:spLocks noGrp="1"/>
          </p:cNvSpPr>
          <p:nvPr>
            <p:ph sz="half" idx="2"/>
          </p:nvPr>
        </p:nvSpPr>
        <p:spPr bwMode="auto">
          <a:xfrm>
            <a:off x="6172200" y="1083366"/>
            <a:ext cx="4038600" cy="4525963"/>
          </a:xfrm>
          <a:prstGeom prst="rect">
            <a:avLst/>
          </a:prstGeom>
          <a:noFill/>
          <a:ln>
            <a:noFill/>
          </a:ln>
        </p:spPr>
        <p:txBody>
          <a:bodyPr wrap="square" anchor="t">
            <a:normAutofit fontScale="77500" lnSpcReduction="20000"/>
          </a:bodyPr>
          <a:lstStyle/>
          <a:p>
            <a:pPr>
              <a:lnSpc>
                <a:spcPct val="90000"/>
              </a:lnSpc>
            </a:pPr>
            <a:endParaRPr lang="en-US" sz="1500" dirty="0"/>
          </a:p>
          <a:p>
            <a:pPr>
              <a:lnSpc>
                <a:spcPct val="90000"/>
              </a:lnSpc>
            </a:pPr>
            <a:endParaRPr lang="en-US" sz="1500" dirty="0"/>
          </a:p>
          <a:p>
            <a:pPr>
              <a:lnSpc>
                <a:spcPct val="90000"/>
              </a:lnSpc>
            </a:pPr>
            <a:r>
              <a:rPr lang="en-US" dirty="0">
                <a:ea typeface="MS PGothic"/>
              </a:rPr>
              <a:t>Many children are able to thrive in any environment, while others may flourish only under the most favorable conditions. New findings reveal the complex interplay of factors that creates "dandelion" and "orchid" kids.</a:t>
            </a:r>
            <a:endParaRPr lang="en-US" sz="1500" dirty="0">
              <a:ea typeface="MS PGothic"/>
            </a:endParaRPr>
          </a:p>
          <a:p>
            <a:pPr>
              <a:lnSpc>
                <a:spcPct val="90000"/>
              </a:lnSpc>
            </a:pPr>
            <a:r>
              <a:rPr lang="en-US" dirty="0">
                <a:ea typeface="+mn-lt"/>
                <a:cs typeface="+mn-lt"/>
              </a:rPr>
              <a:t>A minority of children—about one in five—show an exceptional susceptibility to both negative and positive social contexts, with stress response circuits highly sensitive to adverse events.</a:t>
            </a:r>
            <a:endParaRPr lang="en-US" dirty="0">
              <a:ea typeface="MS PGothic"/>
            </a:endParaRPr>
          </a:p>
          <a:p>
            <a:pPr>
              <a:lnSpc>
                <a:spcPct val="90000"/>
              </a:lnSpc>
            </a:pPr>
            <a:endParaRPr lang="en-US" sz="1500" dirty="0"/>
          </a:p>
          <a:p>
            <a:pPr>
              <a:lnSpc>
                <a:spcPct val="90000"/>
              </a:lnSpc>
            </a:pPr>
            <a:endParaRPr lang="en-US" sz="1500" dirty="0"/>
          </a:p>
        </p:txBody>
      </p:sp>
      <p:pic>
        <p:nvPicPr>
          <p:cNvPr id="6" name="Picture 5" descr="A blue sign with white text&#10;&#10;Description automatically generated with medium confidence">
            <a:extLst>
              <a:ext uri="{FF2B5EF4-FFF2-40B4-BE49-F238E27FC236}">
                <a16:creationId xmlns:a16="http://schemas.microsoft.com/office/drawing/2014/main" id="{E64BA01C-C957-FE49-A8FF-6BD56AABB2AA}"/>
              </a:ext>
            </a:extLst>
          </p:cNvPr>
          <p:cNvPicPr>
            <a:picLocks noChangeAspect="1"/>
          </p:cNvPicPr>
          <p:nvPr/>
        </p:nvPicPr>
        <p:blipFill>
          <a:blip r:embed="rId3"/>
          <a:stretch>
            <a:fillRect/>
          </a:stretch>
        </p:blipFill>
        <p:spPr>
          <a:xfrm>
            <a:off x="374766" y="5969114"/>
            <a:ext cx="1520852" cy="643864"/>
          </a:xfrm>
          <a:prstGeom prst="rect">
            <a:avLst/>
          </a:prstGeom>
        </p:spPr>
      </p:pic>
      <p:pic>
        <p:nvPicPr>
          <p:cNvPr id="7" name="Picture 6" descr="Graphical user interface, text, application, chat or text message&#10;&#10;Description automatically generated">
            <a:extLst>
              <a:ext uri="{FF2B5EF4-FFF2-40B4-BE49-F238E27FC236}">
                <a16:creationId xmlns:a16="http://schemas.microsoft.com/office/drawing/2014/main" id="{1E58C109-FA4D-494D-9CC0-1DA5489E5EA7}"/>
              </a:ext>
            </a:extLst>
          </p:cNvPr>
          <p:cNvPicPr>
            <a:picLocks noChangeAspect="1"/>
          </p:cNvPicPr>
          <p:nvPr/>
        </p:nvPicPr>
        <p:blipFill>
          <a:blip r:embed="rId4"/>
          <a:stretch>
            <a:fillRect/>
          </a:stretch>
        </p:blipFill>
        <p:spPr>
          <a:xfrm>
            <a:off x="2094564" y="5828934"/>
            <a:ext cx="873490" cy="924223"/>
          </a:xfrm>
          <a:prstGeom prst="rect">
            <a:avLst/>
          </a:prstGeom>
        </p:spPr>
      </p:pic>
    </p:spTree>
    <p:extLst>
      <p:ext uri="{BB962C8B-B14F-4D97-AF65-F5344CB8AC3E}">
        <p14:creationId xmlns:p14="http://schemas.microsoft.com/office/powerpoint/2010/main" val="4207001719"/>
      </p:ext>
    </p:extLst>
  </p:cSld>
  <p:clrMapOvr>
    <a:masterClrMapping/>
  </p:clrMapOvr>
</p:sld>
</file>

<file path=ppt/theme/theme1.xml><?xml version="1.0" encoding="utf-8"?>
<a:theme xmlns:a="http://schemas.openxmlformats.org/drawingml/2006/main" name="Office Theme">
  <a:themeElements>
    <a:clrScheme name="ColoradoSPH THeme 1">
      <a:dk1>
        <a:srgbClr val="4B4C4F"/>
      </a:dk1>
      <a:lt1>
        <a:srgbClr val="FFFFFF"/>
      </a:lt1>
      <a:dk2>
        <a:srgbClr val="4B4C4F"/>
      </a:dk2>
      <a:lt2>
        <a:srgbClr val="D8D8DA"/>
      </a:lt2>
      <a:accent1>
        <a:srgbClr val="056B7D"/>
      </a:accent1>
      <a:accent2>
        <a:srgbClr val="E5A966"/>
      </a:accent2>
      <a:accent3>
        <a:srgbClr val="8AC39E"/>
      </a:accent3>
      <a:accent4>
        <a:srgbClr val="EF8B69"/>
      </a:accent4>
      <a:accent5>
        <a:srgbClr val="F1E091"/>
      </a:accent5>
      <a:accent6>
        <a:srgbClr val="8AC39E"/>
      </a:accent6>
      <a:hlink>
        <a:srgbClr val="056B7D"/>
      </a:hlink>
      <a:folHlink>
        <a:srgbClr val="6C6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 (updated)" id="{9AD7E441-C7D6-264C-B1DC-85509376D441}" vid="{3E9B3FFA-CC9F-8048-8F33-C47B1F04642B}"/>
    </a:ext>
  </a:extLst>
</a:theme>
</file>

<file path=ppt/theme/theme2.xml><?xml version="1.0" encoding="utf-8"?>
<a:theme xmlns:a="http://schemas.openxmlformats.org/drawingml/2006/main" name="1_Office Theme">
  <a:themeElements>
    <a:clrScheme name="ColoradoSPH THeme 1">
      <a:dk1>
        <a:srgbClr val="4B4C4F"/>
      </a:dk1>
      <a:lt1>
        <a:srgbClr val="FFFFFF"/>
      </a:lt1>
      <a:dk2>
        <a:srgbClr val="4B4C4F"/>
      </a:dk2>
      <a:lt2>
        <a:srgbClr val="D8D8DA"/>
      </a:lt2>
      <a:accent1>
        <a:srgbClr val="056B7D"/>
      </a:accent1>
      <a:accent2>
        <a:srgbClr val="E5A966"/>
      </a:accent2>
      <a:accent3>
        <a:srgbClr val="8AC39E"/>
      </a:accent3>
      <a:accent4>
        <a:srgbClr val="EF8B69"/>
      </a:accent4>
      <a:accent5>
        <a:srgbClr val="F1E091"/>
      </a:accent5>
      <a:accent6>
        <a:srgbClr val="8AC39E"/>
      </a:accent6>
      <a:hlink>
        <a:srgbClr val="056B7D"/>
      </a:hlink>
      <a:folHlink>
        <a:srgbClr val="6C6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 (updated)" id="{9AD7E441-C7D6-264C-B1DC-85509376D441}" vid="{A3F61379-ABCE-584A-BAFD-E4CDD1AFCA3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e65ffeb-9dbb-40de-b4ca-612e1efc0408" xsi:nil="true"/>
    <lcf76f155ced4ddcb4097134ff3c332f xmlns="4dfae5c4-1aa5-471c-9352-d6a983fc6473">
      <Terms xmlns="http://schemas.microsoft.com/office/infopath/2007/PartnerControls"/>
    </lcf76f155ced4ddcb4097134ff3c332f>
    <_dlc_DocId xmlns="be65ffeb-9dbb-40de-b4ca-612e1efc0408">PPNID-1279653689-27080</_dlc_DocId>
    <_dlc_DocIdUrl xmlns="be65ffeb-9dbb-40de-b4ca-612e1efc0408">
      <Url>https://pediatricpandemicnetwork.sharepoint.com/sites/Education/_layouts/15/DocIdRedir.aspx?ID=PPNID-1279653689-27080</Url>
      <Description>PPNID-1279653689-27080</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FB67A9A22C16F4AA9380EBF6A54BA37" ma:contentTypeVersion="14" ma:contentTypeDescription="Create a new document." ma:contentTypeScope="" ma:versionID="aac59c750bb8d7a873cb62d72d286897">
  <xsd:schema xmlns:xsd="http://www.w3.org/2001/XMLSchema" xmlns:xs="http://www.w3.org/2001/XMLSchema" xmlns:p="http://schemas.microsoft.com/office/2006/metadata/properties" xmlns:ns2="4dfae5c4-1aa5-471c-9352-d6a983fc6473" xmlns:ns3="be65ffeb-9dbb-40de-b4ca-612e1efc0408" targetNamespace="http://schemas.microsoft.com/office/2006/metadata/properties" ma:root="true" ma:fieldsID="db6b48cff764712721d3fdb1969bac90" ns2:_="" ns3:_="">
    <xsd:import namespace="4dfae5c4-1aa5-471c-9352-d6a983fc6473"/>
    <xsd:import namespace="be65ffeb-9dbb-40de-b4ca-612e1efc040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3:_dlc_DocId" minOccurs="0"/>
                <xsd:element ref="ns3:_dlc_DocIdUrl" minOccurs="0"/>
                <xsd:element ref="ns3:_dlc_DocIdPersistId"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fae5c4-1aa5-471c-9352-d6a983fc64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6ff8a43-7332-4331-807f-7ddebb798e77"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e65ffeb-9dbb-40de-b4ca-612e1efc040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cc0df81-bbd1-4492-993a-3e761dc22aa2}" ma:internalName="TaxCatchAll" ma:showField="CatchAllData" ma:web="be65ffeb-9dbb-40de-b4ca-612e1efc0408">
      <xsd:complexType>
        <xsd:complexContent>
          <xsd:extension base="dms:MultiChoiceLookup">
            <xsd:sequence>
              <xsd:element name="Value" type="dms:Lookup" maxOccurs="unbounded" minOccurs="0" nillable="true"/>
            </xsd:sequence>
          </xsd:extension>
        </xsd:complexContent>
      </xsd:complexType>
    </xsd:element>
    <xsd:element name="_dlc_DocId" ma:index="21" nillable="true" ma:displayName="Document ID Value" ma:description="The value of the document ID assigned to this item." ma:indexed="true"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B9326DA-FC2A-49E8-99B8-FE7ABAB2FB1E}">
  <ds:schemaRefs>
    <ds:schemaRef ds:uri="http://schemas.microsoft.com/office/2006/documentManagement/types"/>
    <ds:schemaRef ds:uri="http://www.w3.org/XML/1998/namespace"/>
    <ds:schemaRef ds:uri="http://schemas.microsoft.com/office/infopath/2007/PartnerControls"/>
    <ds:schemaRef ds:uri="http://purl.org/dc/terms/"/>
    <ds:schemaRef ds:uri="http://schemas.openxmlformats.org/package/2006/metadata/core-properties"/>
    <ds:schemaRef ds:uri="http://purl.org/dc/elements/1.1/"/>
    <ds:schemaRef ds:uri="a5696d54-fc85-4742-92bb-0ce2c583df5f"/>
    <ds:schemaRef ds:uri="http://schemas.microsoft.com/office/2006/metadata/properties"/>
    <ds:schemaRef ds:uri="http://purl.org/dc/dcmitype/"/>
    <ds:schemaRef ds:uri="be65ffeb-9dbb-40de-b4ca-612e1efc0408"/>
    <ds:schemaRef ds:uri="4dfae5c4-1aa5-471c-9352-d6a983fc6473"/>
  </ds:schemaRefs>
</ds:datastoreItem>
</file>

<file path=customXml/itemProps2.xml><?xml version="1.0" encoding="utf-8"?>
<ds:datastoreItem xmlns:ds="http://schemas.openxmlformats.org/officeDocument/2006/customXml" ds:itemID="{AB5A2885-380F-4E45-B3CE-0F1EF7440B4F}">
  <ds:schemaRefs>
    <ds:schemaRef ds:uri="http://schemas.microsoft.com/sharepoint/v3/contenttype/forms"/>
  </ds:schemaRefs>
</ds:datastoreItem>
</file>

<file path=customXml/itemProps3.xml><?xml version="1.0" encoding="utf-8"?>
<ds:datastoreItem xmlns:ds="http://schemas.openxmlformats.org/officeDocument/2006/customXml" ds:itemID="{9805364A-5E74-4248-A49C-4EB33F5D0D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fae5c4-1aa5-471c-9352-d6a983fc6473"/>
    <ds:schemaRef ds:uri="be65ffeb-9dbb-40de-b4ca-612e1efc04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BD268CD-8C5D-4A6B-94C0-17E772E5133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11257</TotalTime>
  <Words>2592</Words>
  <Application>Microsoft Office PowerPoint</Application>
  <PresentationFormat>Widescreen</PresentationFormat>
  <Paragraphs>256</Paragraphs>
  <Slides>27</Slides>
  <Notes>20</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Theme</vt:lpstr>
      <vt:lpstr>1_Office Theme</vt:lpstr>
      <vt:lpstr>The Emotional Impact of Disasters on Children and their Families</vt:lpstr>
      <vt:lpstr>PowerPoint Presentation</vt:lpstr>
      <vt:lpstr>Learning Objectives </vt:lpstr>
      <vt:lpstr>Impact of Disasters &amp; Types of Responses </vt:lpstr>
      <vt:lpstr>PowerPoint Presentation</vt:lpstr>
      <vt:lpstr>Emotional Vulnerability in Children &amp; Adolescents (immediate)  </vt:lpstr>
      <vt:lpstr>PowerPoint Presentation</vt:lpstr>
      <vt:lpstr>Risk Factors </vt:lpstr>
      <vt:lpstr>Orchids &amp; Dandelions</vt:lpstr>
      <vt:lpstr>PowerPoint Presentation</vt:lpstr>
      <vt:lpstr>PowerPoint Presentation</vt:lpstr>
      <vt:lpstr>PowerPoint Presentation</vt:lpstr>
      <vt:lpstr>Community related risk factors for emotional vulnerability</vt:lpstr>
      <vt:lpstr>Resilience Variability in Trauma Response</vt:lpstr>
      <vt:lpstr>CASE STUDIES:</vt:lpstr>
      <vt:lpstr>Emotional response: weeks, months, years</vt:lpstr>
      <vt:lpstr>Most frequent emotional disorders /trauma responses</vt:lpstr>
      <vt:lpstr>PowerPoint Presentation</vt:lpstr>
      <vt:lpstr>PowerPoint Presentation</vt:lpstr>
      <vt:lpstr>Interventions: beyond the medical model  (what to look for and who can intervene) </vt:lpstr>
      <vt:lpstr>Interventions: parents &amp; caregivers</vt:lpstr>
      <vt:lpstr>Saying Goodbye   </vt:lpstr>
      <vt:lpstr>Explaining death to children</vt:lpstr>
      <vt:lpstr>PowerPoint Presentation</vt:lpstr>
      <vt:lpstr>CRITERIA TO SEEK  MENTAL HEALTH ASSISTANCE </vt:lpstr>
      <vt:lpstr>PowerPoint Presentation</vt:lpstr>
      <vt:lpstr>References &amp;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Toxic Exposures</dc:title>
  <dc:creator>Halmo, Laurie</dc:creator>
  <cp:lastModifiedBy>Gwen Mitchell</cp:lastModifiedBy>
  <cp:revision>55</cp:revision>
  <dcterms:created xsi:type="dcterms:W3CDTF">2021-08-26T21:28:45Z</dcterms:created>
  <dcterms:modified xsi:type="dcterms:W3CDTF">2026-06-29T16:28:25Z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0x0101001FB67A9A22C16F4AA9380EBF6A54BA37</vt:lpwstr>
  </property>
  <property fmtid="{D5CDD505-2E9C-101B-9397-08002B2CF9AE}" pid="3" name="_dlc_DocIdItemGuid">
    <vt:lpwstr>b91fe3b0-3855-48b4-a0a0-45bf2ab734ca</vt:lpwstr>
  </property>
  <property fmtid="{D5CDD505-2E9C-101B-9397-08002B2CF9AE}" pid="4" name="MediaServiceImageTags">
    <vt:lpwstr/>
  </property>
</Properties>
</file>