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 id="2147483686" r:id="rId6"/>
  </p:sldMasterIdLst>
  <p:notesMasterIdLst>
    <p:notesMasterId r:id="rId63"/>
  </p:notesMasterIdLst>
  <p:sldIdLst>
    <p:sldId id="264" r:id="rId7"/>
    <p:sldId id="268" r:id="rId8"/>
    <p:sldId id="293" r:id="rId9"/>
    <p:sldId id="294" r:id="rId10"/>
    <p:sldId id="295" r:id="rId11"/>
    <p:sldId id="296" r:id="rId12"/>
    <p:sldId id="297" r:id="rId13"/>
    <p:sldId id="298" r:id="rId14"/>
    <p:sldId id="299" r:id="rId15"/>
    <p:sldId id="300" r:id="rId16"/>
    <p:sldId id="301" r:id="rId17"/>
    <p:sldId id="302" r:id="rId18"/>
    <p:sldId id="304" r:id="rId19"/>
    <p:sldId id="307" r:id="rId20"/>
    <p:sldId id="303" r:id="rId21"/>
    <p:sldId id="305" r:id="rId22"/>
    <p:sldId id="306" r:id="rId23"/>
    <p:sldId id="270" r:id="rId24"/>
    <p:sldId id="271" r:id="rId25"/>
    <p:sldId id="273" r:id="rId26"/>
    <p:sldId id="311" r:id="rId27"/>
    <p:sldId id="262" r:id="rId28"/>
    <p:sldId id="274" r:id="rId29"/>
    <p:sldId id="276" r:id="rId30"/>
    <p:sldId id="275" r:id="rId31"/>
    <p:sldId id="277" r:id="rId32"/>
    <p:sldId id="259" r:id="rId33"/>
    <p:sldId id="322" r:id="rId34"/>
    <p:sldId id="323" r:id="rId35"/>
    <p:sldId id="325" r:id="rId36"/>
    <p:sldId id="326" r:id="rId37"/>
    <p:sldId id="278" r:id="rId38"/>
    <p:sldId id="283" r:id="rId39"/>
    <p:sldId id="285" r:id="rId40"/>
    <p:sldId id="281" r:id="rId41"/>
    <p:sldId id="282" r:id="rId42"/>
    <p:sldId id="309" r:id="rId43"/>
    <p:sldId id="284" r:id="rId44"/>
    <p:sldId id="327" r:id="rId45"/>
    <p:sldId id="329" r:id="rId46"/>
    <p:sldId id="328" r:id="rId47"/>
    <p:sldId id="310" r:id="rId48"/>
    <p:sldId id="308" r:id="rId49"/>
    <p:sldId id="324" r:id="rId50"/>
    <p:sldId id="313" r:id="rId51"/>
    <p:sldId id="312" r:id="rId52"/>
    <p:sldId id="315" r:id="rId53"/>
    <p:sldId id="318" r:id="rId54"/>
    <p:sldId id="319" r:id="rId55"/>
    <p:sldId id="320" r:id="rId56"/>
    <p:sldId id="291" r:id="rId57"/>
    <p:sldId id="321" r:id="rId58"/>
    <p:sldId id="330" r:id="rId59"/>
    <p:sldId id="287" r:id="rId60"/>
    <p:sldId id="288" r:id="rId61"/>
    <p:sldId id="289"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E091"/>
    <a:srgbClr val="8AC39E"/>
    <a:srgbClr val="EF8B69"/>
    <a:srgbClr val="962623"/>
    <a:srgbClr val="21635C"/>
    <a:srgbClr val="DBD379"/>
    <a:srgbClr val="056B7D"/>
    <a:srgbClr val="4A4C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40" autoAdjust="0"/>
    <p:restoredTop sz="75918"/>
  </p:normalViewPr>
  <p:slideViewPr>
    <p:cSldViewPr snapToObjects="1">
      <p:cViewPr>
        <p:scale>
          <a:sx n="100" d="100"/>
          <a:sy n="100" d="100"/>
        </p:scale>
        <p:origin x="198" y="-3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notesMaster" Target="notesMasters/notesMaster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theme" Target="theme/theme1.xml"/><Relationship Id="rId5" Type="http://schemas.openxmlformats.org/officeDocument/2006/relationships/slideMaster" Target="slideMasters/slideMaster1.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F37FF3-B673-4E8D-B4D5-7EFA48BC6611}" type="datetimeFigureOut">
              <a:rPr lang="en-US" smtClean="0"/>
              <a:t>6/29/2026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2BB8A2-B01B-45FF-976D-F4C785D3EA7F}" type="slidenum">
              <a:rPr lang="en-US" smtClean="0"/>
              <a:t>‹#›</a:t>
            </a:fld>
            <a:endParaRPr lang="en-US"/>
          </a:p>
        </p:txBody>
      </p:sp>
    </p:spTree>
    <p:extLst>
      <p:ext uri="{BB962C8B-B14F-4D97-AF65-F5344CB8AC3E}">
        <p14:creationId xmlns:p14="http://schemas.microsoft.com/office/powerpoint/2010/main" val="1612279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wfp.org/emergencies/yemen-emergency"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docs.wfp.org/api/documents/WFP-0000119678/download/?_ga=2.81495575.1601345450.1609951074-1846744995.1609951074" TargetMode="External"/><Relationship Id="rId4" Type="http://schemas.openxmlformats.org/officeDocument/2006/relationships/hyperlink" Target="https://www.wfp.org/emergencies/south-sudan-emergency"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u="none" strike="noStrike" dirty="0">
                <a:solidFill>
                  <a:srgbClr val="031C2D"/>
                </a:solidFill>
                <a:effectLst/>
                <a:latin typeface="Open Sans" panose="020B0606030504020204" pitchFamily="34" charset="0"/>
              </a:rPr>
              <a:t>In 2023, there are </a:t>
            </a:r>
            <a:r>
              <a:rPr lang="en-US" b="1" i="0" u="none" strike="noStrike" dirty="0">
                <a:solidFill>
                  <a:srgbClr val="031C2D"/>
                </a:solidFill>
                <a:effectLst/>
                <a:latin typeface="Open Sans" panose="020B0606030504020204" pitchFamily="34" charset="0"/>
              </a:rPr>
              <a:t>40.4 million</a:t>
            </a:r>
            <a:r>
              <a:rPr lang="en-US" b="0" i="0" u="none" strike="noStrike" dirty="0">
                <a:solidFill>
                  <a:srgbClr val="031C2D"/>
                </a:solidFill>
                <a:effectLst/>
                <a:latin typeface="Open Sans" panose="020B0606030504020204" pitchFamily="34" charset="0"/>
              </a:rPr>
              <a:t> people in </a:t>
            </a:r>
            <a:r>
              <a:rPr lang="en-US" b="1" i="0" u="none" strike="noStrike" dirty="0">
                <a:solidFill>
                  <a:srgbClr val="031C2D"/>
                </a:solidFill>
                <a:effectLst/>
                <a:latin typeface="Open Sans" panose="020B0606030504020204" pitchFamily="34" charset="0"/>
              </a:rPr>
              <a:t>51 countries</a:t>
            </a:r>
            <a:r>
              <a:rPr lang="en-US" b="0" i="0" u="none" strike="noStrike" dirty="0">
                <a:solidFill>
                  <a:srgbClr val="031C2D"/>
                </a:solidFill>
                <a:effectLst/>
                <a:latin typeface="Open Sans" panose="020B0606030504020204" pitchFamily="34" charset="0"/>
              </a:rPr>
              <a:t> at the ‘emergency’ phase of food insecurity. The greatest threat currently lies in </a:t>
            </a:r>
            <a:r>
              <a:rPr lang="en-US" b="1" i="0" u="sng" strike="noStrike" dirty="0">
                <a:solidFill>
                  <a:srgbClr val="0B75C1"/>
                </a:solidFill>
                <a:effectLst/>
                <a:latin typeface="Open Sans" panose="020B0606030504020204" pitchFamily="34" charset="0"/>
                <a:hlinkClick r:id="rId3"/>
              </a:rPr>
              <a:t>Yemen</a:t>
            </a:r>
            <a:r>
              <a:rPr lang="en-US" b="1" i="0" u="none" strike="noStrike" dirty="0">
                <a:solidFill>
                  <a:srgbClr val="031C2D"/>
                </a:solidFill>
                <a:effectLst/>
                <a:latin typeface="Open Sans" panose="020B0606030504020204" pitchFamily="34" charset="0"/>
              </a:rPr>
              <a:t> </a:t>
            </a:r>
            <a:r>
              <a:rPr lang="en-US" b="0" i="0" u="none" strike="noStrike" dirty="0">
                <a:solidFill>
                  <a:srgbClr val="031C2D"/>
                </a:solidFill>
                <a:effectLst/>
                <a:latin typeface="Open Sans" panose="020B0606030504020204" pitchFamily="34" charset="0"/>
              </a:rPr>
              <a:t>and </a:t>
            </a:r>
            <a:r>
              <a:rPr lang="en-US" b="1" i="0" u="sng" strike="noStrike" dirty="0">
                <a:solidFill>
                  <a:srgbClr val="0B75C1"/>
                </a:solidFill>
                <a:effectLst/>
                <a:latin typeface="Open Sans" panose="020B0606030504020204" pitchFamily="34" charset="0"/>
                <a:hlinkClick r:id="rId4"/>
              </a:rPr>
              <a:t>South Sudan</a:t>
            </a:r>
            <a:r>
              <a:rPr lang="en-US" b="1" i="0" u="none" strike="noStrike" dirty="0">
                <a:solidFill>
                  <a:srgbClr val="031C2D"/>
                </a:solidFill>
                <a:effectLst/>
                <a:latin typeface="Open Sans" panose="020B0606030504020204" pitchFamily="34" charset="0"/>
              </a:rPr>
              <a:t>.</a:t>
            </a:r>
            <a:r>
              <a:rPr lang="en-US" b="0" i="0" u="none" strike="noStrike" dirty="0">
                <a:solidFill>
                  <a:srgbClr val="031C2D"/>
                </a:solidFill>
                <a:effectLst/>
                <a:latin typeface="Open Sans" panose="020B0606030504020204" pitchFamily="34" charset="0"/>
              </a:rPr>
              <a:t> Among the most vulnerable groups are internally displaced people and refugees caught between the frontlines of hunger, many of whom are totally dependent on food assistance for their survival. </a:t>
            </a:r>
          </a:p>
          <a:p>
            <a:pPr algn="l"/>
            <a:r>
              <a:rPr lang="en-US" b="0" i="0" u="none" strike="noStrike" dirty="0">
                <a:solidFill>
                  <a:srgbClr val="031C2D"/>
                </a:solidFill>
                <a:effectLst/>
                <a:latin typeface="Open Sans" panose="020B0606030504020204" pitchFamily="34" charset="0"/>
              </a:rPr>
              <a:t>Some of the biggest </a:t>
            </a:r>
            <a:r>
              <a:rPr lang="en-US" b="1" i="0" u="sng" strike="noStrike" dirty="0">
                <a:solidFill>
                  <a:srgbClr val="0B75C1"/>
                </a:solidFill>
                <a:effectLst/>
                <a:latin typeface="Open Sans" panose="020B0606030504020204" pitchFamily="34" charset="0"/>
                <a:hlinkClick r:id="rId5"/>
              </a:rPr>
              <a:t>causes of famine are conflict</a:t>
            </a:r>
            <a:r>
              <a:rPr lang="en-US" b="1" i="0" u="none" strike="noStrike" dirty="0">
                <a:solidFill>
                  <a:srgbClr val="031C2D"/>
                </a:solidFill>
                <a:effectLst/>
                <a:latin typeface="Open Sans" panose="020B0606030504020204" pitchFamily="34" charset="0"/>
              </a:rPr>
              <a:t> and climate shocks</a:t>
            </a:r>
            <a:r>
              <a:rPr lang="en-US" b="0" i="0" u="none" strike="noStrike" dirty="0">
                <a:solidFill>
                  <a:srgbClr val="031C2D"/>
                </a:solidFill>
                <a:effectLst/>
                <a:latin typeface="Open Sans" panose="020B0606030504020204" pitchFamily="34" charset="0"/>
              </a:rPr>
              <a:t>. </a:t>
            </a:r>
          </a:p>
          <a:p>
            <a:endParaRPr lang="en-US" dirty="0"/>
          </a:p>
        </p:txBody>
      </p:sp>
      <p:sp>
        <p:nvSpPr>
          <p:cNvPr id="4" name="Slide Number Placeholder 3"/>
          <p:cNvSpPr>
            <a:spLocks noGrp="1"/>
          </p:cNvSpPr>
          <p:nvPr>
            <p:ph type="sldNum" sz="quarter" idx="5"/>
          </p:nvPr>
        </p:nvSpPr>
        <p:spPr/>
        <p:txBody>
          <a:bodyPr/>
          <a:lstStyle/>
          <a:p>
            <a:fld id="{412BB8A2-B01B-45FF-976D-F4C785D3EA7F}" type="slidenum">
              <a:rPr lang="en-US" smtClean="0"/>
              <a:t>4</a:t>
            </a:fld>
            <a:endParaRPr lang="en-US"/>
          </a:p>
        </p:txBody>
      </p:sp>
    </p:spTree>
    <p:extLst>
      <p:ext uri="{BB962C8B-B14F-4D97-AF65-F5344CB8AC3E}">
        <p14:creationId xmlns:p14="http://schemas.microsoft.com/office/powerpoint/2010/main" val="3114743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*IMCI General Danger Signs: Not</a:t>
            </a:r>
            <a:r>
              <a:rPr lang="en-US" baseline="0" dirty="0"/>
              <a:t> able to drink or breastfeed; vomits everything; recently had convulsions; lethargic or unconscious; convulsing now</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**Acute Medical Problems needing inpatient care per IMCI classification:</a:t>
            </a:r>
          </a:p>
          <a:p>
            <a:r>
              <a:rPr lang="en-US" baseline="0" dirty="0"/>
              <a:t>	</a:t>
            </a: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1" u="none" strike="noStrike" kern="1200" baseline="0" dirty="0">
                <a:solidFill>
                  <a:schemeClr val="tx1"/>
                </a:solidFill>
                <a:latin typeface="+mn-lt"/>
                <a:ea typeface="+mn-ea"/>
                <a:cs typeface="+mn-cs"/>
              </a:rPr>
              <a:t>shock </a:t>
            </a: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1" u="none" strike="noStrike" kern="1200" baseline="0" dirty="0" err="1">
                <a:solidFill>
                  <a:schemeClr val="tx1"/>
                </a:solidFill>
                <a:latin typeface="+mn-lt"/>
                <a:ea typeface="+mn-ea"/>
                <a:cs typeface="+mn-cs"/>
              </a:rPr>
              <a:t>hypoglycaemia</a:t>
            </a:r>
            <a:r>
              <a:rPr lang="en-US" sz="1200" b="0" i="1" u="none" strike="noStrike" kern="1200" baseline="0" dirty="0">
                <a:solidFill>
                  <a:schemeClr val="tx1"/>
                </a:solidFill>
                <a:latin typeface="+mn-lt"/>
                <a:ea typeface="+mn-ea"/>
                <a:cs typeface="+mn-cs"/>
              </a:rPr>
              <a:t> (measured) persistent after initial emergency corrective treatment </a:t>
            </a: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1" u="none" strike="noStrike" kern="1200" baseline="0" dirty="0">
                <a:solidFill>
                  <a:schemeClr val="tx1"/>
                </a:solidFill>
                <a:latin typeface="+mn-lt"/>
                <a:ea typeface="+mn-ea"/>
                <a:cs typeface="+mn-cs"/>
              </a:rPr>
              <a:t>oxygen saturation &lt;90% </a:t>
            </a: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1" u="none" strike="noStrike" kern="1200" baseline="0" dirty="0">
                <a:solidFill>
                  <a:schemeClr val="tx1"/>
                </a:solidFill>
                <a:latin typeface="+mn-lt"/>
                <a:ea typeface="+mn-ea"/>
                <a:cs typeface="+mn-cs"/>
              </a:rPr>
              <a:t>pneumonia (with chest </a:t>
            </a:r>
            <a:r>
              <a:rPr lang="en-US" sz="1200" b="0" i="1" u="none" strike="noStrike" kern="1200" baseline="0" dirty="0" err="1">
                <a:solidFill>
                  <a:schemeClr val="tx1"/>
                </a:solidFill>
                <a:latin typeface="+mn-lt"/>
                <a:ea typeface="+mn-ea"/>
                <a:cs typeface="+mn-cs"/>
              </a:rPr>
              <a:t>indrawing</a:t>
            </a:r>
            <a:r>
              <a:rPr lang="en-US" sz="1200" b="0" i="1" u="none" strike="noStrike" kern="1200" baseline="0" dirty="0">
                <a:solidFill>
                  <a:schemeClr val="tx1"/>
                </a:solidFill>
                <a:latin typeface="+mn-lt"/>
                <a:ea typeface="+mn-ea"/>
                <a:cs typeface="+mn-cs"/>
              </a:rPr>
              <a:t>; and/or fast breathing; and, if possible to measure, oxygen saturation &lt;94%) </a:t>
            </a: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1" u="none" strike="noStrike" kern="1200" baseline="0" dirty="0">
                <a:solidFill>
                  <a:schemeClr val="tx1"/>
                </a:solidFill>
                <a:latin typeface="+mn-lt"/>
                <a:ea typeface="+mn-ea"/>
                <a:cs typeface="+mn-cs"/>
              </a:rPr>
              <a:t>dehydration (including some or severe dehydration) </a:t>
            </a: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1" u="none" strike="noStrike" kern="1200" baseline="0" dirty="0">
                <a:solidFill>
                  <a:schemeClr val="tx1"/>
                </a:solidFill>
                <a:latin typeface="+mn-lt"/>
                <a:ea typeface="+mn-ea"/>
                <a:cs typeface="+mn-cs"/>
              </a:rPr>
              <a:t>severe persistent </a:t>
            </a:r>
            <a:r>
              <a:rPr lang="en-US" sz="1200" b="0" i="1" u="none" strike="noStrike" kern="1200" baseline="0" dirty="0" err="1">
                <a:solidFill>
                  <a:schemeClr val="tx1"/>
                </a:solidFill>
                <a:latin typeface="+mn-lt"/>
                <a:ea typeface="+mn-ea"/>
                <a:cs typeface="+mn-cs"/>
              </a:rPr>
              <a:t>diarrhoea</a:t>
            </a:r>
            <a:r>
              <a:rPr lang="en-US" sz="1200" b="0" i="1" u="none" strike="noStrike" kern="1200" baseline="0" dirty="0">
                <a:solidFill>
                  <a:schemeClr val="tx1"/>
                </a:solidFill>
                <a:latin typeface="+mn-lt"/>
                <a:ea typeface="+mn-ea"/>
                <a:cs typeface="+mn-cs"/>
              </a:rPr>
              <a:t> (</a:t>
            </a:r>
            <a:r>
              <a:rPr lang="en-US" sz="1200" b="0" i="1" u="none" strike="noStrike" kern="1200" baseline="0" dirty="0" err="1">
                <a:solidFill>
                  <a:schemeClr val="tx1"/>
                </a:solidFill>
                <a:latin typeface="+mn-lt"/>
                <a:ea typeface="+mn-ea"/>
                <a:cs typeface="+mn-cs"/>
              </a:rPr>
              <a:t>diarrhoea</a:t>
            </a:r>
            <a:r>
              <a:rPr lang="en-US" sz="1200" b="0" i="1" u="none" strike="noStrike" kern="1200" baseline="0" dirty="0">
                <a:solidFill>
                  <a:schemeClr val="tx1"/>
                </a:solidFill>
                <a:latin typeface="+mn-lt"/>
                <a:ea typeface="+mn-ea"/>
                <a:cs typeface="+mn-cs"/>
              </a:rPr>
              <a:t> for 14 days or more plus dehydration) </a:t>
            </a: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1" u="none" strike="noStrike" kern="1200" baseline="0" dirty="0">
                <a:solidFill>
                  <a:schemeClr val="tx1"/>
                </a:solidFill>
                <a:latin typeface="+mn-lt"/>
                <a:ea typeface="+mn-ea"/>
                <a:cs typeface="+mn-cs"/>
              </a:rPr>
              <a:t>very severe febrile illness – in a malaria zone or with a positive rapid diagnostic test (RDT), this is treated as severe malaria </a:t>
            </a: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1" u="none" strike="noStrike" kern="1200" baseline="0" dirty="0">
                <a:solidFill>
                  <a:schemeClr val="tx1"/>
                </a:solidFill>
                <a:latin typeface="+mn-lt"/>
                <a:ea typeface="+mn-ea"/>
                <a:cs typeface="+mn-cs"/>
              </a:rPr>
              <a:t>very severe febrile illness – where there is no risk of malaria or with a negative RDT, this is treated as bacterial disease, e.g. meningitis, etc. </a:t>
            </a: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1" u="none" strike="noStrike" kern="1200" baseline="0" dirty="0">
                <a:solidFill>
                  <a:schemeClr val="tx1"/>
                </a:solidFill>
                <a:latin typeface="+mn-lt"/>
                <a:ea typeface="+mn-ea"/>
                <a:cs typeface="+mn-cs"/>
              </a:rPr>
              <a:t>severe complicated measles </a:t>
            </a: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1" u="none" strike="noStrike" kern="1200" baseline="0" dirty="0">
                <a:solidFill>
                  <a:schemeClr val="tx1"/>
                </a:solidFill>
                <a:latin typeface="+mn-lt"/>
                <a:ea typeface="+mn-ea"/>
                <a:cs typeface="+mn-cs"/>
              </a:rPr>
              <a:t>mastoiditis </a:t>
            </a: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1" u="none" strike="noStrike" kern="1200" baseline="0" dirty="0">
                <a:solidFill>
                  <a:schemeClr val="tx1"/>
                </a:solidFill>
                <a:latin typeface="+mn-lt"/>
                <a:ea typeface="+mn-ea"/>
                <a:cs typeface="+mn-cs"/>
              </a:rPr>
              <a:t>severe </a:t>
            </a:r>
            <a:r>
              <a:rPr lang="en-US" sz="1200" b="0" i="1" u="none" strike="noStrike" kern="1200" baseline="0" dirty="0" err="1">
                <a:solidFill>
                  <a:schemeClr val="tx1"/>
                </a:solidFill>
                <a:latin typeface="+mn-lt"/>
                <a:ea typeface="+mn-ea"/>
                <a:cs typeface="+mn-cs"/>
              </a:rPr>
              <a:t>anaemia</a:t>
            </a:r>
            <a:r>
              <a:rPr lang="en-US" sz="1200" b="0" i="1" u="none" strike="noStrike" kern="1200" baseline="0" dirty="0">
                <a:solidFill>
                  <a:schemeClr val="tx1"/>
                </a:solidFill>
                <a:latin typeface="+mn-lt"/>
                <a:ea typeface="+mn-ea"/>
                <a:cs typeface="+mn-cs"/>
              </a:rPr>
              <a:t> (severe palmar pallor or </a:t>
            </a:r>
            <a:r>
              <a:rPr lang="en-US" sz="1200" b="0" i="1" u="none" strike="noStrike" kern="1200" baseline="0" dirty="0" err="1">
                <a:solidFill>
                  <a:schemeClr val="tx1"/>
                </a:solidFill>
                <a:latin typeface="+mn-lt"/>
                <a:ea typeface="+mn-ea"/>
                <a:cs typeface="+mn-cs"/>
              </a:rPr>
              <a:t>Hb</a:t>
            </a:r>
            <a:r>
              <a:rPr lang="en-US" sz="1200" b="0" i="1" u="none" strike="noStrike" kern="1200" baseline="0" dirty="0">
                <a:solidFill>
                  <a:schemeClr val="tx1"/>
                </a:solidFill>
                <a:latin typeface="+mn-lt"/>
                <a:ea typeface="+mn-ea"/>
                <a:cs typeface="+mn-cs"/>
              </a:rPr>
              <a:t> &lt;4g/</a:t>
            </a:r>
            <a:r>
              <a:rPr lang="en-US" sz="1200" b="0" i="1" u="none" strike="noStrike" kern="1200" baseline="0" dirty="0" err="1">
                <a:solidFill>
                  <a:schemeClr val="tx1"/>
                </a:solidFill>
                <a:latin typeface="+mn-lt"/>
                <a:ea typeface="+mn-ea"/>
                <a:cs typeface="+mn-cs"/>
              </a:rPr>
              <a:t>dL</a:t>
            </a:r>
            <a:r>
              <a:rPr lang="en-US" sz="1200" b="0" i="1" u="none" strike="noStrike" kern="1200" baseline="0" dirty="0">
                <a:solidFill>
                  <a:schemeClr val="tx1"/>
                </a:solidFill>
                <a:latin typeface="+mn-lt"/>
                <a:ea typeface="+mn-ea"/>
                <a:cs typeface="+mn-cs"/>
              </a:rPr>
              <a:t> or </a:t>
            </a:r>
            <a:r>
              <a:rPr lang="en-US" sz="1200" b="0" i="1" u="none" strike="noStrike" kern="1200" baseline="0" dirty="0" err="1">
                <a:solidFill>
                  <a:schemeClr val="tx1"/>
                </a:solidFill>
                <a:latin typeface="+mn-lt"/>
                <a:ea typeface="+mn-ea"/>
                <a:cs typeface="+mn-cs"/>
              </a:rPr>
              <a:t>Hb</a:t>
            </a:r>
            <a:r>
              <a:rPr lang="en-US" sz="1200" b="0" i="1" u="none" strike="noStrike" kern="1200" baseline="0" dirty="0">
                <a:solidFill>
                  <a:schemeClr val="tx1"/>
                </a:solidFill>
                <a:latin typeface="+mn-lt"/>
                <a:ea typeface="+mn-ea"/>
                <a:cs typeface="+mn-cs"/>
              </a:rPr>
              <a:t> 4-6g/</a:t>
            </a:r>
            <a:r>
              <a:rPr lang="en-US" sz="1200" b="0" i="1" u="none" strike="noStrike" kern="1200" baseline="0" dirty="0" err="1">
                <a:solidFill>
                  <a:schemeClr val="tx1"/>
                </a:solidFill>
                <a:latin typeface="+mn-lt"/>
                <a:ea typeface="+mn-ea"/>
                <a:cs typeface="+mn-cs"/>
              </a:rPr>
              <a:t>dL</a:t>
            </a:r>
            <a:r>
              <a:rPr lang="en-US" sz="1200" b="0" i="1" u="none" strike="noStrike" kern="1200" baseline="0" dirty="0">
                <a:solidFill>
                  <a:schemeClr val="tx1"/>
                </a:solidFill>
                <a:latin typeface="+mn-lt"/>
                <a:ea typeface="+mn-ea"/>
                <a:cs typeface="+mn-cs"/>
              </a:rPr>
              <a:t> with signs of decompensation) </a:t>
            </a: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1" u="none" strike="noStrike" kern="1200" baseline="0" dirty="0">
                <a:solidFill>
                  <a:schemeClr val="tx1"/>
                </a:solidFill>
                <a:latin typeface="+mn-lt"/>
                <a:ea typeface="+mn-ea"/>
                <a:cs typeface="+mn-cs"/>
              </a:rPr>
              <a:t>severe side effects from antiretroviral therapy (for HIV) – skin rash, difficulty breathing and severe abdominal pain, yellow eyes, fever, vomiting </a:t>
            </a: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1" u="none" strike="noStrike" kern="1200" baseline="0" dirty="0">
                <a:solidFill>
                  <a:schemeClr val="tx1"/>
                </a:solidFill>
                <a:latin typeface="+mn-lt"/>
                <a:ea typeface="+mn-ea"/>
                <a:cs typeface="+mn-cs"/>
              </a:rPr>
              <a:t>open or infected skin lesions associated with nutritional </a:t>
            </a:r>
            <a:r>
              <a:rPr lang="en-US" sz="1200" b="0" i="1" u="none" strike="noStrike" kern="1200" baseline="0" dirty="0" err="1">
                <a:solidFill>
                  <a:schemeClr val="tx1"/>
                </a:solidFill>
                <a:latin typeface="+mn-lt"/>
                <a:ea typeface="+mn-ea"/>
                <a:cs typeface="+mn-cs"/>
              </a:rPr>
              <a:t>oedema</a:t>
            </a:r>
            <a:r>
              <a:rPr lang="en-US" sz="1200" b="0" i="1" u="none" strike="noStrike" kern="1200" baseline="0" dirty="0">
                <a:solidFill>
                  <a:schemeClr val="tx1"/>
                </a:solidFill>
                <a:latin typeface="+mn-lt"/>
                <a:ea typeface="+mn-ea"/>
                <a:cs typeface="+mn-cs"/>
              </a:rPr>
              <a:t> </a:t>
            </a: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1" u="none" strike="noStrike" kern="1200" baseline="0" dirty="0">
                <a:solidFill>
                  <a:schemeClr val="tx1"/>
                </a:solidFill>
                <a:latin typeface="+mn-lt"/>
                <a:ea typeface="+mn-ea"/>
                <a:cs typeface="+mn-cs"/>
              </a:rPr>
              <a:t>other stand-alone “priority clinical signs” not classified as dangers signs: hypothermia (&lt;35°C axillary or 35.5°C rectal) or high fever (≥38.5°C axillary or 39°C rectal).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412BB8A2-B01B-45FF-976D-F4C785D3EA7F}" type="slidenum">
              <a:rPr lang="en-US" smtClean="0"/>
              <a:t>30</a:t>
            </a:fld>
            <a:endParaRPr lang="en-US"/>
          </a:p>
        </p:txBody>
      </p:sp>
    </p:spTree>
    <p:extLst>
      <p:ext uri="{BB962C8B-B14F-4D97-AF65-F5344CB8AC3E}">
        <p14:creationId xmlns:p14="http://schemas.microsoft.com/office/powerpoint/2010/main" val="6003509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2BB8A2-B01B-45FF-976D-F4C785D3EA7F}" type="slidenum">
              <a:rPr lang="en-US" smtClean="0"/>
              <a:t>31</a:t>
            </a:fld>
            <a:endParaRPr lang="en-US"/>
          </a:p>
        </p:txBody>
      </p:sp>
    </p:spTree>
    <p:extLst>
      <p:ext uri="{BB962C8B-B14F-4D97-AF65-F5344CB8AC3E}">
        <p14:creationId xmlns:p14="http://schemas.microsoft.com/office/powerpoint/2010/main" val="10250909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not be appropriate for children with a disability. </a:t>
            </a:r>
          </a:p>
        </p:txBody>
      </p:sp>
      <p:sp>
        <p:nvSpPr>
          <p:cNvPr id="4" name="Slide Number Placeholder 3"/>
          <p:cNvSpPr>
            <a:spLocks noGrp="1"/>
          </p:cNvSpPr>
          <p:nvPr>
            <p:ph type="sldNum" sz="quarter" idx="5"/>
          </p:nvPr>
        </p:nvSpPr>
        <p:spPr/>
        <p:txBody>
          <a:bodyPr/>
          <a:lstStyle/>
          <a:p>
            <a:fld id="{412BB8A2-B01B-45FF-976D-F4C785D3EA7F}" type="slidenum">
              <a:rPr lang="en-US" smtClean="0"/>
              <a:t>33</a:t>
            </a:fld>
            <a:endParaRPr lang="en-US"/>
          </a:p>
        </p:txBody>
      </p:sp>
    </p:spTree>
    <p:extLst>
      <p:ext uri="{BB962C8B-B14F-4D97-AF65-F5344CB8AC3E}">
        <p14:creationId xmlns:p14="http://schemas.microsoft.com/office/powerpoint/2010/main" val="12820166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2BB8A2-B01B-45FF-976D-F4C785D3EA7F}" type="slidenum">
              <a:rPr lang="en-US" smtClean="0"/>
              <a:t>36</a:t>
            </a:fld>
            <a:endParaRPr lang="en-US"/>
          </a:p>
        </p:txBody>
      </p:sp>
    </p:spTree>
    <p:extLst>
      <p:ext uri="{BB962C8B-B14F-4D97-AF65-F5344CB8AC3E}">
        <p14:creationId xmlns:p14="http://schemas.microsoft.com/office/powerpoint/2010/main" val="20399629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2BB8A2-B01B-45FF-976D-F4C785D3EA7F}" type="slidenum">
              <a:rPr lang="en-US" smtClean="0"/>
              <a:t>38</a:t>
            </a:fld>
            <a:endParaRPr lang="en-US"/>
          </a:p>
        </p:txBody>
      </p:sp>
    </p:spTree>
    <p:extLst>
      <p:ext uri="{BB962C8B-B14F-4D97-AF65-F5344CB8AC3E}">
        <p14:creationId xmlns:p14="http://schemas.microsoft.com/office/powerpoint/2010/main" val="30459945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2BB8A2-B01B-45FF-976D-F4C785D3EA7F}" type="slidenum">
              <a:rPr lang="en-US" smtClean="0"/>
              <a:t>40</a:t>
            </a:fld>
            <a:endParaRPr lang="en-US"/>
          </a:p>
        </p:txBody>
      </p:sp>
    </p:spTree>
    <p:extLst>
      <p:ext uri="{BB962C8B-B14F-4D97-AF65-F5344CB8AC3E}">
        <p14:creationId xmlns:p14="http://schemas.microsoft.com/office/powerpoint/2010/main" val="22260982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2BB8A2-B01B-45FF-976D-F4C785D3EA7F}" type="slidenum">
              <a:rPr lang="en-US" smtClean="0"/>
              <a:t>41</a:t>
            </a:fld>
            <a:endParaRPr lang="en-US"/>
          </a:p>
        </p:txBody>
      </p:sp>
    </p:spTree>
    <p:extLst>
      <p:ext uri="{BB962C8B-B14F-4D97-AF65-F5344CB8AC3E}">
        <p14:creationId xmlns:p14="http://schemas.microsoft.com/office/powerpoint/2010/main" val="38260864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2BB8A2-B01B-45FF-976D-F4C785D3EA7F}" type="slidenum">
              <a:rPr lang="en-US" smtClean="0"/>
              <a:t>42</a:t>
            </a:fld>
            <a:endParaRPr lang="en-US"/>
          </a:p>
        </p:txBody>
      </p:sp>
    </p:spTree>
    <p:extLst>
      <p:ext uri="{BB962C8B-B14F-4D97-AF65-F5344CB8AC3E}">
        <p14:creationId xmlns:p14="http://schemas.microsoft.com/office/powerpoint/2010/main" val="31676784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Poor growth based on Sequential Measures: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No weight gain or weight loss from one measurement to the next; or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Downward crossing of weight-for-age centile lines1; or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Insufficient weight gain (velocity standards2 or grams/per specific time period3). </a:t>
            </a:r>
          </a:p>
          <a:p>
            <a:pPr marL="171450"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pPr marL="0" indent="0">
              <a:buFont typeface="Arial" panose="020B0604020202020204" pitchFamily="34" charset="0"/>
              <a:buNone/>
            </a:pPr>
            <a:r>
              <a:rPr lang="en-US" sz="1200" b="1" i="0" u="none" strike="noStrike" kern="1200" baseline="0" dirty="0">
                <a:solidFill>
                  <a:schemeClr val="tx1"/>
                </a:solidFill>
                <a:latin typeface="+mn-lt"/>
                <a:ea typeface="+mn-ea"/>
                <a:cs typeface="+mn-cs"/>
              </a:rPr>
              <a:t>Known Risk Factors for Poor growth and Development:</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Neurodevelopmental concerns; or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Infant feeding concerns; or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Maternal risk (physical or mental health problem(s) affecting caring practices); or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History of hospitalization. </a:t>
            </a:r>
          </a:p>
          <a:p>
            <a:pPr marL="0" indent="0">
              <a:buFont typeface="Arial" panose="020B0604020202020204" pitchFamily="34" charset="0"/>
              <a:buNone/>
            </a:pPr>
            <a:endParaRPr lang="en-US" sz="1200" b="0" i="0" u="none" strike="noStrike" kern="1200" baseline="0" dirty="0">
              <a:solidFill>
                <a:schemeClr val="tx1"/>
              </a:solidFill>
              <a:latin typeface="+mn-lt"/>
              <a:ea typeface="+mn-ea"/>
              <a:cs typeface="+mn-cs"/>
            </a:endParaRPr>
          </a:p>
          <a:p>
            <a:pPr marL="0" indent="0">
              <a:buFont typeface="Arial" panose="020B0604020202020204" pitchFamily="34" charset="0"/>
              <a:buNone/>
            </a:pPr>
            <a:r>
              <a:rPr lang="en-US" sz="1200" b="1" i="0" u="none" strike="noStrike" kern="1200" baseline="0" dirty="0">
                <a:solidFill>
                  <a:schemeClr val="tx1"/>
                </a:solidFill>
                <a:latin typeface="+mn-lt"/>
                <a:ea typeface="+mn-ea"/>
                <a:cs typeface="+mn-cs"/>
              </a:rPr>
              <a:t>Infants with poor anthropometry based on a single measure:</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Weight-for-age z-score (WAZ) &lt;-2 SD; or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Weight-for-length z-score (WLZ) &lt;-2 SD; or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Nutritional </a:t>
            </a:r>
            <a:r>
              <a:rPr lang="en-US" sz="1200" b="0" i="0" u="none" strike="noStrike" kern="1200" baseline="0" dirty="0" err="1">
                <a:solidFill>
                  <a:schemeClr val="tx1"/>
                </a:solidFill>
                <a:latin typeface="+mn-lt"/>
                <a:ea typeface="+mn-ea"/>
                <a:cs typeface="+mn-cs"/>
              </a:rPr>
              <a:t>oedema</a:t>
            </a:r>
            <a:r>
              <a:rPr lang="en-US" sz="1200" b="0" i="0" u="none" strike="noStrike" kern="1200" baseline="0" dirty="0">
                <a:solidFill>
                  <a:schemeClr val="tx1"/>
                </a:solidFill>
                <a:latin typeface="+mn-lt"/>
                <a:ea typeface="+mn-ea"/>
                <a:cs typeface="+mn-cs"/>
              </a:rPr>
              <a:t>; or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Mid-upper arm circumference (MUAC) &lt;110mm for infants between 6 weeks to less than 6 months of age. </a:t>
            </a:r>
          </a:p>
          <a:p>
            <a:pPr marL="0" indent="0">
              <a:buFont typeface="Arial" panose="020B0604020202020204" pitchFamily="34" charset="0"/>
              <a:buNone/>
            </a:pPr>
            <a:endParaRPr lang="en-US" sz="1200" b="1" i="0" u="none" strike="noStrike" kern="1200" baseline="0" dirty="0">
              <a:solidFill>
                <a:schemeClr val="tx1"/>
              </a:solidFill>
              <a:latin typeface="+mn-lt"/>
              <a:ea typeface="+mn-ea"/>
              <a:cs typeface="+mn-cs"/>
            </a:endParaRPr>
          </a:p>
          <a:p>
            <a:pPr marL="0" indent="0">
              <a:buFont typeface="Arial" panose="020B0604020202020204" pitchFamily="34" charset="0"/>
              <a:buNone/>
            </a:pPr>
            <a:r>
              <a:rPr lang="en-US" sz="1200" b="1" i="0" u="none" strike="noStrike" kern="1200" baseline="0" dirty="0">
                <a:solidFill>
                  <a:schemeClr val="tx1"/>
                </a:solidFill>
                <a:latin typeface="+mn-lt"/>
                <a:ea typeface="+mn-ea"/>
                <a:cs typeface="+mn-cs"/>
              </a:rPr>
              <a:t>Infants at Risk due to poor birth outcomes: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Preterm birth; or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Low birth weight; or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Small for gestational age </a:t>
            </a:r>
          </a:p>
          <a:p>
            <a:pPr marL="0" indent="0">
              <a:buFont typeface="Arial" panose="020B0604020202020204" pitchFamily="34" charset="0"/>
              <a:buNone/>
            </a:pPr>
            <a:endParaRPr lang="en-US" sz="1200" b="1"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12BB8A2-B01B-45FF-976D-F4C785D3EA7F}" type="slidenum">
              <a:rPr lang="en-US" smtClean="0"/>
              <a:t>46</a:t>
            </a:fld>
            <a:endParaRPr lang="en-US"/>
          </a:p>
        </p:txBody>
      </p:sp>
    </p:spTree>
    <p:extLst>
      <p:ext uri="{BB962C8B-B14F-4D97-AF65-F5344CB8AC3E}">
        <p14:creationId xmlns:p14="http://schemas.microsoft.com/office/powerpoint/2010/main" val="26156542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2BB8A2-B01B-45FF-976D-F4C785D3EA7F}" type="slidenum">
              <a:rPr lang="en-US" smtClean="0"/>
              <a:t>48</a:t>
            </a:fld>
            <a:endParaRPr lang="en-US"/>
          </a:p>
        </p:txBody>
      </p:sp>
    </p:spTree>
    <p:extLst>
      <p:ext uri="{BB962C8B-B14F-4D97-AF65-F5344CB8AC3E}">
        <p14:creationId xmlns:p14="http://schemas.microsoft.com/office/powerpoint/2010/main" val="2449611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 general the more assets</a:t>
            </a:r>
            <a:r>
              <a:rPr lang="en-US" b="1" baseline="0" dirty="0"/>
              <a:t> a household has and the more varied the strategies available to it, the more resilient the household will be. </a:t>
            </a:r>
            <a:r>
              <a:rPr lang="en-US" baseline="0" dirty="0"/>
              <a:t> However, households with many physical, financial or natural assets may be targeted during conflict or civil unrest increasing vulnerability.</a:t>
            </a:r>
            <a:endParaRPr lang="en-US" dirty="0"/>
          </a:p>
        </p:txBody>
      </p:sp>
      <p:sp>
        <p:nvSpPr>
          <p:cNvPr id="4" name="Slide Number Placeholder 3"/>
          <p:cNvSpPr>
            <a:spLocks noGrp="1"/>
          </p:cNvSpPr>
          <p:nvPr>
            <p:ph type="sldNum" sz="quarter" idx="10"/>
          </p:nvPr>
        </p:nvSpPr>
        <p:spPr/>
        <p:txBody>
          <a:bodyPr/>
          <a:lstStyle/>
          <a:p>
            <a:fld id="{0ADB90BC-7951-410C-9029-0D8271EEF3AD}" type="slidenum">
              <a:rPr lang="en-US" smtClean="0"/>
              <a:t>7</a:t>
            </a:fld>
            <a:endParaRPr lang="en-US"/>
          </a:p>
        </p:txBody>
      </p:sp>
    </p:spTree>
    <p:extLst>
      <p:ext uri="{BB962C8B-B14F-4D97-AF65-F5344CB8AC3E}">
        <p14:creationId xmlns:p14="http://schemas.microsoft.com/office/powerpoint/2010/main" val="42228210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2BB8A2-B01B-45FF-976D-F4C785D3EA7F}" type="slidenum">
              <a:rPr lang="en-US" smtClean="0"/>
              <a:t>50</a:t>
            </a:fld>
            <a:endParaRPr lang="en-US"/>
          </a:p>
        </p:txBody>
      </p:sp>
    </p:spTree>
    <p:extLst>
      <p:ext uri="{BB962C8B-B14F-4D97-AF65-F5344CB8AC3E}">
        <p14:creationId xmlns:p14="http://schemas.microsoft.com/office/powerpoint/2010/main" val="37359598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2BB8A2-B01B-45FF-976D-F4C785D3EA7F}" type="slidenum">
              <a:rPr lang="en-US" smtClean="0"/>
              <a:t>51</a:t>
            </a:fld>
            <a:endParaRPr lang="en-US"/>
          </a:p>
        </p:txBody>
      </p:sp>
    </p:spTree>
    <p:extLst>
      <p:ext uri="{BB962C8B-B14F-4D97-AF65-F5344CB8AC3E}">
        <p14:creationId xmlns:p14="http://schemas.microsoft.com/office/powerpoint/2010/main" val="3571766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931981-84AF-5D34-BDAC-C233C8E217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A504F8-2B3D-46DE-3223-5A4F853757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E3892D-0F39-8BDE-C68D-EBAC468478B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4BEE548-4E66-7299-8DF0-B9392E325C30}"/>
              </a:ext>
            </a:extLst>
          </p:cNvPr>
          <p:cNvSpPr>
            <a:spLocks noGrp="1"/>
          </p:cNvSpPr>
          <p:nvPr>
            <p:ph type="sldNum" sz="quarter" idx="10"/>
          </p:nvPr>
        </p:nvSpPr>
        <p:spPr/>
        <p:txBody>
          <a:bodyPr/>
          <a:lstStyle/>
          <a:p>
            <a:fld id="{412BB8A2-B01B-45FF-976D-F4C785D3EA7F}" type="slidenum">
              <a:rPr lang="en-US" smtClean="0"/>
              <a:t>53</a:t>
            </a:fld>
            <a:endParaRPr lang="en-US"/>
          </a:p>
        </p:txBody>
      </p:sp>
    </p:spTree>
    <p:extLst>
      <p:ext uri="{BB962C8B-B14F-4D97-AF65-F5344CB8AC3E}">
        <p14:creationId xmlns:p14="http://schemas.microsoft.com/office/powerpoint/2010/main" val="38327237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2BB8A2-B01B-45FF-976D-F4C785D3EA7F}" type="slidenum">
              <a:rPr lang="en-US" smtClean="0"/>
              <a:t>54</a:t>
            </a:fld>
            <a:endParaRPr lang="en-US"/>
          </a:p>
        </p:txBody>
      </p:sp>
    </p:spTree>
    <p:extLst>
      <p:ext uri="{BB962C8B-B14F-4D97-AF65-F5344CB8AC3E}">
        <p14:creationId xmlns:p14="http://schemas.microsoft.com/office/powerpoint/2010/main" val="25099343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2BB8A2-B01B-45FF-976D-F4C785D3EA7F}" type="slidenum">
              <a:rPr lang="en-US" smtClean="0"/>
              <a:t>56</a:t>
            </a:fld>
            <a:endParaRPr lang="en-US"/>
          </a:p>
        </p:txBody>
      </p:sp>
    </p:spTree>
    <p:extLst>
      <p:ext uri="{BB962C8B-B14F-4D97-AF65-F5344CB8AC3E}">
        <p14:creationId xmlns:p14="http://schemas.microsoft.com/office/powerpoint/2010/main" val="4133194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DB90BC-7951-410C-9029-0D8271EEF3AD}" type="slidenum">
              <a:rPr lang="en-US" smtClean="0"/>
              <a:t>13</a:t>
            </a:fld>
            <a:endParaRPr lang="en-US"/>
          </a:p>
        </p:txBody>
      </p:sp>
    </p:spTree>
    <p:extLst>
      <p:ext uri="{BB962C8B-B14F-4D97-AF65-F5344CB8AC3E}">
        <p14:creationId xmlns:p14="http://schemas.microsoft.com/office/powerpoint/2010/main" val="2840872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1" i="0" u="none" strike="noStrike" dirty="0">
                <a:solidFill>
                  <a:srgbClr val="2B2B2B"/>
                </a:solidFill>
                <a:effectLst/>
                <a:latin typeface="Poppins" pitchFamily="2" charset="77"/>
              </a:rPr>
              <a:t>Key Findings</a:t>
            </a:r>
          </a:p>
          <a:p>
            <a:pPr algn="l" fontAlgn="base"/>
            <a:r>
              <a:rPr lang="en-US" b="0" i="0" u="none" strike="noStrike" dirty="0">
                <a:solidFill>
                  <a:srgbClr val="2D2D2D"/>
                </a:solidFill>
                <a:effectLst/>
                <a:latin typeface="Poppins" pitchFamily="2" charset="77"/>
              </a:rPr>
              <a:t>According to the recent statewide survey:</a:t>
            </a:r>
          </a:p>
          <a:p>
            <a:pPr algn="l" fontAlgn="base">
              <a:buFont typeface="Arial" panose="020B0604020202020204" pitchFamily="34" charset="0"/>
              <a:buChar char="•"/>
            </a:pPr>
            <a:r>
              <a:rPr lang="en-US" b="0" i="0" u="none" strike="noStrike" dirty="0">
                <a:solidFill>
                  <a:srgbClr val="2D2D2D"/>
                </a:solidFill>
                <a:effectLst/>
                <a:latin typeface="Poppins" pitchFamily="2" charset="77"/>
              </a:rPr>
              <a:t>1 in 5 Colorado households (21%) consider hunger a top concern</a:t>
            </a:r>
          </a:p>
          <a:p>
            <a:pPr algn="l" fontAlgn="base">
              <a:buFont typeface="Arial" panose="020B0604020202020204" pitchFamily="34" charset="0"/>
              <a:buChar char="•"/>
            </a:pPr>
            <a:r>
              <a:rPr lang="en-US" b="0" i="0" u="none" strike="noStrike" dirty="0">
                <a:solidFill>
                  <a:srgbClr val="2D2D2D"/>
                </a:solidFill>
                <a:effectLst/>
                <a:latin typeface="Poppins" pitchFamily="2" charset="77"/>
              </a:rPr>
              <a:t> 1  in 3 (33%)  of Coloradans are food insecure, meaning they lack reliable access to nutritious food, with people of color and households with children facing even higher levels of hunger</a:t>
            </a:r>
          </a:p>
          <a:p>
            <a:pPr algn="l" fontAlgn="base">
              <a:buFont typeface="Arial" panose="020B0604020202020204" pitchFamily="34" charset="0"/>
              <a:buChar char="•"/>
            </a:pPr>
            <a:r>
              <a:rPr lang="en-US" b="0" i="0" u="none" strike="noStrike" dirty="0">
                <a:solidFill>
                  <a:srgbClr val="2D2D2D"/>
                </a:solidFill>
                <a:effectLst/>
                <a:latin typeface="Poppins" pitchFamily="2" charset="77"/>
              </a:rPr>
              <a:t>Forty-three percent of non-white and Latinx individuals are now struggling to put food on the table, compared to 29% of white Coloradans</a:t>
            </a:r>
          </a:p>
          <a:p>
            <a:pPr algn="l" fontAlgn="base">
              <a:buFont typeface="Arial" panose="020B0604020202020204" pitchFamily="34" charset="0"/>
              <a:buChar char="•"/>
            </a:pPr>
            <a:r>
              <a:rPr lang="en-US" b="0" i="0" u="none" strike="noStrike" dirty="0">
                <a:solidFill>
                  <a:srgbClr val="2D2D2D"/>
                </a:solidFill>
                <a:effectLst/>
                <a:latin typeface="Poppins" pitchFamily="2" charset="77"/>
              </a:rPr>
              <a:t>Almost half of households with children (44%) are struggling to have regular access to </a:t>
            </a:r>
            <a:br>
              <a:rPr lang="en-US" b="0" i="0" u="none" strike="noStrike" dirty="0">
                <a:solidFill>
                  <a:srgbClr val="2D2D2D"/>
                </a:solidFill>
                <a:effectLst/>
                <a:latin typeface="Poppins" pitchFamily="2" charset="77"/>
              </a:rPr>
            </a:br>
            <a:r>
              <a:rPr lang="en-US" b="0" i="0" u="none" strike="noStrike" dirty="0">
                <a:solidFill>
                  <a:srgbClr val="2D2D2D"/>
                </a:solidFill>
                <a:effectLst/>
                <a:latin typeface="Poppins" pitchFamily="2" charset="77"/>
              </a:rPr>
              <a:t>nutritious food</a:t>
            </a:r>
          </a:p>
          <a:p>
            <a:pPr algn="l" fontAlgn="base">
              <a:buFont typeface="Arial" panose="020B0604020202020204" pitchFamily="34" charset="0"/>
              <a:buChar char="•"/>
            </a:pPr>
            <a:r>
              <a:rPr lang="en-US" b="0" i="0" u="none" strike="noStrike" dirty="0">
                <a:solidFill>
                  <a:srgbClr val="2D2D2D"/>
                </a:solidFill>
                <a:effectLst/>
                <a:latin typeface="Poppins" pitchFamily="2" charset="77"/>
              </a:rPr>
              <a:t>1 in 5 adults in Colorado (20%) reported having to cut back or skip meals because there wasn’t enough money to buy food. Among non-white or Latinx households that rose to 26%.</a:t>
            </a:r>
          </a:p>
          <a:p>
            <a:pPr algn="l" fontAlgn="base">
              <a:buFont typeface="Arial" panose="020B0604020202020204" pitchFamily="34" charset="0"/>
              <a:buChar char="•"/>
            </a:pPr>
            <a:r>
              <a:rPr lang="en-US" b="0" i="0" u="none" strike="noStrike" dirty="0">
                <a:solidFill>
                  <a:srgbClr val="2D2D2D"/>
                </a:solidFill>
                <a:effectLst/>
                <a:latin typeface="Poppins" pitchFamily="2" charset="77"/>
              </a:rPr>
              <a:t>1 in 6 children (16%)  are not getting adequate nutrition because there is not </a:t>
            </a:r>
            <a:br>
              <a:rPr lang="en-US" b="0" i="0" u="none" strike="noStrike" dirty="0">
                <a:solidFill>
                  <a:srgbClr val="2D2D2D"/>
                </a:solidFill>
                <a:effectLst/>
                <a:latin typeface="Poppins" pitchFamily="2" charset="77"/>
              </a:rPr>
            </a:br>
            <a:r>
              <a:rPr lang="en-US" b="0" i="0" u="none" strike="noStrike" dirty="0">
                <a:solidFill>
                  <a:srgbClr val="2D2D2D"/>
                </a:solidFill>
                <a:effectLst/>
                <a:latin typeface="Poppins" pitchFamily="2" charset="77"/>
              </a:rPr>
              <a:t>enough money for food</a:t>
            </a:r>
          </a:p>
          <a:p>
            <a:pPr algn="l" fontAlgn="base">
              <a:buFont typeface="Arial" panose="020B0604020202020204" pitchFamily="34" charset="0"/>
              <a:buChar char="•"/>
            </a:pPr>
            <a:r>
              <a:rPr lang="en-US" b="0" i="0" u="none" strike="noStrike" dirty="0">
                <a:solidFill>
                  <a:srgbClr val="2D2D2D"/>
                </a:solidFill>
                <a:effectLst/>
                <a:latin typeface="Poppins" pitchFamily="2" charset="77"/>
              </a:rPr>
              <a:t>Forty-five percent of Coloradans identified the high cost of healthy food as a problem </a:t>
            </a:r>
            <a:br>
              <a:rPr lang="en-US" b="0" i="0" u="none" strike="noStrike" dirty="0">
                <a:solidFill>
                  <a:srgbClr val="2D2D2D"/>
                </a:solidFill>
                <a:effectLst/>
                <a:latin typeface="Poppins" pitchFamily="2" charset="77"/>
              </a:rPr>
            </a:br>
            <a:r>
              <a:rPr lang="en-US" b="0" i="0" u="none" strike="noStrike" dirty="0">
                <a:solidFill>
                  <a:srgbClr val="2D2D2D"/>
                </a:solidFill>
                <a:effectLst/>
                <a:latin typeface="Poppins" pitchFamily="2" charset="77"/>
              </a:rPr>
              <a:t>for their household</a:t>
            </a:r>
          </a:p>
          <a:p>
            <a:endParaRPr lang="en-US" dirty="0"/>
          </a:p>
        </p:txBody>
      </p:sp>
      <p:sp>
        <p:nvSpPr>
          <p:cNvPr id="4" name="Slide Number Placeholder 3"/>
          <p:cNvSpPr>
            <a:spLocks noGrp="1"/>
          </p:cNvSpPr>
          <p:nvPr>
            <p:ph type="sldNum" sz="quarter" idx="5"/>
          </p:nvPr>
        </p:nvSpPr>
        <p:spPr/>
        <p:txBody>
          <a:bodyPr/>
          <a:lstStyle/>
          <a:p>
            <a:fld id="{412BB8A2-B01B-45FF-976D-F4C785D3EA7F}" type="slidenum">
              <a:rPr lang="en-US" smtClean="0"/>
              <a:t>17</a:t>
            </a:fld>
            <a:endParaRPr lang="en-US"/>
          </a:p>
        </p:txBody>
      </p:sp>
    </p:spTree>
    <p:extLst>
      <p:ext uri="{BB962C8B-B14F-4D97-AF65-F5344CB8AC3E}">
        <p14:creationId xmlns:p14="http://schemas.microsoft.com/office/powerpoint/2010/main" val="2138301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a:t>
            </a:r>
            <a:r>
              <a:rPr lang="en-US" dirty="0" err="1"/>
              <a:t>www.spoonfoundation.org</a:t>
            </a:r>
            <a:endParaRPr lang="en-US" dirty="0"/>
          </a:p>
          <a:p>
            <a:endParaRPr lang="en-US" dirty="0"/>
          </a:p>
        </p:txBody>
      </p:sp>
      <p:sp>
        <p:nvSpPr>
          <p:cNvPr id="4" name="Slide Number Placeholder 3"/>
          <p:cNvSpPr>
            <a:spLocks noGrp="1"/>
          </p:cNvSpPr>
          <p:nvPr>
            <p:ph type="sldNum" sz="quarter" idx="5"/>
          </p:nvPr>
        </p:nvSpPr>
        <p:spPr/>
        <p:txBody>
          <a:bodyPr/>
          <a:lstStyle/>
          <a:p>
            <a:fld id="{412BB8A2-B01B-45FF-976D-F4C785D3EA7F}" type="slidenum">
              <a:rPr lang="en-US" smtClean="0"/>
              <a:t>18</a:t>
            </a:fld>
            <a:endParaRPr lang="en-US"/>
          </a:p>
        </p:txBody>
      </p:sp>
    </p:spTree>
    <p:extLst>
      <p:ext uri="{BB962C8B-B14F-4D97-AF65-F5344CB8AC3E}">
        <p14:creationId xmlns:p14="http://schemas.microsoft.com/office/powerpoint/2010/main" val="1526739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2BB8A2-B01B-45FF-976D-F4C785D3EA7F}" type="slidenum">
              <a:rPr lang="en-US" smtClean="0"/>
              <a:t>20</a:t>
            </a:fld>
            <a:endParaRPr lang="en-US"/>
          </a:p>
        </p:txBody>
      </p:sp>
    </p:spTree>
    <p:extLst>
      <p:ext uri="{BB962C8B-B14F-4D97-AF65-F5344CB8AC3E}">
        <p14:creationId xmlns:p14="http://schemas.microsoft.com/office/powerpoint/2010/main" val="204784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2BB8A2-B01B-45FF-976D-F4C785D3EA7F}" type="slidenum">
              <a:rPr lang="en-US" smtClean="0"/>
              <a:t>22</a:t>
            </a:fld>
            <a:endParaRPr lang="en-US"/>
          </a:p>
        </p:txBody>
      </p:sp>
    </p:spTree>
    <p:extLst>
      <p:ext uri="{BB962C8B-B14F-4D97-AF65-F5344CB8AC3E}">
        <p14:creationId xmlns:p14="http://schemas.microsoft.com/office/powerpoint/2010/main" val="758711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2BB8A2-B01B-45FF-976D-F4C785D3EA7F}" type="slidenum">
              <a:rPr lang="en-US" smtClean="0"/>
              <a:t>27</a:t>
            </a:fld>
            <a:endParaRPr lang="en-US"/>
          </a:p>
        </p:txBody>
      </p:sp>
    </p:spTree>
    <p:extLst>
      <p:ext uri="{BB962C8B-B14F-4D97-AF65-F5344CB8AC3E}">
        <p14:creationId xmlns:p14="http://schemas.microsoft.com/office/powerpoint/2010/main" val="3437600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2BB8A2-B01B-45FF-976D-F4C785D3EA7F}" type="slidenum">
              <a:rPr lang="en-US" smtClean="0"/>
              <a:t>28</a:t>
            </a:fld>
            <a:endParaRPr lang="en-US"/>
          </a:p>
        </p:txBody>
      </p:sp>
    </p:spTree>
    <p:extLst>
      <p:ext uri="{BB962C8B-B14F-4D97-AF65-F5344CB8AC3E}">
        <p14:creationId xmlns:p14="http://schemas.microsoft.com/office/powerpoint/2010/main" val="1437200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7254C-6731-BA46-8B17-292361FF1730}"/>
              </a:ext>
            </a:extLst>
          </p:cNvPr>
          <p:cNvSpPr>
            <a:spLocks noGrp="1"/>
          </p:cNvSpPr>
          <p:nvPr>
            <p:ph type="ctrTitle"/>
          </p:nvPr>
        </p:nvSpPr>
        <p:spPr>
          <a:xfrm>
            <a:off x="1524000" y="1122363"/>
            <a:ext cx="9144000" cy="2387600"/>
          </a:xfrm>
        </p:spPr>
        <p:txBody>
          <a:bodyPr anchor="b"/>
          <a:lstStyle>
            <a:lvl1pPr algn="ctr">
              <a:defRPr sz="6000" b="1"/>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54A0563-0B99-1E41-877D-5121531F7E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224770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5E9D83-E897-FB41-A58C-A46C6A408A31}"/>
              </a:ext>
            </a:extLst>
          </p:cNvPr>
          <p:cNvSpPr>
            <a:spLocks noGrp="1"/>
          </p:cNvSpPr>
          <p:nvPr>
            <p:ph type="dt" sz="half" idx="10"/>
          </p:nvPr>
        </p:nvSpPr>
        <p:spPr/>
        <p:txBody>
          <a:bodyPr/>
          <a:lstStyle/>
          <a:p>
            <a:fld id="{2FEB07FC-9B62-E44E-ABA9-FB7236C6E429}" type="datetimeFigureOut">
              <a:rPr lang="en-US" smtClean="0"/>
              <a:t>6/29/2026</a:t>
            </a:fld>
            <a:endParaRPr lang="en-US"/>
          </a:p>
        </p:txBody>
      </p:sp>
      <p:sp>
        <p:nvSpPr>
          <p:cNvPr id="3" name="Footer Placeholder 2">
            <a:extLst>
              <a:ext uri="{FF2B5EF4-FFF2-40B4-BE49-F238E27FC236}">
                <a16:creationId xmlns:a16="http://schemas.microsoft.com/office/drawing/2014/main" id="{DDE4C5BE-D10B-A140-B8E7-63259EA9F9D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6BF10A6-6B0E-1E49-AC84-6503C5D2A86C}"/>
              </a:ext>
            </a:extLst>
          </p:cNvPr>
          <p:cNvSpPr>
            <a:spLocks noGrp="1"/>
          </p:cNvSpPr>
          <p:nvPr>
            <p:ph type="sldNum" sz="quarter" idx="12"/>
          </p:nvPr>
        </p:nvSpPr>
        <p:spPr/>
        <p:txBody>
          <a:bodyPr/>
          <a:lstStyle/>
          <a:p>
            <a:fld id="{BC649C52-ABF3-C740-9681-82BA629079CC}" type="slidenum">
              <a:rPr lang="en-US" smtClean="0"/>
              <a:t>‹#›</a:t>
            </a:fld>
            <a:endParaRPr lang="en-US"/>
          </a:p>
        </p:txBody>
      </p:sp>
      <p:sp>
        <p:nvSpPr>
          <p:cNvPr id="14" name="Picture Placeholder 13">
            <a:extLst>
              <a:ext uri="{FF2B5EF4-FFF2-40B4-BE49-F238E27FC236}">
                <a16:creationId xmlns:a16="http://schemas.microsoft.com/office/drawing/2014/main" id="{6756F61A-7F8B-EC46-BA22-24D367BD0626}"/>
              </a:ext>
            </a:extLst>
          </p:cNvPr>
          <p:cNvSpPr>
            <a:spLocks noGrp="1"/>
          </p:cNvSpPr>
          <p:nvPr>
            <p:ph type="pic" sz="quarter" idx="15"/>
          </p:nvPr>
        </p:nvSpPr>
        <p:spPr>
          <a:xfrm>
            <a:off x="0" y="0"/>
            <a:ext cx="12192000" cy="6858000"/>
          </a:xfrm>
        </p:spPr>
        <p:txBody>
          <a:bodyPr/>
          <a:lstStyle/>
          <a:p>
            <a:r>
              <a:rPr lang="en-US"/>
              <a:t>Click icon to add picture</a:t>
            </a:r>
          </a:p>
        </p:txBody>
      </p:sp>
      <p:sp>
        <p:nvSpPr>
          <p:cNvPr id="12" name="Content Placeholder 11">
            <a:extLst>
              <a:ext uri="{FF2B5EF4-FFF2-40B4-BE49-F238E27FC236}">
                <a16:creationId xmlns:a16="http://schemas.microsoft.com/office/drawing/2014/main" id="{0AA58DF8-93F2-8947-822C-2545CB8CAAF9}"/>
              </a:ext>
            </a:extLst>
          </p:cNvPr>
          <p:cNvSpPr>
            <a:spLocks noGrp="1"/>
          </p:cNvSpPr>
          <p:nvPr>
            <p:ph sz="quarter" idx="14"/>
          </p:nvPr>
        </p:nvSpPr>
        <p:spPr>
          <a:xfrm>
            <a:off x="3459650" y="2858447"/>
            <a:ext cx="5260976" cy="44746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Tree>
    <p:extLst>
      <p:ext uri="{BB962C8B-B14F-4D97-AF65-F5344CB8AC3E}">
        <p14:creationId xmlns:p14="http://schemas.microsoft.com/office/powerpoint/2010/main" val="1002740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7254C-6731-BA46-8B17-292361FF1730}"/>
              </a:ext>
            </a:extLst>
          </p:cNvPr>
          <p:cNvSpPr>
            <a:spLocks noGrp="1"/>
          </p:cNvSpPr>
          <p:nvPr>
            <p:ph type="ctrTitle"/>
          </p:nvPr>
        </p:nvSpPr>
        <p:spPr>
          <a:xfrm>
            <a:off x="1524000" y="1122363"/>
            <a:ext cx="9144000" cy="2387600"/>
          </a:xfrm>
        </p:spPr>
        <p:txBody>
          <a:bodyPr anchor="b"/>
          <a:lstStyle>
            <a:lvl1pPr algn="ctr">
              <a:defRPr sz="6000" b="1"/>
            </a:lvl1pPr>
          </a:lstStyle>
          <a:p>
            <a:r>
              <a:rPr lang="en-US" dirty="0"/>
              <a:t>Click to edit</a:t>
            </a:r>
          </a:p>
        </p:txBody>
      </p:sp>
      <p:sp>
        <p:nvSpPr>
          <p:cNvPr id="3" name="Subtitle 2">
            <a:extLst>
              <a:ext uri="{FF2B5EF4-FFF2-40B4-BE49-F238E27FC236}">
                <a16:creationId xmlns:a16="http://schemas.microsoft.com/office/drawing/2014/main" id="{A54A0563-0B99-1E41-877D-5121531F7E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2380073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15AAD-E175-3F4A-8F56-356CB8A739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C487BE-B346-7247-8803-D6D99E1EDA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574633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AF923-03E9-884C-8890-5A8F5E4B2392}"/>
              </a:ext>
            </a:extLst>
          </p:cNvPr>
          <p:cNvSpPr>
            <a:spLocks noGrp="1"/>
          </p:cNvSpPr>
          <p:nvPr>
            <p:ph type="title"/>
          </p:nvPr>
        </p:nvSpPr>
        <p:spPr>
          <a:xfrm>
            <a:off x="831850" y="1346325"/>
            <a:ext cx="10515600" cy="2852737"/>
          </a:xfrm>
        </p:spPr>
        <p:txBody>
          <a:bodyPr anchor="b"/>
          <a:lstStyle>
            <a:lvl1pPr>
              <a:defRPr sz="6000" b="1"/>
            </a:lvl1pPr>
          </a:lstStyle>
          <a:p>
            <a:r>
              <a:rPr lang="en-US" dirty="0"/>
              <a:t>Click to edit</a:t>
            </a:r>
          </a:p>
        </p:txBody>
      </p:sp>
      <p:sp>
        <p:nvSpPr>
          <p:cNvPr id="3" name="Text Placeholder 2">
            <a:extLst>
              <a:ext uri="{FF2B5EF4-FFF2-40B4-BE49-F238E27FC236}">
                <a16:creationId xmlns:a16="http://schemas.microsoft.com/office/drawing/2014/main" id="{629FDFB9-65AC-4C4D-97DA-605F704ACBF7}"/>
              </a:ext>
            </a:extLst>
          </p:cNvPr>
          <p:cNvSpPr>
            <a:spLocks noGrp="1"/>
          </p:cNvSpPr>
          <p:nvPr>
            <p:ph type="body" idx="1"/>
          </p:nvPr>
        </p:nvSpPr>
        <p:spPr>
          <a:xfrm>
            <a:off x="831850" y="4226051"/>
            <a:ext cx="10515600" cy="990722"/>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2398507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EC076-62B7-9241-8B33-9E377AFCC701}"/>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9D2598A-57A9-124B-91EA-EB3830F2A5A4}"/>
              </a:ext>
            </a:extLst>
          </p:cNvPr>
          <p:cNvSpPr>
            <a:spLocks noGrp="1"/>
          </p:cNvSpPr>
          <p:nvPr>
            <p:ph sz="half" idx="1"/>
          </p:nvPr>
        </p:nvSpPr>
        <p:spPr>
          <a:xfrm>
            <a:off x="838200" y="1825625"/>
            <a:ext cx="5181600" cy="3965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0D97F3-CA83-C545-8169-63B248FE651C}"/>
              </a:ext>
            </a:extLst>
          </p:cNvPr>
          <p:cNvSpPr>
            <a:spLocks noGrp="1"/>
          </p:cNvSpPr>
          <p:nvPr>
            <p:ph sz="half" idx="2"/>
          </p:nvPr>
        </p:nvSpPr>
        <p:spPr>
          <a:xfrm>
            <a:off x="6172200" y="1825625"/>
            <a:ext cx="5181600" cy="3965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15457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2D5CE-1AEB-1844-99CE-29C8A1A308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BCA47F-95BE-8F4C-9C8A-B77ADB559D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BB1978F-4B84-084B-B467-4C0C9DB8E7BE}"/>
              </a:ext>
            </a:extLst>
          </p:cNvPr>
          <p:cNvSpPr>
            <a:spLocks noGrp="1"/>
          </p:cNvSpPr>
          <p:nvPr>
            <p:ph sz="half" idx="2"/>
          </p:nvPr>
        </p:nvSpPr>
        <p:spPr>
          <a:xfrm>
            <a:off x="839788" y="2505075"/>
            <a:ext cx="5157787" cy="32978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CF04823-38AE-C14E-9C17-BAB7A053AC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79C944-5EF6-9744-AD29-A30A15A1BF70}"/>
              </a:ext>
            </a:extLst>
          </p:cNvPr>
          <p:cNvSpPr>
            <a:spLocks noGrp="1"/>
          </p:cNvSpPr>
          <p:nvPr>
            <p:ph sz="quarter" idx="4"/>
          </p:nvPr>
        </p:nvSpPr>
        <p:spPr>
          <a:xfrm>
            <a:off x="6172200" y="2505075"/>
            <a:ext cx="5183188" cy="32978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37691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75822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3EA81-B93D-574F-8F3A-C1D61BA99F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01C75CF-0C71-074D-9A18-36DCE58941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DDFF5687-6519-E34C-8BCB-F11480E237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5053753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0E209-98C0-3C4F-9B75-2870D8D481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C8B030E-EC04-5C4B-A599-7A6F8DC7800C}"/>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551C32-28B4-B440-83C2-1D140C3804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7287893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0E209-98C0-3C4F-9B75-2870D8D481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C8B030E-EC04-5C4B-A599-7A6F8DC7800C}"/>
              </a:ext>
            </a:extLst>
          </p:cNvPr>
          <p:cNvSpPr>
            <a:spLocks noGrp="1"/>
          </p:cNvSpPr>
          <p:nvPr>
            <p:ph type="pic" idx="1"/>
          </p:nvPr>
        </p:nvSpPr>
        <p:spPr>
          <a:xfrm>
            <a:off x="5183188" y="0"/>
            <a:ext cx="7008812"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551C32-28B4-B440-83C2-1D140C3804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364989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15AAD-E175-3F4A-8F56-356CB8A739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C487BE-B346-7247-8803-D6D99E1EDA7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992100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5E9D83-E897-FB41-A58C-A46C6A408A31}"/>
              </a:ext>
            </a:extLst>
          </p:cNvPr>
          <p:cNvSpPr>
            <a:spLocks noGrp="1"/>
          </p:cNvSpPr>
          <p:nvPr>
            <p:ph type="dt" sz="half" idx="10"/>
          </p:nvPr>
        </p:nvSpPr>
        <p:spPr/>
        <p:txBody>
          <a:bodyPr/>
          <a:lstStyle/>
          <a:p>
            <a:fld id="{2FEB07FC-9B62-E44E-ABA9-FB7236C6E429}" type="datetimeFigureOut">
              <a:rPr lang="en-US" smtClean="0"/>
              <a:t>6/29/2026</a:t>
            </a:fld>
            <a:endParaRPr lang="en-US"/>
          </a:p>
        </p:txBody>
      </p:sp>
      <p:sp>
        <p:nvSpPr>
          <p:cNvPr id="3" name="Footer Placeholder 2">
            <a:extLst>
              <a:ext uri="{FF2B5EF4-FFF2-40B4-BE49-F238E27FC236}">
                <a16:creationId xmlns:a16="http://schemas.microsoft.com/office/drawing/2014/main" id="{DDE4C5BE-D10B-A140-B8E7-63259EA9F9D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6BF10A6-6B0E-1E49-AC84-6503C5D2A86C}"/>
              </a:ext>
            </a:extLst>
          </p:cNvPr>
          <p:cNvSpPr>
            <a:spLocks noGrp="1"/>
          </p:cNvSpPr>
          <p:nvPr>
            <p:ph type="sldNum" sz="quarter" idx="12"/>
          </p:nvPr>
        </p:nvSpPr>
        <p:spPr/>
        <p:txBody>
          <a:bodyPr/>
          <a:lstStyle/>
          <a:p>
            <a:fld id="{BC649C52-ABF3-C740-9681-82BA629079CC}" type="slidenum">
              <a:rPr lang="en-US" smtClean="0"/>
              <a:t>‹#›</a:t>
            </a:fld>
            <a:endParaRPr lang="en-US"/>
          </a:p>
        </p:txBody>
      </p:sp>
      <p:sp>
        <p:nvSpPr>
          <p:cNvPr id="14" name="Picture Placeholder 13">
            <a:extLst>
              <a:ext uri="{FF2B5EF4-FFF2-40B4-BE49-F238E27FC236}">
                <a16:creationId xmlns:a16="http://schemas.microsoft.com/office/drawing/2014/main" id="{6756F61A-7F8B-EC46-BA22-24D367BD0626}"/>
              </a:ext>
            </a:extLst>
          </p:cNvPr>
          <p:cNvSpPr>
            <a:spLocks noGrp="1"/>
          </p:cNvSpPr>
          <p:nvPr>
            <p:ph type="pic" sz="quarter" idx="15"/>
          </p:nvPr>
        </p:nvSpPr>
        <p:spPr>
          <a:xfrm>
            <a:off x="0" y="0"/>
            <a:ext cx="12192000" cy="6858000"/>
          </a:xfrm>
        </p:spPr>
        <p:txBody>
          <a:bodyPr/>
          <a:lstStyle/>
          <a:p>
            <a:endParaRPr lang="en-US"/>
          </a:p>
        </p:txBody>
      </p:sp>
      <p:sp>
        <p:nvSpPr>
          <p:cNvPr id="12" name="Content Placeholder 11">
            <a:extLst>
              <a:ext uri="{FF2B5EF4-FFF2-40B4-BE49-F238E27FC236}">
                <a16:creationId xmlns:a16="http://schemas.microsoft.com/office/drawing/2014/main" id="{0AA58DF8-93F2-8947-822C-2545CB8CAAF9}"/>
              </a:ext>
            </a:extLst>
          </p:cNvPr>
          <p:cNvSpPr>
            <a:spLocks noGrp="1"/>
          </p:cNvSpPr>
          <p:nvPr>
            <p:ph sz="quarter" idx="14"/>
          </p:nvPr>
        </p:nvSpPr>
        <p:spPr>
          <a:xfrm>
            <a:off x="3459650" y="2858447"/>
            <a:ext cx="5260976" cy="44746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477068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AF923-03E9-884C-8890-5A8F5E4B2392}"/>
              </a:ext>
            </a:extLst>
          </p:cNvPr>
          <p:cNvSpPr>
            <a:spLocks noGrp="1"/>
          </p:cNvSpPr>
          <p:nvPr>
            <p:ph type="title"/>
          </p:nvPr>
        </p:nvSpPr>
        <p:spPr>
          <a:xfrm>
            <a:off x="831850" y="1346325"/>
            <a:ext cx="10515600" cy="2852737"/>
          </a:xfrm>
        </p:spPr>
        <p:txBody>
          <a:bodyPr anchor="b"/>
          <a:lstStyle>
            <a:lvl1pPr>
              <a:defRPr sz="6000" b="1"/>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29FDFB9-65AC-4C4D-97DA-605F704ACBF7}"/>
              </a:ext>
            </a:extLst>
          </p:cNvPr>
          <p:cNvSpPr>
            <a:spLocks noGrp="1"/>
          </p:cNvSpPr>
          <p:nvPr>
            <p:ph type="body" idx="1"/>
          </p:nvPr>
        </p:nvSpPr>
        <p:spPr>
          <a:xfrm>
            <a:off x="831850" y="4226051"/>
            <a:ext cx="10515600" cy="990722"/>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367270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EC076-62B7-9241-8B33-9E377AFCC701}"/>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9D2598A-57A9-124B-91EA-EB3830F2A5A4}"/>
              </a:ext>
            </a:extLst>
          </p:cNvPr>
          <p:cNvSpPr>
            <a:spLocks noGrp="1"/>
          </p:cNvSpPr>
          <p:nvPr>
            <p:ph sz="half" idx="1"/>
          </p:nvPr>
        </p:nvSpPr>
        <p:spPr>
          <a:xfrm>
            <a:off x="838200" y="1825625"/>
            <a:ext cx="5181600" cy="3965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0D97F3-CA83-C545-8169-63B248FE651C}"/>
              </a:ext>
            </a:extLst>
          </p:cNvPr>
          <p:cNvSpPr>
            <a:spLocks noGrp="1"/>
          </p:cNvSpPr>
          <p:nvPr>
            <p:ph sz="half" idx="2"/>
          </p:nvPr>
        </p:nvSpPr>
        <p:spPr>
          <a:xfrm>
            <a:off x="6172200" y="1825625"/>
            <a:ext cx="5181600" cy="3965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1533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2D5CE-1AEB-1844-99CE-29C8A1A308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BCA47F-95BE-8F4C-9C8A-B77ADB559D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BB1978F-4B84-084B-B467-4C0C9DB8E7BE}"/>
              </a:ext>
            </a:extLst>
          </p:cNvPr>
          <p:cNvSpPr>
            <a:spLocks noGrp="1"/>
          </p:cNvSpPr>
          <p:nvPr>
            <p:ph sz="half" idx="2"/>
          </p:nvPr>
        </p:nvSpPr>
        <p:spPr>
          <a:xfrm>
            <a:off x="839788" y="2505075"/>
            <a:ext cx="5157787" cy="32978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CF04823-38AE-C14E-9C17-BAB7A053AC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C79C944-5EF6-9744-AD29-A30A15A1BF70}"/>
              </a:ext>
            </a:extLst>
          </p:cNvPr>
          <p:cNvSpPr>
            <a:spLocks noGrp="1"/>
          </p:cNvSpPr>
          <p:nvPr>
            <p:ph sz="quarter" idx="4"/>
          </p:nvPr>
        </p:nvSpPr>
        <p:spPr>
          <a:xfrm>
            <a:off x="6172200" y="2505075"/>
            <a:ext cx="5183188" cy="32978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7451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10163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3EA81-B93D-574F-8F3A-C1D61BA99F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01C75CF-0C71-074D-9A18-36DCE58941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DFF5687-6519-E34C-8BCB-F11480E237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269557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0E209-98C0-3C4F-9B75-2870D8D481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C8B030E-EC04-5C4B-A599-7A6F8DC7800C}"/>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7551C32-28B4-B440-83C2-1D140C3804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119363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0E209-98C0-3C4F-9B75-2870D8D481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C8B030E-EC04-5C4B-A599-7A6F8DC7800C}"/>
              </a:ext>
            </a:extLst>
          </p:cNvPr>
          <p:cNvSpPr>
            <a:spLocks noGrp="1"/>
          </p:cNvSpPr>
          <p:nvPr>
            <p:ph type="pic" idx="1"/>
          </p:nvPr>
        </p:nvSpPr>
        <p:spPr>
          <a:xfrm>
            <a:off x="5183188" y="0"/>
            <a:ext cx="7008812"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7551C32-28B4-B440-83C2-1D140C3804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978194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96E787-C10A-0F47-9515-1EA487845E37}"/>
              </a:ext>
            </a:extLst>
          </p:cNvPr>
          <p:cNvSpPr>
            <a:spLocks noGrp="1"/>
          </p:cNvSpPr>
          <p:nvPr>
            <p:ph type="title"/>
          </p:nvPr>
        </p:nvSpPr>
        <p:spPr>
          <a:xfrm>
            <a:off x="838200" y="653143"/>
            <a:ext cx="10515600" cy="10375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212247-2802-D240-8087-4587199068C3}"/>
              </a:ext>
            </a:extLst>
          </p:cNvPr>
          <p:cNvSpPr>
            <a:spLocks noGrp="1"/>
          </p:cNvSpPr>
          <p:nvPr>
            <p:ph type="body" idx="1"/>
          </p:nvPr>
        </p:nvSpPr>
        <p:spPr>
          <a:xfrm>
            <a:off x="838200" y="1825625"/>
            <a:ext cx="10515600" cy="400074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A close up of a sign&#10;&#10;Description automatically generated">
            <a:extLst>
              <a:ext uri="{FF2B5EF4-FFF2-40B4-BE49-F238E27FC236}">
                <a16:creationId xmlns:a16="http://schemas.microsoft.com/office/drawing/2014/main" id="{E02F4416-E035-F04E-8D15-0BFE321F6A95}"/>
              </a:ext>
            </a:extLst>
          </p:cNvPr>
          <p:cNvPicPr>
            <a:picLocks noChangeAspect="1"/>
          </p:cNvPicPr>
          <p:nvPr userDrawn="1"/>
        </p:nvPicPr>
        <p:blipFill>
          <a:blip r:embed="rId12"/>
          <a:stretch>
            <a:fillRect/>
          </a:stretch>
        </p:blipFill>
        <p:spPr>
          <a:xfrm>
            <a:off x="7010407" y="5961306"/>
            <a:ext cx="4343393" cy="566530"/>
          </a:xfrm>
          <a:prstGeom prst="rect">
            <a:avLst/>
          </a:prstGeom>
        </p:spPr>
      </p:pic>
    </p:spTree>
    <p:extLst>
      <p:ext uri="{BB962C8B-B14F-4D97-AF65-F5344CB8AC3E}">
        <p14:creationId xmlns:p14="http://schemas.microsoft.com/office/powerpoint/2010/main" val="563358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85"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96E787-C10A-0F47-9515-1EA487845E37}"/>
              </a:ext>
            </a:extLst>
          </p:cNvPr>
          <p:cNvSpPr>
            <a:spLocks noGrp="1"/>
          </p:cNvSpPr>
          <p:nvPr>
            <p:ph type="title"/>
          </p:nvPr>
        </p:nvSpPr>
        <p:spPr>
          <a:xfrm>
            <a:off x="838200" y="653143"/>
            <a:ext cx="10515600" cy="10375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212247-2802-D240-8087-4587199068C3}"/>
              </a:ext>
            </a:extLst>
          </p:cNvPr>
          <p:cNvSpPr>
            <a:spLocks noGrp="1"/>
          </p:cNvSpPr>
          <p:nvPr>
            <p:ph type="body" idx="1"/>
          </p:nvPr>
        </p:nvSpPr>
        <p:spPr>
          <a:xfrm>
            <a:off x="838200" y="1825625"/>
            <a:ext cx="10515600" cy="400074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840379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emf"/></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hungermap.wfp.or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g"/><Relationship Id="rId1" Type="http://schemas.openxmlformats.org/officeDocument/2006/relationships/slideLayout" Target="../slideLayouts/slideLayout12.xml"/><Relationship Id="rId4" Type="http://schemas.openxmlformats.org/officeDocument/2006/relationships/image" Target="../media/image42.jpeg"/></Relationships>
</file>

<file path=ppt/slides/_rels/slide56.xml.rels><?xml version="1.0" encoding="UTF-8" standalone="yes"?>
<Relationships xmlns="http://schemas.openxmlformats.org/package/2006/relationships"><Relationship Id="rId3" Type="http://schemas.openxmlformats.org/officeDocument/2006/relationships/hyperlink" Target="https://www.fao.org/publications/sofi/2022/en/" TargetMode="External"/><Relationship Id="rId7" Type="http://schemas.openxmlformats.org/officeDocument/2006/relationships/hyperlink" Target="https://www.who.int/publications/i/item/9789240025257" TargetMode="External"/><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hyperlink" Target="https://www.who.int/maternal_child_adolescent/documents/child_hospital_care/en/" TargetMode="External"/><Relationship Id="rId5" Type="http://schemas.openxmlformats.org/officeDocument/2006/relationships/hyperlink" Target="https://www.who.int/elena/en/" TargetMode="External"/><Relationship Id="rId4" Type="http://schemas.openxmlformats.org/officeDocument/2006/relationships/hyperlink" Target="https://spherestandards.org/handbook/"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446DB-2E46-294A-819D-0BFDC57442FA}"/>
              </a:ext>
            </a:extLst>
          </p:cNvPr>
          <p:cNvSpPr>
            <a:spLocks noGrp="1"/>
          </p:cNvSpPr>
          <p:nvPr>
            <p:ph type="ctrTitle"/>
          </p:nvPr>
        </p:nvSpPr>
        <p:spPr/>
        <p:txBody>
          <a:bodyPr>
            <a:normAutofit/>
          </a:bodyPr>
          <a:lstStyle/>
          <a:p>
            <a:r>
              <a:rPr lang="en-US" b="1" dirty="0"/>
              <a:t>Food and Nutrition Security in Disasters</a:t>
            </a:r>
          </a:p>
        </p:txBody>
      </p:sp>
      <p:pic>
        <p:nvPicPr>
          <p:cNvPr id="7" name="Picture 6" descr="A blue sign with white text&#10;&#10;Description automatically generated with medium confidence">
            <a:extLst>
              <a:ext uri="{FF2B5EF4-FFF2-40B4-BE49-F238E27FC236}">
                <a16:creationId xmlns:a16="http://schemas.microsoft.com/office/drawing/2014/main" id="{CE2535BC-7FF6-4D46-B2F9-6E53D5460460}"/>
              </a:ext>
            </a:extLst>
          </p:cNvPr>
          <p:cNvPicPr>
            <a:picLocks noChangeAspect="1"/>
          </p:cNvPicPr>
          <p:nvPr/>
        </p:nvPicPr>
        <p:blipFill>
          <a:blip r:embed="rId2"/>
          <a:stretch>
            <a:fillRect/>
          </a:stretch>
        </p:blipFill>
        <p:spPr>
          <a:xfrm>
            <a:off x="374766" y="5969114"/>
            <a:ext cx="1520852" cy="643864"/>
          </a:xfrm>
          <a:prstGeom prst="rect">
            <a:avLst/>
          </a:prstGeom>
        </p:spPr>
      </p:pic>
      <p:pic>
        <p:nvPicPr>
          <p:cNvPr id="9" name="Picture 8" descr="Graphical user interface, text, application, chat or text message&#10;&#10;Description automatically generated">
            <a:extLst>
              <a:ext uri="{FF2B5EF4-FFF2-40B4-BE49-F238E27FC236}">
                <a16:creationId xmlns:a16="http://schemas.microsoft.com/office/drawing/2014/main" id="{BFBA23CD-09A9-ED4D-9F52-1CF6F93A3084}"/>
              </a:ext>
            </a:extLst>
          </p:cNvPr>
          <p:cNvPicPr>
            <a:picLocks noChangeAspect="1"/>
          </p:cNvPicPr>
          <p:nvPr/>
        </p:nvPicPr>
        <p:blipFill>
          <a:blip r:embed="rId3"/>
          <a:stretch>
            <a:fillRect/>
          </a:stretch>
        </p:blipFill>
        <p:spPr>
          <a:xfrm>
            <a:off x="2094564" y="5828934"/>
            <a:ext cx="873490" cy="924223"/>
          </a:xfrm>
          <a:prstGeom prst="rect">
            <a:avLst/>
          </a:prstGeom>
        </p:spPr>
      </p:pic>
    </p:spTree>
    <p:extLst>
      <p:ext uri="{BB962C8B-B14F-4D97-AF65-F5344CB8AC3E}">
        <p14:creationId xmlns:p14="http://schemas.microsoft.com/office/powerpoint/2010/main" val="20790692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95400" y="381000"/>
            <a:ext cx="5572694" cy="5995645"/>
          </a:xfrm>
          <a:prstGeom prst="rect">
            <a:avLst/>
          </a:prstGeom>
        </p:spPr>
      </p:pic>
    </p:spTree>
    <p:extLst>
      <p:ext uri="{BB962C8B-B14F-4D97-AF65-F5344CB8AC3E}">
        <p14:creationId xmlns:p14="http://schemas.microsoft.com/office/powerpoint/2010/main" val="1862776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419349" y="1190142"/>
            <a:ext cx="7286625" cy="4429608"/>
          </a:xfrm>
          <a:prstGeom prst="rect">
            <a:avLst/>
          </a:prstGeom>
        </p:spPr>
      </p:pic>
    </p:spTree>
    <p:extLst>
      <p:ext uri="{BB962C8B-B14F-4D97-AF65-F5344CB8AC3E}">
        <p14:creationId xmlns:p14="http://schemas.microsoft.com/office/powerpoint/2010/main" val="3834936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50" y="1423988"/>
            <a:ext cx="4038600" cy="11334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974116"/>
            <a:ext cx="2800350" cy="162877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5350" y="2749551"/>
            <a:ext cx="3590925" cy="126682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24200" y="3736122"/>
            <a:ext cx="2838450" cy="1609725"/>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0087" y="4016376"/>
            <a:ext cx="1990725" cy="1323975"/>
          </a:xfrm>
          <a:prstGeom prst="rect">
            <a:avLst/>
          </a:prstGeom>
        </p:spPr>
      </p:pic>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08969" y="3581400"/>
            <a:ext cx="2781300" cy="1647825"/>
          </a:xfrm>
          <a:prstGeom prst="rect">
            <a:avLst/>
          </a:prstGeom>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82000" y="1503118"/>
            <a:ext cx="3352800" cy="975213"/>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677400" y="3431323"/>
            <a:ext cx="2143125" cy="2143125"/>
          </a:xfrm>
          <a:prstGeom prst="rect">
            <a:avLst/>
          </a:prstGeom>
        </p:spPr>
      </p:pic>
    </p:spTree>
    <p:extLst>
      <p:ext uri="{BB962C8B-B14F-4D97-AF65-F5344CB8AC3E}">
        <p14:creationId xmlns:p14="http://schemas.microsoft.com/office/powerpoint/2010/main" val="2243766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stretch>
            <a:fillRect/>
          </a:stretch>
        </p:blipFill>
        <p:spPr>
          <a:xfrm>
            <a:off x="838200" y="365125"/>
            <a:ext cx="11076885" cy="4978400"/>
          </a:xfrm>
          <a:prstGeom prst="rect">
            <a:avLst/>
          </a:prstGeom>
        </p:spPr>
      </p:pic>
      <p:sp>
        <p:nvSpPr>
          <p:cNvPr id="5" name="TextBox 4"/>
          <p:cNvSpPr txBox="1"/>
          <p:nvPr/>
        </p:nvSpPr>
        <p:spPr>
          <a:xfrm>
            <a:off x="838200" y="5343525"/>
            <a:ext cx="11277600" cy="461665"/>
          </a:xfrm>
          <a:prstGeom prst="rect">
            <a:avLst/>
          </a:prstGeom>
          <a:noFill/>
        </p:spPr>
        <p:txBody>
          <a:bodyPr wrap="square" rtlCol="0">
            <a:spAutoFit/>
          </a:bodyPr>
          <a:lstStyle/>
          <a:p>
            <a:r>
              <a:rPr lang="en-US" sz="1200" dirty="0"/>
              <a:t>The World Bank Food Security Update September 15, 2022</a:t>
            </a:r>
          </a:p>
          <a:p>
            <a:r>
              <a:rPr lang="en-US" sz="1200" dirty="0"/>
              <a:t>https://thedocs.worldbank.org/en/doc/40ebbf38f5a6b68bfc11e5273e1405d4-0090012022/related/Food-Security-Update-LXIX-September-15-2022.pdf</a:t>
            </a:r>
          </a:p>
        </p:txBody>
      </p:sp>
    </p:spTree>
    <p:extLst>
      <p:ext uri="{BB962C8B-B14F-4D97-AF65-F5344CB8AC3E}">
        <p14:creationId xmlns:p14="http://schemas.microsoft.com/office/powerpoint/2010/main" val="4013802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11A270-C66A-1A69-7154-5F24D00165DD}"/>
              </a:ext>
            </a:extLst>
          </p:cNvPr>
          <p:cNvPicPr>
            <a:picLocks noChangeAspect="1"/>
          </p:cNvPicPr>
          <p:nvPr/>
        </p:nvPicPr>
        <p:blipFill>
          <a:blip r:embed="rId2"/>
          <a:stretch>
            <a:fillRect/>
          </a:stretch>
        </p:blipFill>
        <p:spPr>
          <a:xfrm>
            <a:off x="1411370" y="109535"/>
            <a:ext cx="9369260" cy="6638930"/>
          </a:xfrm>
          <a:prstGeom prst="rect">
            <a:avLst/>
          </a:prstGeom>
        </p:spPr>
      </p:pic>
    </p:spTree>
    <p:extLst>
      <p:ext uri="{BB962C8B-B14F-4D97-AF65-F5344CB8AC3E}">
        <p14:creationId xmlns:p14="http://schemas.microsoft.com/office/powerpoint/2010/main" val="1409156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05000" y="457200"/>
            <a:ext cx="6324600" cy="4195318"/>
          </a:xfrm>
        </p:spPr>
      </p:pic>
      <p:sp>
        <p:nvSpPr>
          <p:cNvPr id="5" name="TextBox 4"/>
          <p:cNvSpPr txBox="1"/>
          <p:nvPr/>
        </p:nvSpPr>
        <p:spPr>
          <a:xfrm>
            <a:off x="1932830" y="4953000"/>
            <a:ext cx="9725770" cy="369332"/>
          </a:xfrm>
          <a:prstGeom prst="rect">
            <a:avLst/>
          </a:prstGeom>
          <a:noFill/>
        </p:spPr>
        <p:txBody>
          <a:bodyPr wrap="square" rtlCol="0">
            <a:spAutoFit/>
          </a:bodyPr>
          <a:lstStyle/>
          <a:p>
            <a:r>
              <a:rPr lang="en-US" dirty="0"/>
              <a:t>“Facing Food Insecurity on the Front Lines” by Sara </a:t>
            </a:r>
            <a:r>
              <a:rPr lang="en-US" dirty="0" err="1"/>
              <a:t>Aridi</a:t>
            </a:r>
            <a:r>
              <a:rPr lang="en-US" dirty="0"/>
              <a:t> </a:t>
            </a:r>
            <a:r>
              <a:rPr lang="en-US" i="1" dirty="0"/>
              <a:t>The New York Times</a:t>
            </a:r>
            <a:r>
              <a:rPr lang="en-US" dirty="0"/>
              <a:t> April 10, 2020</a:t>
            </a:r>
          </a:p>
        </p:txBody>
      </p:sp>
    </p:spTree>
    <p:extLst>
      <p:ext uri="{BB962C8B-B14F-4D97-AF65-F5344CB8AC3E}">
        <p14:creationId xmlns:p14="http://schemas.microsoft.com/office/powerpoint/2010/main" val="3142165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0"/>
            <a:ext cx="2143125" cy="2143125"/>
          </a:xfrm>
        </p:spPr>
      </p:pic>
      <p:sp>
        <p:nvSpPr>
          <p:cNvPr id="6" name="Rectangle 5"/>
          <p:cNvSpPr/>
          <p:nvPr/>
        </p:nvSpPr>
        <p:spPr>
          <a:xfrm>
            <a:off x="457200" y="1524000"/>
            <a:ext cx="9434512" cy="4524315"/>
          </a:xfrm>
          <a:prstGeom prst="rect">
            <a:avLst/>
          </a:prstGeom>
        </p:spPr>
        <p:txBody>
          <a:bodyPr wrap="square">
            <a:spAutoFit/>
          </a:bodyPr>
          <a:lstStyle/>
          <a:p>
            <a:pPr fontAlgn="base"/>
            <a:r>
              <a:rPr lang="en-US" b="0" i="0" dirty="0">
                <a:solidFill>
                  <a:srgbClr val="2D2D2D"/>
                </a:solidFill>
                <a:effectLst/>
                <a:latin typeface="Poppins"/>
              </a:rPr>
              <a:t>A recent statewide survey, conducted in April by Hunger Free Colorado, found </a:t>
            </a:r>
            <a:r>
              <a:rPr lang="en-US" b="1" i="0" dirty="0">
                <a:solidFill>
                  <a:srgbClr val="2D2D2D"/>
                </a:solidFill>
                <a:effectLst/>
                <a:latin typeface="Poppins"/>
              </a:rPr>
              <a:t>1  in 3 (33%)  of Coloradans are  food insecure,</a:t>
            </a:r>
            <a:r>
              <a:rPr lang="en-US" b="0" i="0" dirty="0">
                <a:solidFill>
                  <a:srgbClr val="2D2D2D"/>
                </a:solidFill>
                <a:effectLst/>
                <a:latin typeface="Poppins"/>
              </a:rPr>
              <a:t> meaning they lack reliable access to nutritious food. </a:t>
            </a:r>
          </a:p>
          <a:p>
            <a:pPr fontAlgn="base"/>
            <a:endParaRPr lang="en-US" b="0" i="0" dirty="0">
              <a:solidFill>
                <a:srgbClr val="2D2D2D"/>
              </a:solidFill>
              <a:effectLst/>
              <a:latin typeface="Poppins"/>
            </a:endParaRPr>
          </a:p>
          <a:p>
            <a:pPr fontAlgn="base"/>
            <a:r>
              <a:rPr lang="en-US" b="0" i="0" dirty="0">
                <a:solidFill>
                  <a:srgbClr val="2D2D2D"/>
                </a:solidFill>
                <a:effectLst/>
                <a:latin typeface="Poppins"/>
              </a:rPr>
              <a:t>Even more startling is the clear inequities along racial and demographic lines when examining hunger and income loss. Long-standing disparities in access to healthy food have grown dramatically due to the pandemic and </a:t>
            </a:r>
            <a:r>
              <a:rPr lang="en-US" b="1" i="0" dirty="0">
                <a:solidFill>
                  <a:srgbClr val="2D2D2D"/>
                </a:solidFill>
                <a:effectLst/>
                <a:latin typeface="Poppins"/>
              </a:rPr>
              <a:t>43% of non-white and </a:t>
            </a:r>
            <a:r>
              <a:rPr lang="en-US" b="1" i="0" dirty="0" err="1">
                <a:solidFill>
                  <a:srgbClr val="2D2D2D"/>
                </a:solidFill>
                <a:effectLst/>
                <a:latin typeface="Poppins"/>
              </a:rPr>
              <a:t>Latinx</a:t>
            </a:r>
            <a:r>
              <a:rPr lang="en-US" b="1" i="0" dirty="0">
                <a:solidFill>
                  <a:srgbClr val="2D2D2D"/>
                </a:solidFill>
                <a:effectLst/>
                <a:latin typeface="Poppins"/>
              </a:rPr>
              <a:t> individuals</a:t>
            </a:r>
            <a:r>
              <a:rPr lang="en-US" b="0" i="0" dirty="0">
                <a:solidFill>
                  <a:srgbClr val="2D2D2D"/>
                </a:solidFill>
                <a:effectLst/>
                <a:latin typeface="Poppins"/>
              </a:rPr>
              <a:t> are now struggling to put food on the table, compared to </a:t>
            </a:r>
            <a:r>
              <a:rPr lang="en-US" b="1" i="0" dirty="0">
                <a:solidFill>
                  <a:srgbClr val="2D2D2D"/>
                </a:solidFill>
                <a:effectLst/>
                <a:latin typeface="Poppins"/>
              </a:rPr>
              <a:t> 29% of white Coloradans.</a:t>
            </a:r>
          </a:p>
          <a:p>
            <a:pPr fontAlgn="base"/>
            <a:endParaRPr lang="en-US" b="0" i="0" dirty="0">
              <a:solidFill>
                <a:srgbClr val="2D2D2D"/>
              </a:solidFill>
              <a:effectLst/>
              <a:latin typeface="Poppins"/>
            </a:endParaRPr>
          </a:p>
          <a:p>
            <a:pPr fontAlgn="base"/>
            <a:r>
              <a:rPr lang="en-US" b="1" i="0" dirty="0">
                <a:solidFill>
                  <a:srgbClr val="2D2D2D"/>
                </a:solidFill>
                <a:effectLst/>
                <a:latin typeface="Poppins"/>
              </a:rPr>
              <a:t>Households with children also remain at the forefront of Colorado’s hunger crisis,</a:t>
            </a:r>
            <a:r>
              <a:rPr lang="en-US" b="0" i="0" dirty="0">
                <a:solidFill>
                  <a:srgbClr val="2D2D2D"/>
                </a:solidFill>
                <a:effectLst/>
                <a:latin typeface="Poppins"/>
              </a:rPr>
              <a:t> with 44% unable to consistently put healthy food on the table,  posing risks to the long-term health and well-being of hundreds of thousands of children across the state. Among households with children,</a:t>
            </a:r>
            <a:r>
              <a:rPr lang="en-US" b="1" i="0" dirty="0">
                <a:solidFill>
                  <a:srgbClr val="2D2D2D"/>
                </a:solidFill>
                <a:effectLst/>
                <a:latin typeface="Poppins"/>
              </a:rPr>
              <a:t>30% of adults reported having to regularly cut back or skip meals</a:t>
            </a:r>
            <a:r>
              <a:rPr lang="en-US" b="0" i="0" dirty="0">
                <a:solidFill>
                  <a:srgbClr val="2D2D2D"/>
                </a:solidFill>
                <a:effectLst/>
                <a:latin typeface="Poppins"/>
              </a:rPr>
              <a:t> because there wasn’t enough money to buy food.</a:t>
            </a:r>
          </a:p>
          <a:p>
            <a:pPr fontAlgn="base"/>
            <a:endParaRPr lang="en-US" dirty="0">
              <a:solidFill>
                <a:srgbClr val="2D2D2D"/>
              </a:solidFill>
              <a:latin typeface="Poppins"/>
            </a:endParaRPr>
          </a:p>
          <a:p>
            <a:pPr fontAlgn="base"/>
            <a:r>
              <a:rPr lang="en-US" b="0" i="0" dirty="0">
                <a:solidFill>
                  <a:srgbClr val="2D2D2D"/>
                </a:solidFill>
                <a:effectLst/>
                <a:latin typeface="Poppins"/>
              </a:rPr>
              <a:t>https://hungerfreecolorado.org/partner-with-us/initiatives/covid-food-insecurity-survey/</a:t>
            </a:r>
          </a:p>
        </p:txBody>
      </p:sp>
    </p:spTree>
    <p:extLst>
      <p:ext uri="{BB962C8B-B14F-4D97-AF65-F5344CB8AC3E}">
        <p14:creationId xmlns:p14="http://schemas.microsoft.com/office/powerpoint/2010/main" val="993581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a:t>Assessment and Treatment of Malnutrition</a:t>
            </a:r>
          </a:p>
        </p:txBody>
      </p:sp>
    </p:spTree>
    <p:extLst>
      <p:ext uri="{BB962C8B-B14F-4D97-AF65-F5344CB8AC3E}">
        <p14:creationId xmlns:p14="http://schemas.microsoft.com/office/powerpoint/2010/main" val="7167641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ue sign with white text&#10;&#10;Description automatically generated with medium confidence">
            <a:extLst>
              <a:ext uri="{FF2B5EF4-FFF2-40B4-BE49-F238E27FC236}">
                <a16:creationId xmlns:a16="http://schemas.microsoft.com/office/drawing/2014/main" id="{CE2535BC-7FF6-4D46-B2F9-6E53D5460460}"/>
              </a:ext>
            </a:extLst>
          </p:cNvPr>
          <p:cNvPicPr>
            <a:picLocks noChangeAspect="1"/>
          </p:cNvPicPr>
          <p:nvPr/>
        </p:nvPicPr>
        <p:blipFill>
          <a:blip r:embed="rId3"/>
          <a:stretch>
            <a:fillRect/>
          </a:stretch>
        </p:blipFill>
        <p:spPr>
          <a:xfrm>
            <a:off x="374766" y="5969114"/>
            <a:ext cx="1520852" cy="643864"/>
          </a:xfrm>
          <a:prstGeom prst="rect">
            <a:avLst/>
          </a:prstGeom>
        </p:spPr>
      </p:pic>
      <p:pic>
        <p:nvPicPr>
          <p:cNvPr id="9" name="Picture 8" descr="Graphical user interface, text, application, chat or text message&#10;&#10;Description automatically generated">
            <a:extLst>
              <a:ext uri="{FF2B5EF4-FFF2-40B4-BE49-F238E27FC236}">
                <a16:creationId xmlns:a16="http://schemas.microsoft.com/office/drawing/2014/main" id="{BFBA23CD-09A9-ED4D-9F52-1CF6F93A3084}"/>
              </a:ext>
            </a:extLst>
          </p:cNvPr>
          <p:cNvPicPr>
            <a:picLocks noChangeAspect="1"/>
          </p:cNvPicPr>
          <p:nvPr/>
        </p:nvPicPr>
        <p:blipFill>
          <a:blip r:embed="rId4"/>
          <a:stretch>
            <a:fillRect/>
          </a:stretch>
        </p:blipFill>
        <p:spPr>
          <a:xfrm>
            <a:off x="2094564" y="5828934"/>
            <a:ext cx="873490" cy="924223"/>
          </a:xfrm>
          <a:prstGeom prst="rect">
            <a:avLst/>
          </a:prstGeom>
        </p:spPr>
      </p:pic>
      <p:sp>
        <p:nvSpPr>
          <p:cNvPr id="2" name="TextBox 1">
            <a:extLst>
              <a:ext uri="{FF2B5EF4-FFF2-40B4-BE49-F238E27FC236}">
                <a16:creationId xmlns:a16="http://schemas.microsoft.com/office/drawing/2014/main" id="{2F817E5D-9A6F-1B46-A01D-A9C52A1662C4}"/>
              </a:ext>
            </a:extLst>
          </p:cNvPr>
          <p:cNvSpPr txBox="1"/>
          <p:nvPr/>
        </p:nvSpPr>
        <p:spPr>
          <a:xfrm>
            <a:off x="566665" y="1148665"/>
            <a:ext cx="9206981" cy="5016758"/>
          </a:xfrm>
          <a:prstGeom prst="rect">
            <a:avLst/>
          </a:prstGeom>
          <a:noFill/>
        </p:spPr>
        <p:txBody>
          <a:bodyPr wrap="square" rtlCol="0">
            <a:spAutoFit/>
          </a:bodyPr>
          <a:lstStyle/>
          <a:p>
            <a:pPr marL="285750" indent="-285750">
              <a:buFont typeface="Arial" panose="020B0604020202020204" pitchFamily="34" charset="0"/>
              <a:buChar char="•"/>
            </a:pPr>
            <a:r>
              <a:rPr lang="en-US" sz="2000" b="1" dirty="0">
                <a:solidFill>
                  <a:srgbClr val="FF0000"/>
                </a:solidFill>
              </a:rPr>
              <a:t>Children </a:t>
            </a:r>
            <a:r>
              <a:rPr lang="en-US" b="1" dirty="0">
                <a:solidFill>
                  <a:srgbClr val="FF0000"/>
                </a:solidFill>
                <a:sym typeface="Symbol" pitchFamily="2" charset="2"/>
              </a:rPr>
              <a:t>&lt; </a:t>
            </a:r>
            <a:r>
              <a:rPr lang="en-US" sz="2000" b="1" dirty="0">
                <a:solidFill>
                  <a:srgbClr val="FF0000"/>
                </a:solidFill>
              </a:rPr>
              <a:t>5 years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Children removed from their family or community</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Pregnant or Lactating Women</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Families supported only by women</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Physically or Emotionally Disabled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Individuals with Chronic Disease</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Elderly</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Families having lost their home or job as a result of the disaster</a:t>
            </a:r>
          </a:p>
          <a:p>
            <a:endParaRPr lang="en-US" sz="2000" dirty="0"/>
          </a:p>
        </p:txBody>
      </p:sp>
      <p:sp>
        <p:nvSpPr>
          <p:cNvPr id="4" name="TextBox 3">
            <a:extLst>
              <a:ext uri="{FF2B5EF4-FFF2-40B4-BE49-F238E27FC236}">
                <a16:creationId xmlns:a16="http://schemas.microsoft.com/office/drawing/2014/main" id="{898697F8-73BF-EE47-8010-0416C1489A64}"/>
              </a:ext>
            </a:extLst>
          </p:cNvPr>
          <p:cNvSpPr txBox="1"/>
          <p:nvPr/>
        </p:nvSpPr>
        <p:spPr>
          <a:xfrm>
            <a:off x="566665" y="502334"/>
            <a:ext cx="4246635" cy="646331"/>
          </a:xfrm>
          <a:prstGeom prst="rect">
            <a:avLst/>
          </a:prstGeom>
          <a:noFill/>
        </p:spPr>
        <p:txBody>
          <a:bodyPr wrap="square" rtlCol="0">
            <a:spAutoFit/>
          </a:bodyPr>
          <a:lstStyle/>
          <a:p>
            <a:r>
              <a:rPr lang="en-US" sz="3600" dirty="0"/>
              <a:t>Vulnerable Groups</a:t>
            </a:r>
            <a:endParaRPr lang="en-US" dirty="0"/>
          </a:p>
        </p:txBody>
      </p:sp>
    </p:spTree>
    <p:extLst>
      <p:ext uri="{BB962C8B-B14F-4D97-AF65-F5344CB8AC3E}">
        <p14:creationId xmlns:p14="http://schemas.microsoft.com/office/powerpoint/2010/main" val="2674189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 calcmode="lin" valueType="num">
                                      <p:cBhvr additive="base">
                                        <p:cTn id="31"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 calcmode="lin" valueType="num">
                                      <p:cBhvr additive="base">
                                        <p:cTn id="37"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12" end="12"/>
                                            </p:txEl>
                                          </p:spTgt>
                                        </p:tgtEl>
                                        <p:attrNameLst>
                                          <p:attrName>style.visibility</p:attrName>
                                        </p:attrNameLst>
                                      </p:cBhvr>
                                      <p:to>
                                        <p:strVal val="visible"/>
                                      </p:to>
                                    </p:set>
                                    <p:anim calcmode="lin" valueType="num">
                                      <p:cBhvr additive="base">
                                        <p:cTn id="43"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14" end="14"/>
                                            </p:txEl>
                                          </p:spTgt>
                                        </p:tgtEl>
                                        <p:attrNameLst>
                                          <p:attrName>style.visibility</p:attrName>
                                        </p:attrNameLst>
                                      </p:cBhvr>
                                      <p:to>
                                        <p:strVal val="visible"/>
                                      </p:to>
                                    </p:set>
                                    <p:anim calcmode="lin" valueType="num">
                                      <p:cBhvr additive="base">
                                        <p:cTn id="49" dur="500" fill="hold"/>
                                        <p:tgtEl>
                                          <p:spTgt spid="2">
                                            <p:txEl>
                                              <p:pRg st="14" end="1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ue sign with white text&#10;&#10;Description automatically generated with medium confidence">
            <a:extLst>
              <a:ext uri="{FF2B5EF4-FFF2-40B4-BE49-F238E27FC236}">
                <a16:creationId xmlns:a16="http://schemas.microsoft.com/office/drawing/2014/main" id="{CE2535BC-7FF6-4D46-B2F9-6E53D5460460}"/>
              </a:ext>
            </a:extLst>
          </p:cNvPr>
          <p:cNvPicPr>
            <a:picLocks noChangeAspect="1"/>
          </p:cNvPicPr>
          <p:nvPr/>
        </p:nvPicPr>
        <p:blipFill>
          <a:blip r:embed="rId2"/>
          <a:stretch>
            <a:fillRect/>
          </a:stretch>
        </p:blipFill>
        <p:spPr>
          <a:xfrm>
            <a:off x="374766" y="5969114"/>
            <a:ext cx="1520852" cy="643864"/>
          </a:xfrm>
          <a:prstGeom prst="rect">
            <a:avLst/>
          </a:prstGeom>
        </p:spPr>
      </p:pic>
      <p:pic>
        <p:nvPicPr>
          <p:cNvPr id="9" name="Picture 8" descr="Graphical user interface, text, application, chat or text message&#10;&#10;Description automatically generated">
            <a:extLst>
              <a:ext uri="{FF2B5EF4-FFF2-40B4-BE49-F238E27FC236}">
                <a16:creationId xmlns:a16="http://schemas.microsoft.com/office/drawing/2014/main" id="{BFBA23CD-09A9-ED4D-9F52-1CF6F93A3084}"/>
              </a:ext>
            </a:extLst>
          </p:cNvPr>
          <p:cNvPicPr>
            <a:picLocks noChangeAspect="1"/>
          </p:cNvPicPr>
          <p:nvPr/>
        </p:nvPicPr>
        <p:blipFill>
          <a:blip r:embed="rId3"/>
          <a:stretch>
            <a:fillRect/>
          </a:stretch>
        </p:blipFill>
        <p:spPr>
          <a:xfrm>
            <a:off x="2094564" y="5828934"/>
            <a:ext cx="873490" cy="924223"/>
          </a:xfrm>
          <a:prstGeom prst="rect">
            <a:avLst/>
          </a:prstGeom>
        </p:spPr>
      </p:pic>
      <p:sp>
        <p:nvSpPr>
          <p:cNvPr id="4" name="TextBox 3">
            <a:extLst>
              <a:ext uri="{FF2B5EF4-FFF2-40B4-BE49-F238E27FC236}">
                <a16:creationId xmlns:a16="http://schemas.microsoft.com/office/drawing/2014/main" id="{898697F8-73BF-EE47-8010-0416C1489A64}"/>
              </a:ext>
            </a:extLst>
          </p:cNvPr>
          <p:cNvSpPr txBox="1"/>
          <p:nvPr/>
        </p:nvSpPr>
        <p:spPr>
          <a:xfrm>
            <a:off x="555328" y="825501"/>
            <a:ext cx="9960272" cy="707886"/>
          </a:xfrm>
          <a:prstGeom prst="rect">
            <a:avLst/>
          </a:prstGeom>
          <a:noFill/>
        </p:spPr>
        <p:txBody>
          <a:bodyPr wrap="square" rtlCol="0">
            <a:spAutoFit/>
          </a:bodyPr>
          <a:lstStyle/>
          <a:p>
            <a:r>
              <a:rPr lang="en-US" sz="4000" dirty="0"/>
              <a:t>Current Trends in Childhood Malnutrition</a:t>
            </a:r>
            <a:endParaRPr lang="en-US" sz="2000" dirty="0"/>
          </a:p>
        </p:txBody>
      </p:sp>
      <p:pic>
        <p:nvPicPr>
          <p:cNvPr id="3" name="Picture 2"/>
          <p:cNvPicPr>
            <a:picLocks noChangeAspect="1"/>
          </p:cNvPicPr>
          <p:nvPr/>
        </p:nvPicPr>
        <p:blipFill>
          <a:blip r:embed="rId4"/>
          <a:stretch>
            <a:fillRect/>
          </a:stretch>
        </p:blipFill>
        <p:spPr>
          <a:xfrm>
            <a:off x="457200" y="1752600"/>
            <a:ext cx="4901932" cy="30480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5000" y="1642170"/>
            <a:ext cx="4419600" cy="4160638"/>
          </a:xfrm>
          <a:prstGeom prst="rect">
            <a:avLst/>
          </a:prstGeom>
        </p:spPr>
      </p:pic>
    </p:spTree>
    <p:extLst>
      <p:ext uri="{BB962C8B-B14F-4D97-AF65-F5344CB8AC3E}">
        <p14:creationId xmlns:p14="http://schemas.microsoft.com/office/powerpoint/2010/main" val="1404105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446DB-2E46-294A-819D-0BFDC57442FA}"/>
              </a:ext>
            </a:extLst>
          </p:cNvPr>
          <p:cNvSpPr>
            <a:spLocks noGrp="1"/>
          </p:cNvSpPr>
          <p:nvPr>
            <p:ph type="ctrTitle"/>
          </p:nvPr>
        </p:nvSpPr>
        <p:spPr>
          <a:xfrm>
            <a:off x="1565974" y="660251"/>
            <a:ext cx="8819213" cy="924223"/>
          </a:xfrm>
        </p:spPr>
        <p:txBody>
          <a:bodyPr>
            <a:normAutofit/>
          </a:bodyPr>
          <a:lstStyle/>
          <a:p>
            <a:r>
              <a:rPr lang="en-US" b="1" dirty="0"/>
              <a:t>Learning Objectives</a:t>
            </a:r>
          </a:p>
        </p:txBody>
      </p:sp>
      <p:pic>
        <p:nvPicPr>
          <p:cNvPr id="7" name="Picture 6" descr="A blue sign with white text&#10;&#10;Description automatically generated with medium confidence">
            <a:extLst>
              <a:ext uri="{FF2B5EF4-FFF2-40B4-BE49-F238E27FC236}">
                <a16:creationId xmlns:a16="http://schemas.microsoft.com/office/drawing/2014/main" id="{CE2535BC-7FF6-4D46-B2F9-6E53D5460460}"/>
              </a:ext>
            </a:extLst>
          </p:cNvPr>
          <p:cNvPicPr>
            <a:picLocks noChangeAspect="1"/>
          </p:cNvPicPr>
          <p:nvPr/>
        </p:nvPicPr>
        <p:blipFill>
          <a:blip r:embed="rId2"/>
          <a:stretch>
            <a:fillRect/>
          </a:stretch>
        </p:blipFill>
        <p:spPr>
          <a:xfrm>
            <a:off x="374766" y="5969114"/>
            <a:ext cx="1520852" cy="643864"/>
          </a:xfrm>
          <a:prstGeom prst="rect">
            <a:avLst/>
          </a:prstGeom>
        </p:spPr>
      </p:pic>
      <p:pic>
        <p:nvPicPr>
          <p:cNvPr id="9" name="Picture 8" descr="Graphical user interface, text, application, chat or text message&#10;&#10;Description automatically generated">
            <a:extLst>
              <a:ext uri="{FF2B5EF4-FFF2-40B4-BE49-F238E27FC236}">
                <a16:creationId xmlns:a16="http://schemas.microsoft.com/office/drawing/2014/main" id="{BFBA23CD-09A9-ED4D-9F52-1CF6F93A3084}"/>
              </a:ext>
            </a:extLst>
          </p:cNvPr>
          <p:cNvPicPr>
            <a:picLocks noChangeAspect="1"/>
          </p:cNvPicPr>
          <p:nvPr/>
        </p:nvPicPr>
        <p:blipFill>
          <a:blip r:embed="rId3"/>
          <a:stretch>
            <a:fillRect/>
          </a:stretch>
        </p:blipFill>
        <p:spPr>
          <a:xfrm>
            <a:off x="2094564" y="5828934"/>
            <a:ext cx="873490" cy="924223"/>
          </a:xfrm>
          <a:prstGeom prst="rect">
            <a:avLst/>
          </a:prstGeom>
        </p:spPr>
      </p:pic>
      <p:sp>
        <p:nvSpPr>
          <p:cNvPr id="28" name="TextBox 27"/>
          <p:cNvSpPr txBox="1"/>
          <p:nvPr/>
        </p:nvSpPr>
        <p:spPr>
          <a:xfrm>
            <a:off x="1424003" y="1919973"/>
            <a:ext cx="7929001" cy="3046988"/>
          </a:xfrm>
          <a:prstGeom prst="rect">
            <a:avLst/>
          </a:prstGeom>
          <a:noFill/>
        </p:spPr>
        <p:txBody>
          <a:bodyPr wrap="square" rtlCol="0">
            <a:spAutoFit/>
          </a:bodyPr>
          <a:lstStyle/>
          <a:p>
            <a:pPr marL="457200" indent="-457200">
              <a:buFont typeface="Arial" panose="020B0604020202020204" pitchFamily="34" charset="0"/>
              <a:buChar char="•"/>
            </a:pPr>
            <a:r>
              <a:rPr lang="en-US" sz="3200" dirty="0"/>
              <a:t>Learn how to Assess Food Security in Crisis Situations</a:t>
            </a:r>
          </a:p>
          <a:p>
            <a:pPr marL="457200" indent="-457200">
              <a:buFont typeface="Arial" panose="020B0604020202020204" pitchFamily="34" charset="0"/>
              <a:buChar char="•"/>
            </a:pPr>
            <a:r>
              <a:rPr lang="en-US" sz="3200" dirty="0"/>
              <a:t>Learn How to Identify Malnutrition</a:t>
            </a:r>
          </a:p>
          <a:p>
            <a:pPr marL="457200" indent="-457200">
              <a:buFont typeface="Arial" panose="020B0604020202020204" pitchFamily="34" charset="0"/>
              <a:buChar char="•"/>
            </a:pPr>
            <a:r>
              <a:rPr lang="en-US" sz="3200" dirty="0"/>
              <a:t>Review WHO Treatment Guidelines for Severe and Moderate Acute Malnutrition in Children under 5. </a:t>
            </a:r>
          </a:p>
        </p:txBody>
      </p:sp>
    </p:spTree>
    <p:extLst>
      <p:ext uri="{BB962C8B-B14F-4D97-AF65-F5344CB8AC3E}">
        <p14:creationId xmlns:p14="http://schemas.microsoft.com/office/powerpoint/2010/main" val="923765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59657" y="1681310"/>
            <a:ext cx="3432671" cy="4744635"/>
          </a:xfrm>
        </p:spPr>
      </p:pic>
      <p:pic>
        <p:nvPicPr>
          <p:cNvPr id="8" name="Picture 7" descr="A document with text on it&#10;&#10;Description automatically generated">
            <a:extLst>
              <a:ext uri="{FF2B5EF4-FFF2-40B4-BE49-F238E27FC236}">
                <a16:creationId xmlns:a16="http://schemas.microsoft.com/office/drawing/2014/main" id="{67F78DB5-AE45-5042-93AA-5B177B895C2A}"/>
              </a:ext>
            </a:extLst>
          </p:cNvPr>
          <p:cNvPicPr>
            <a:picLocks noChangeAspect="1"/>
          </p:cNvPicPr>
          <p:nvPr/>
        </p:nvPicPr>
        <p:blipFill>
          <a:blip r:embed="rId4"/>
          <a:stretch>
            <a:fillRect/>
          </a:stretch>
        </p:blipFill>
        <p:spPr>
          <a:xfrm>
            <a:off x="783846" y="1690688"/>
            <a:ext cx="3352800" cy="4744635"/>
          </a:xfrm>
          <a:prstGeom prst="rect">
            <a:avLst/>
          </a:prstGeom>
          <a:ln w="19050">
            <a:solidFill>
              <a:schemeClr val="tx1"/>
            </a:solidFill>
          </a:ln>
        </p:spPr>
      </p:pic>
    </p:spTree>
    <p:extLst>
      <p:ext uri="{BB962C8B-B14F-4D97-AF65-F5344CB8AC3E}">
        <p14:creationId xmlns:p14="http://schemas.microsoft.com/office/powerpoint/2010/main" val="6953816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762000"/>
            <a:ext cx="8428264" cy="4742164"/>
          </a:xfrm>
          <a:prstGeom prst="rect">
            <a:avLst/>
          </a:prstGeom>
        </p:spPr>
      </p:pic>
    </p:spTree>
    <p:extLst>
      <p:ext uri="{BB962C8B-B14F-4D97-AF65-F5344CB8AC3E}">
        <p14:creationId xmlns:p14="http://schemas.microsoft.com/office/powerpoint/2010/main" val="35352331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E0633-6D3A-8947-99C4-F2D159D17157}"/>
              </a:ext>
            </a:extLst>
          </p:cNvPr>
          <p:cNvSpPr>
            <a:spLocks noGrp="1"/>
          </p:cNvSpPr>
          <p:nvPr>
            <p:ph type="title"/>
          </p:nvPr>
        </p:nvSpPr>
        <p:spPr>
          <a:xfrm>
            <a:off x="417250" y="620712"/>
            <a:ext cx="5556829" cy="589779"/>
          </a:xfrm>
        </p:spPr>
        <p:txBody>
          <a:bodyPr>
            <a:noAutofit/>
          </a:bodyPr>
          <a:lstStyle/>
          <a:p>
            <a:r>
              <a:rPr lang="en-US" dirty="0"/>
              <a:t>Identification of Malnutrition</a:t>
            </a:r>
          </a:p>
        </p:txBody>
      </p:sp>
      <p:pic>
        <p:nvPicPr>
          <p:cNvPr id="8" name="Picture Placeholder 7">
            <a:extLst>
              <a:ext uri="{FF2B5EF4-FFF2-40B4-BE49-F238E27FC236}">
                <a16:creationId xmlns:a16="http://schemas.microsoft.com/office/drawing/2014/main" id="{D95BD3BE-EDCF-BD47-BC1D-8CC071C76735}"/>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tretch>
            <a:fillRect/>
          </a:stretch>
        </p:blipFill>
        <p:spPr>
          <a:xfrm>
            <a:off x="6398134" y="761943"/>
            <a:ext cx="5297478" cy="4663497"/>
          </a:xfrm>
        </p:spPr>
      </p:pic>
      <p:sp>
        <p:nvSpPr>
          <p:cNvPr id="4" name="Text Placeholder 3">
            <a:extLst>
              <a:ext uri="{FF2B5EF4-FFF2-40B4-BE49-F238E27FC236}">
                <a16:creationId xmlns:a16="http://schemas.microsoft.com/office/drawing/2014/main" id="{7E39BE5E-4A31-A440-BA24-FEDC80502769}"/>
              </a:ext>
            </a:extLst>
          </p:cNvPr>
          <p:cNvSpPr>
            <a:spLocks noGrp="1"/>
          </p:cNvSpPr>
          <p:nvPr>
            <p:ph type="body" sz="half" idx="2"/>
          </p:nvPr>
        </p:nvSpPr>
        <p:spPr>
          <a:xfrm>
            <a:off x="839787" y="1718733"/>
            <a:ext cx="3932237" cy="3811588"/>
          </a:xfrm>
        </p:spPr>
        <p:txBody>
          <a:bodyPr>
            <a:normAutofit/>
          </a:bodyPr>
          <a:lstStyle/>
          <a:p>
            <a:r>
              <a:rPr lang="en-US" sz="2800" dirty="0"/>
              <a:t>Sample text</a:t>
            </a:r>
          </a:p>
        </p:txBody>
      </p:sp>
      <p:graphicFrame>
        <p:nvGraphicFramePr>
          <p:cNvPr id="3" name="Table 2"/>
          <p:cNvGraphicFramePr>
            <a:graphicFrameLocks noGrp="1"/>
          </p:cNvGraphicFramePr>
          <p:nvPr>
            <p:extLst>
              <p:ext uri="{D42A27DB-BD31-4B8C-83A1-F6EECF244321}">
                <p14:modId xmlns:p14="http://schemas.microsoft.com/office/powerpoint/2010/main" val="247717269"/>
              </p:ext>
            </p:extLst>
          </p:nvPr>
        </p:nvGraphicFramePr>
        <p:xfrm>
          <a:off x="283826" y="1464612"/>
          <a:ext cx="5528492" cy="2468880"/>
        </p:xfrm>
        <a:graphic>
          <a:graphicData uri="http://schemas.openxmlformats.org/drawingml/2006/table">
            <a:tbl>
              <a:tblPr firstRow="1" bandRow="1">
                <a:tableStyleId>{5C22544A-7EE6-4342-B048-85BDC9FD1C3A}</a:tableStyleId>
              </a:tblPr>
              <a:tblGrid>
                <a:gridCol w="1382123">
                  <a:extLst>
                    <a:ext uri="{9D8B030D-6E8A-4147-A177-3AD203B41FA5}">
                      <a16:colId xmlns:a16="http://schemas.microsoft.com/office/drawing/2014/main" val="1927391338"/>
                    </a:ext>
                  </a:extLst>
                </a:gridCol>
                <a:gridCol w="1382123">
                  <a:extLst>
                    <a:ext uri="{9D8B030D-6E8A-4147-A177-3AD203B41FA5}">
                      <a16:colId xmlns:a16="http://schemas.microsoft.com/office/drawing/2014/main" val="1282403613"/>
                    </a:ext>
                  </a:extLst>
                </a:gridCol>
                <a:gridCol w="1382123">
                  <a:extLst>
                    <a:ext uri="{9D8B030D-6E8A-4147-A177-3AD203B41FA5}">
                      <a16:colId xmlns:a16="http://schemas.microsoft.com/office/drawing/2014/main" val="4068733280"/>
                    </a:ext>
                  </a:extLst>
                </a:gridCol>
                <a:gridCol w="1382123">
                  <a:extLst>
                    <a:ext uri="{9D8B030D-6E8A-4147-A177-3AD203B41FA5}">
                      <a16:colId xmlns:a16="http://schemas.microsoft.com/office/drawing/2014/main" val="4070755685"/>
                    </a:ext>
                  </a:extLst>
                </a:gridCol>
              </a:tblGrid>
              <a:tr h="570268">
                <a:tc>
                  <a:txBody>
                    <a:bodyPr/>
                    <a:lstStyle/>
                    <a:p>
                      <a:r>
                        <a:rPr lang="en-US" dirty="0"/>
                        <a:t>Nutritional Status</a:t>
                      </a:r>
                    </a:p>
                  </a:txBody>
                  <a:tcPr/>
                </a:tc>
                <a:tc>
                  <a:txBody>
                    <a:bodyPr/>
                    <a:lstStyle/>
                    <a:p>
                      <a:r>
                        <a:rPr lang="en-US" dirty="0"/>
                        <a:t>MUAC*</a:t>
                      </a:r>
                    </a:p>
                  </a:txBody>
                  <a:tcPr/>
                </a:tc>
                <a:tc>
                  <a:txBody>
                    <a:bodyPr/>
                    <a:lstStyle/>
                    <a:p>
                      <a:r>
                        <a:rPr lang="en-US" dirty="0"/>
                        <a:t>W/H z-score</a:t>
                      </a:r>
                    </a:p>
                  </a:txBody>
                  <a:tcPr/>
                </a:tc>
                <a:tc>
                  <a:txBody>
                    <a:bodyPr/>
                    <a:lstStyle/>
                    <a:p>
                      <a:r>
                        <a:rPr lang="en-US" dirty="0"/>
                        <a:t>Bilateral</a:t>
                      </a:r>
                      <a:r>
                        <a:rPr lang="en-US" baseline="0" dirty="0"/>
                        <a:t> Edema</a:t>
                      </a:r>
                      <a:endParaRPr lang="en-US" dirty="0"/>
                    </a:p>
                  </a:txBody>
                  <a:tcPr/>
                </a:tc>
                <a:extLst>
                  <a:ext uri="{0D108BD9-81ED-4DB2-BD59-A6C34878D82A}">
                    <a16:rowId xmlns:a16="http://schemas.microsoft.com/office/drawing/2014/main" val="2571706187"/>
                  </a:ext>
                </a:extLst>
              </a:tr>
              <a:tr h="330393">
                <a:tc>
                  <a:txBody>
                    <a:bodyPr/>
                    <a:lstStyle/>
                    <a:p>
                      <a:r>
                        <a:rPr lang="en-US" dirty="0"/>
                        <a:t>Moderate Acute Malnutrition</a:t>
                      </a:r>
                    </a:p>
                  </a:txBody>
                  <a:tcPr/>
                </a:tc>
                <a:tc>
                  <a:txBody>
                    <a:bodyPr/>
                    <a:lstStyle/>
                    <a:p>
                      <a:r>
                        <a:rPr lang="en-US" dirty="0"/>
                        <a:t>115-125</a:t>
                      </a:r>
                      <a:r>
                        <a:rPr lang="en-US" baseline="0" dirty="0"/>
                        <a:t> mm</a:t>
                      </a:r>
                      <a:endParaRPr lang="en-US" dirty="0"/>
                    </a:p>
                  </a:txBody>
                  <a:tcPr/>
                </a:tc>
                <a:tc>
                  <a:txBody>
                    <a:bodyPr/>
                    <a:lstStyle/>
                    <a:p>
                      <a:r>
                        <a:rPr lang="en-US" dirty="0"/>
                        <a:t>-2 to -3</a:t>
                      </a:r>
                      <a:r>
                        <a:rPr lang="en-US" baseline="0" dirty="0"/>
                        <a:t> </a:t>
                      </a:r>
                      <a:r>
                        <a:rPr lang="en-US" dirty="0"/>
                        <a:t>SD</a:t>
                      </a:r>
                    </a:p>
                  </a:txBody>
                  <a:tcPr/>
                </a:tc>
                <a:tc>
                  <a:txBody>
                    <a:bodyPr/>
                    <a:lstStyle/>
                    <a:p>
                      <a:endParaRPr lang="en-US" dirty="0"/>
                    </a:p>
                  </a:txBody>
                  <a:tcPr/>
                </a:tc>
                <a:extLst>
                  <a:ext uri="{0D108BD9-81ED-4DB2-BD59-A6C34878D82A}">
                    <a16:rowId xmlns:a16="http://schemas.microsoft.com/office/drawing/2014/main" val="554988818"/>
                  </a:ext>
                </a:extLst>
              </a:tr>
              <a:tr h="330393">
                <a:tc>
                  <a:txBody>
                    <a:bodyPr/>
                    <a:lstStyle/>
                    <a:p>
                      <a:r>
                        <a:rPr lang="en-US" dirty="0"/>
                        <a:t>Severe</a:t>
                      </a:r>
                      <a:r>
                        <a:rPr lang="en-US" baseline="0" dirty="0"/>
                        <a:t> Acute Malnutrition</a:t>
                      </a:r>
                      <a:endParaRPr lang="en-US" dirty="0"/>
                    </a:p>
                  </a:txBody>
                  <a:tcPr/>
                </a:tc>
                <a:tc>
                  <a:txBody>
                    <a:bodyPr/>
                    <a:lstStyle/>
                    <a:p>
                      <a:r>
                        <a:rPr lang="en-US" dirty="0"/>
                        <a:t>&lt; 115 mm</a:t>
                      </a:r>
                    </a:p>
                  </a:txBody>
                  <a:tcPr/>
                </a:tc>
                <a:tc>
                  <a:txBody>
                    <a:bodyPr/>
                    <a:lstStyle/>
                    <a:p>
                      <a:r>
                        <a:rPr lang="en-US" u="sng" dirty="0"/>
                        <a:t>&lt;</a:t>
                      </a:r>
                      <a:r>
                        <a:rPr lang="en-US" dirty="0"/>
                        <a:t> -3 SD</a:t>
                      </a:r>
                    </a:p>
                  </a:txBody>
                  <a:tcPr/>
                </a:tc>
                <a:tc>
                  <a:txBody>
                    <a:bodyPr/>
                    <a:lstStyle/>
                    <a:p>
                      <a:pPr algn="ctr"/>
                      <a:r>
                        <a:rPr lang="en-US" dirty="0"/>
                        <a:t>X</a:t>
                      </a:r>
                    </a:p>
                  </a:txBody>
                  <a:tcPr/>
                </a:tc>
                <a:extLst>
                  <a:ext uri="{0D108BD9-81ED-4DB2-BD59-A6C34878D82A}">
                    <a16:rowId xmlns:a16="http://schemas.microsoft.com/office/drawing/2014/main" val="1652279362"/>
                  </a:ext>
                </a:extLst>
              </a:tr>
            </a:tbl>
          </a:graphicData>
        </a:graphic>
      </p:graphicFrame>
      <p:sp>
        <p:nvSpPr>
          <p:cNvPr id="5" name="TextBox 4"/>
          <p:cNvSpPr txBox="1"/>
          <p:nvPr/>
        </p:nvSpPr>
        <p:spPr>
          <a:xfrm>
            <a:off x="283826" y="4132778"/>
            <a:ext cx="5556829" cy="2585323"/>
          </a:xfrm>
          <a:prstGeom prst="rect">
            <a:avLst/>
          </a:prstGeom>
          <a:noFill/>
        </p:spPr>
        <p:txBody>
          <a:bodyPr wrap="square" rtlCol="0">
            <a:spAutoFit/>
          </a:bodyPr>
          <a:lstStyle/>
          <a:p>
            <a:pPr marL="285750" indent="-285750">
              <a:buFont typeface="Arial" panose="020B0604020202020204" pitchFamily="34" charset="0"/>
              <a:buChar char="•"/>
            </a:pPr>
            <a:r>
              <a:rPr lang="en-US" dirty="0"/>
              <a:t>*MUAC &lt;110 mm may be used to identify infants between 6 weeks and 6 months at risk for poor growth and development.</a:t>
            </a:r>
          </a:p>
          <a:p>
            <a:pPr marL="285750" indent="-285750">
              <a:buFont typeface="Arial" panose="020B0604020202020204" pitchFamily="34" charset="0"/>
              <a:buChar char="•"/>
            </a:pPr>
            <a:r>
              <a:rPr lang="en-US" dirty="0"/>
              <a:t>W/A Z-score &lt; -2 may be used to identify infants &lt;6 months at risk for poor growth and development.</a:t>
            </a:r>
          </a:p>
          <a:p>
            <a:pPr marL="285750" indent="-285750">
              <a:buFont typeface="Arial" panose="020B0604020202020204" pitchFamily="34" charset="0"/>
              <a:buChar char="•"/>
            </a:pPr>
            <a:r>
              <a:rPr lang="en-US" dirty="0"/>
              <a:t>W/A Z-score &lt; -3 may be used to identify children 6 – 59 months who should be prioritized for specially formulated foods.</a:t>
            </a:r>
          </a:p>
        </p:txBody>
      </p:sp>
    </p:spTree>
    <p:extLst>
      <p:ext uri="{BB962C8B-B14F-4D97-AF65-F5344CB8AC3E}">
        <p14:creationId xmlns:p14="http://schemas.microsoft.com/office/powerpoint/2010/main" val="17565102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Measuring MUAC</a:t>
            </a:r>
          </a:p>
        </p:txBody>
      </p:sp>
      <p:pic>
        <p:nvPicPr>
          <p:cNvPr id="8" name="Content Placeholder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33697" y="1657667"/>
            <a:ext cx="5181600" cy="604520"/>
          </a:xfrm>
        </p:spPr>
      </p:pic>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419600" y="2362200"/>
            <a:ext cx="7664223" cy="2988833"/>
          </a:xfrm>
        </p:spPr>
      </p:pic>
    </p:spTree>
    <p:extLst>
      <p:ext uri="{BB962C8B-B14F-4D97-AF65-F5344CB8AC3E}">
        <p14:creationId xmlns:p14="http://schemas.microsoft.com/office/powerpoint/2010/main" val="39881661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Measuring W/H</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1865312"/>
            <a:ext cx="5181600" cy="3886200"/>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199" y="1865312"/>
            <a:ext cx="5826455" cy="3886199"/>
          </a:xfrm>
        </p:spPr>
      </p:pic>
    </p:spTree>
    <p:extLst>
      <p:ext uri="{BB962C8B-B14F-4D97-AF65-F5344CB8AC3E}">
        <p14:creationId xmlns:p14="http://schemas.microsoft.com/office/powerpoint/2010/main" val="29818797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4"/>
          <p:cNvPicPr>
            <a:picLocks noGrp="1" noChangeAspect="1"/>
          </p:cNvPicPr>
          <p:nvPr>
            <p:ph idx="1"/>
          </p:nvPr>
        </p:nvPicPr>
        <p:blipFill>
          <a:blip r:embed="rId2"/>
          <a:stretch>
            <a:fillRect/>
          </a:stretch>
        </p:blipFill>
        <p:spPr>
          <a:xfrm>
            <a:off x="1245325" y="0"/>
            <a:ext cx="10302240" cy="6677408"/>
          </a:xfrm>
          <a:prstGeom prst="rect">
            <a:avLst/>
          </a:prstGeom>
        </p:spPr>
      </p:pic>
      <p:sp>
        <p:nvSpPr>
          <p:cNvPr id="18" name="Hexagon 17"/>
          <p:cNvSpPr/>
          <p:nvPr/>
        </p:nvSpPr>
        <p:spPr>
          <a:xfrm>
            <a:off x="7846424" y="3927565"/>
            <a:ext cx="113211" cy="10450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Hexagon 18"/>
          <p:cNvSpPr/>
          <p:nvPr/>
        </p:nvSpPr>
        <p:spPr>
          <a:xfrm>
            <a:off x="7850778" y="4271553"/>
            <a:ext cx="113211" cy="10450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869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Marasmus and Kwashiorkor</a:t>
            </a:r>
          </a:p>
        </p:txBody>
      </p:sp>
      <p:sp>
        <p:nvSpPr>
          <p:cNvPr id="4" name="Text Placeholder 3"/>
          <p:cNvSpPr>
            <a:spLocks noGrp="1"/>
          </p:cNvSpPr>
          <p:nvPr>
            <p:ph type="body" idx="1"/>
          </p:nvPr>
        </p:nvSpPr>
        <p:spPr/>
        <p:txBody>
          <a:bodyPr/>
          <a:lstStyle/>
          <a:p>
            <a:r>
              <a:rPr lang="en-US" dirty="0"/>
              <a:t>Marasmus</a:t>
            </a:r>
          </a:p>
        </p:txBody>
      </p:sp>
      <p:sp>
        <p:nvSpPr>
          <p:cNvPr id="5" name="Content Placeholder 4"/>
          <p:cNvSpPr>
            <a:spLocks noGrp="1"/>
          </p:cNvSpPr>
          <p:nvPr>
            <p:ph sz="half" idx="2"/>
          </p:nvPr>
        </p:nvSpPr>
        <p:spPr/>
        <p:txBody>
          <a:bodyPr>
            <a:normAutofit/>
          </a:bodyPr>
          <a:lstStyle/>
          <a:p>
            <a:r>
              <a:rPr lang="en-US" sz="1800" dirty="0"/>
              <a:t>Emaciation / wasting</a:t>
            </a:r>
          </a:p>
          <a:p>
            <a:r>
              <a:rPr lang="en-US" sz="1800" dirty="0"/>
              <a:t>Apathy / Irritability</a:t>
            </a:r>
          </a:p>
          <a:p>
            <a:r>
              <a:rPr lang="en-US" sz="1800" dirty="0"/>
              <a:t>Appetite Preserved</a:t>
            </a:r>
          </a:p>
        </p:txBody>
      </p:sp>
      <p:sp>
        <p:nvSpPr>
          <p:cNvPr id="6" name="Text Placeholder 5"/>
          <p:cNvSpPr>
            <a:spLocks noGrp="1"/>
          </p:cNvSpPr>
          <p:nvPr>
            <p:ph type="body" sz="quarter" idx="3"/>
          </p:nvPr>
        </p:nvSpPr>
        <p:spPr/>
        <p:txBody>
          <a:bodyPr/>
          <a:lstStyle/>
          <a:p>
            <a:r>
              <a:rPr lang="en-US" dirty="0"/>
              <a:t>Kwashiorkor</a:t>
            </a:r>
          </a:p>
        </p:txBody>
      </p:sp>
      <p:sp>
        <p:nvSpPr>
          <p:cNvPr id="7" name="Content Placeholder 6"/>
          <p:cNvSpPr>
            <a:spLocks noGrp="1"/>
          </p:cNvSpPr>
          <p:nvPr>
            <p:ph sz="quarter" idx="4"/>
          </p:nvPr>
        </p:nvSpPr>
        <p:spPr/>
        <p:txBody>
          <a:bodyPr>
            <a:normAutofit/>
          </a:bodyPr>
          <a:lstStyle/>
          <a:p>
            <a:r>
              <a:rPr lang="en-US" sz="1800" dirty="0"/>
              <a:t>Edema</a:t>
            </a:r>
          </a:p>
          <a:p>
            <a:r>
              <a:rPr lang="en-US" sz="1800" dirty="0"/>
              <a:t>Enlarged Liver and Spleen (Hepatosplenomegaly)</a:t>
            </a:r>
          </a:p>
          <a:p>
            <a:r>
              <a:rPr lang="en-US" sz="1800" dirty="0"/>
              <a:t>Hair and Skin Changes</a:t>
            </a:r>
          </a:p>
          <a:p>
            <a:r>
              <a:rPr lang="en-US" sz="1800" dirty="0"/>
              <a:t>Decreased Appetite</a:t>
            </a:r>
          </a:p>
        </p:txBody>
      </p:sp>
      <p:pic>
        <p:nvPicPr>
          <p:cNvPr id="8" name="Picture 7"/>
          <p:cNvPicPr>
            <a:picLocks noChangeAspect="1"/>
          </p:cNvPicPr>
          <p:nvPr/>
        </p:nvPicPr>
        <p:blipFill>
          <a:blip r:embed="rId2"/>
          <a:stretch>
            <a:fillRect/>
          </a:stretch>
        </p:blipFill>
        <p:spPr>
          <a:xfrm>
            <a:off x="3403921" y="2082001"/>
            <a:ext cx="2474365" cy="3909496"/>
          </a:xfrm>
          <a:prstGeom prst="rect">
            <a:avLst/>
          </a:prstGeom>
        </p:spPr>
      </p:pic>
      <p:pic>
        <p:nvPicPr>
          <p:cNvPr id="9" name="Picture 8"/>
          <p:cNvPicPr>
            <a:picLocks noChangeAspect="1"/>
          </p:cNvPicPr>
          <p:nvPr/>
        </p:nvPicPr>
        <p:blipFill>
          <a:blip r:embed="rId3"/>
          <a:stretch>
            <a:fillRect/>
          </a:stretch>
        </p:blipFill>
        <p:spPr>
          <a:xfrm>
            <a:off x="9326880" y="1669935"/>
            <a:ext cx="2359887" cy="4124279"/>
          </a:xfrm>
          <a:prstGeom prst="rect">
            <a:avLst/>
          </a:prstGeom>
        </p:spPr>
      </p:pic>
    </p:spTree>
    <p:extLst>
      <p:ext uri="{BB962C8B-B14F-4D97-AF65-F5344CB8AC3E}">
        <p14:creationId xmlns:p14="http://schemas.microsoft.com/office/powerpoint/2010/main" val="21255569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B8676448-0F81-144D-9AF7-8A025119E42C}"/>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519500" y="0"/>
            <a:ext cx="11286308" cy="68580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3" name="Content Placeholder 2">
            <a:extLst>
              <a:ext uri="{FF2B5EF4-FFF2-40B4-BE49-F238E27FC236}">
                <a16:creationId xmlns:a16="http://schemas.microsoft.com/office/drawing/2014/main" id="{002F8237-AB50-AB44-A6FF-C516EF5FDE18}"/>
              </a:ext>
            </a:extLst>
          </p:cNvPr>
          <p:cNvSpPr>
            <a:spLocks noGrp="1"/>
          </p:cNvSpPr>
          <p:nvPr>
            <p:ph sz="quarter" idx="14"/>
          </p:nvPr>
        </p:nvSpPr>
        <p:spPr>
          <a:xfrm>
            <a:off x="1447801" y="4782570"/>
            <a:ext cx="9912926" cy="1197259"/>
          </a:xfrm>
        </p:spPr>
        <p:txBody>
          <a:bodyPr>
            <a:normAutofit fontScale="77500" lnSpcReduction="20000"/>
          </a:bodyPr>
          <a:lstStyle/>
          <a:p>
            <a:pPr marL="0" indent="0">
              <a:buNone/>
            </a:pPr>
            <a:r>
              <a:rPr lang="en-US" sz="5400" b="1" dirty="0"/>
              <a:t>Treatment of Wasting and Nutritional Edema in children 6-59 months</a:t>
            </a:r>
          </a:p>
        </p:txBody>
      </p:sp>
      <p:sp>
        <p:nvSpPr>
          <p:cNvPr id="7" name="Rectangle 6">
            <a:extLst>
              <a:ext uri="{FF2B5EF4-FFF2-40B4-BE49-F238E27FC236}">
                <a16:creationId xmlns:a16="http://schemas.microsoft.com/office/drawing/2014/main" id="{18520E01-4909-C846-8C3A-2A7EDE920894}"/>
              </a:ext>
            </a:extLst>
          </p:cNvPr>
          <p:cNvSpPr/>
          <p:nvPr/>
        </p:nvSpPr>
        <p:spPr>
          <a:xfrm>
            <a:off x="1432194" y="4623026"/>
            <a:ext cx="10213058" cy="1197259"/>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53021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Good Practice Statement</a:t>
            </a:r>
          </a:p>
        </p:txBody>
      </p:sp>
      <p:sp>
        <p:nvSpPr>
          <p:cNvPr id="5" name="Content Placeholder 4"/>
          <p:cNvSpPr>
            <a:spLocks noGrp="1"/>
          </p:cNvSpPr>
          <p:nvPr>
            <p:ph idx="1"/>
          </p:nvPr>
        </p:nvSpPr>
        <p:spPr/>
        <p:txBody>
          <a:bodyPr/>
          <a:lstStyle/>
          <a:p>
            <a:pPr marL="0" indent="0">
              <a:buNone/>
            </a:pPr>
            <a:r>
              <a:rPr lang="en-US" dirty="0"/>
              <a:t>B1. Infants and children must be triaged as soon as they enter a health facility or have contact with a health worker in order to ensure that those with emergency or danger signs receive immediate life-saving care and that all others receive appropriate care as per their clinical status and classification. Identification of nutritional status is a vital aspect of this initial assessment in order to ensure that children with severe wasting and/or nutritional </a:t>
            </a:r>
            <a:r>
              <a:rPr lang="en-US" dirty="0" err="1"/>
              <a:t>oedema</a:t>
            </a:r>
            <a:r>
              <a:rPr lang="en-US" dirty="0"/>
              <a:t> receive prompt and appropriate interventions. </a:t>
            </a:r>
          </a:p>
        </p:txBody>
      </p:sp>
    </p:spTree>
    <p:extLst>
      <p:ext uri="{BB962C8B-B14F-4D97-AF65-F5344CB8AC3E}">
        <p14:creationId xmlns:p14="http://schemas.microsoft.com/office/powerpoint/2010/main" val="17788701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Decision 4"/>
          <p:cNvSpPr/>
          <p:nvPr/>
        </p:nvSpPr>
        <p:spPr>
          <a:xfrm>
            <a:off x="936604" y="420323"/>
            <a:ext cx="3000375" cy="1187450"/>
          </a:xfrm>
          <a:prstGeom prst="flowChartDecision">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dirty="0"/>
              <a:t>Meeting Admission Criteria? </a:t>
            </a:r>
          </a:p>
        </p:txBody>
      </p:sp>
      <p:sp>
        <p:nvSpPr>
          <p:cNvPr id="6" name="Flowchart: Process 5"/>
          <p:cNvSpPr/>
          <p:nvPr/>
        </p:nvSpPr>
        <p:spPr>
          <a:xfrm>
            <a:off x="1485898" y="2337947"/>
            <a:ext cx="1866899" cy="762000"/>
          </a:xfrm>
          <a:prstGeom prst="flowChartProces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Hospital </a:t>
            </a:r>
          </a:p>
          <a:p>
            <a:pPr algn="ctr"/>
            <a:r>
              <a:rPr lang="en-US" dirty="0"/>
              <a:t>ITFC</a:t>
            </a:r>
          </a:p>
        </p:txBody>
      </p:sp>
      <p:sp>
        <p:nvSpPr>
          <p:cNvPr id="10" name="Flowchart: Decision 9"/>
          <p:cNvSpPr/>
          <p:nvPr/>
        </p:nvSpPr>
        <p:spPr>
          <a:xfrm>
            <a:off x="919161" y="4571999"/>
            <a:ext cx="3000375" cy="1425577"/>
          </a:xfrm>
          <a:prstGeom prst="flowChartDecisi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Meeting Discharge Criteria? </a:t>
            </a:r>
          </a:p>
        </p:txBody>
      </p:sp>
      <p:sp>
        <p:nvSpPr>
          <p:cNvPr id="13" name="Flowchart: Process 12"/>
          <p:cNvSpPr/>
          <p:nvPr/>
        </p:nvSpPr>
        <p:spPr>
          <a:xfrm>
            <a:off x="9120191" y="297762"/>
            <a:ext cx="1866899" cy="762000"/>
          </a:xfrm>
          <a:prstGeom prst="flowChartProces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CMAM</a:t>
            </a:r>
          </a:p>
        </p:txBody>
      </p:sp>
      <p:sp>
        <p:nvSpPr>
          <p:cNvPr id="14" name="Flowchart: Decision 13"/>
          <p:cNvSpPr/>
          <p:nvPr/>
        </p:nvSpPr>
        <p:spPr>
          <a:xfrm>
            <a:off x="8494577" y="2246108"/>
            <a:ext cx="3040858" cy="1066800"/>
          </a:xfrm>
          <a:prstGeom prst="flowChartDecisi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Meeting Discharge Criteria?</a:t>
            </a:r>
          </a:p>
        </p:txBody>
      </p:sp>
      <p:sp>
        <p:nvSpPr>
          <p:cNvPr id="15" name="Flowchart: Process 14"/>
          <p:cNvSpPr/>
          <p:nvPr/>
        </p:nvSpPr>
        <p:spPr>
          <a:xfrm>
            <a:off x="9077455" y="4132510"/>
            <a:ext cx="1866899" cy="762000"/>
          </a:xfrm>
          <a:prstGeom prst="flowChartProces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Discharge from Care</a:t>
            </a:r>
          </a:p>
        </p:txBody>
      </p:sp>
      <p:cxnSp>
        <p:nvCxnSpPr>
          <p:cNvPr id="17" name="Straight Arrow Connector 16"/>
          <p:cNvCxnSpPr/>
          <p:nvPr/>
        </p:nvCxnSpPr>
        <p:spPr>
          <a:xfrm flipH="1">
            <a:off x="2419348" y="1572408"/>
            <a:ext cx="9524" cy="7772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459743" y="1825815"/>
            <a:ext cx="771522" cy="369332"/>
          </a:xfrm>
          <a:prstGeom prst="rect">
            <a:avLst/>
          </a:prstGeom>
          <a:noFill/>
        </p:spPr>
        <p:txBody>
          <a:bodyPr wrap="square" rtlCol="0">
            <a:spAutoFit/>
          </a:bodyPr>
          <a:lstStyle/>
          <a:p>
            <a:r>
              <a:rPr lang="en-US" dirty="0"/>
              <a:t>Yes</a:t>
            </a:r>
          </a:p>
        </p:txBody>
      </p:sp>
      <p:cxnSp>
        <p:nvCxnSpPr>
          <p:cNvPr id="20" name="Straight Arrow Connector 19"/>
          <p:cNvCxnSpPr>
            <a:stCxn id="6" idx="2"/>
          </p:cNvCxnSpPr>
          <p:nvPr/>
        </p:nvCxnSpPr>
        <p:spPr>
          <a:xfrm>
            <a:off x="2419348" y="3099947"/>
            <a:ext cx="9526" cy="14519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280172" y="4915455"/>
            <a:ext cx="771522" cy="369332"/>
          </a:xfrm>
          <a:prstGeom prst="rect">
            <a:avLst/>
          </a:prstGeom>
          <a:noFill/>
        </p:spPr>
        <p:txBody>
          <a:bodyPr wrap="square" rtlCol="0">
            <a:spAutoFit/>
          </a:bodyPr>
          <a:lstStyle/>
          <a:p>
            <a:r>
              <a:rPr lang="en-US" dirty="0"/>
              <a:t>Yes</a:t>
            </a:r>
          </a:p>
        </p:txBody>
      </p:sp>
      <p:cxnSp>
        <p:nvCxnSpPr>
          <p:cNvPr id="26" name="Elbow Connector 25"/>
          <p:cNvCxnSpPr>
            <a:stCxn id="10" idx="1"/>
            <a:endCxn id="6" idx="1"/>
          </p:cNvCxnSpPr>
          <p:nvPr/>
        </p:nvCxnSpPr>
        <p:spPr>
          <a:xfrm rot="10800000" flipH="1">
            <a:off x="919160" y="2718948"/>
            <a:ext cx="566737" cy="2565841"/>
          </a:xfrm>
          <a:prstGeom prst="bentConnector3">
            <a:avLst>
              <a:gd name="adj1" fmla="val -40336"/>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90498" y="4114801"/>
            <a:ext cx="771522" cy="369332"/>
          </a:xfrm>
          <a:prstGeom prst="rect">
            <a:avLst/>
          </a:prstGeom>
          <a:noFill/>
        </p:spPr>
        <p:txBody>
          <a:bodyPr wrap="square" rtlCol="0">
            <a:spAutoFit/>
          </a:bodyPr>
          <a:lstStyle/>
          <a:p>
            <a:r>
              <a:rPr lang="en-US" dirty="0"/>
              <a:t>No</a:t>
            </a:r>
          </a:p>
        </p:txBody>
      </p:sp>
      <p:cxnSp>
        <p:nvCxnSpPr>
          <p:cNvPr id="31" name="Straight Arrow Connector 30"/>
          <p:cNvCxnSpPr>
            <a:endCxn id="14" idx="0"/>
          </p:cNvCxnSpPr>
          <p:nvPr/>
        </p:nvCxnSpPr>
        <p:spPr>
          <a:xfrm flipH="1">
            <a:off x="10015006" y="1061354"/>
            <a:ext cx="41183" cy="11847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10010905" y="3324247"/>
            <a:ext cx="8332" cy="7969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9431698" y="3538043"/>
            <a:ext cx="771522" cy="369332"/>
          </a:xfrm>
          <a:prstGeom prst="rect">
            <a:avLst/>
          </a:prstGeom>
          <a:noFill/>
        </p:spPr>
        <p:txBody>
          <a:bodyPr wrap="square" rtlCol="0">
            <a:spAutoFit/>
          </a:bodyPr>
          <a:lstStyle/>
          <a:p>
            <a:r>
              <a:rPr lang="en-US" dirty="0"/>
              <a:t>Yes</a:t>
            </a:r>
          </a:p>
        </p:txBody>
      </p:sp>
      <p:cxnSp>
        <p:nvCxnSpPr>
          <p:cNvPr id="37" name="Elbow Connector 36"/>
          <p:cNvCxnSpPr>
            <a:endCxn id="13" idx="3"/>
          </p:cNvCxnSpPr>
          <p:nvPr/>
        </p:nvCxnSpPr>
        <p:spPr>
          <a:xfrm rot="16200000" flipV="1">
            <a:off x="10214451" y="1451402"/>
            <a:ext cx="2112021" cy="56674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1030240" y="1572408"/>
            <a:ext cx="771522" cy="369332"/>
          </a:xfrm>
          <a:prstGeom prst="rect">
            <a:avLst/>
          </a:prstGeom>
          <a:noFill/>
        </p:spPr>
        <p:txBody>
          <a:bodyPr wrap="square" rtlCol="0">
            <a:spAutoFit/>
          </a:bodyPr>
          <a:lstStyle/>
          <a:p>
            <a:r>
              <a:rPr lang="en-US" dirty="0"/>
              <a:t>No</a:t>
            </a:r>
          </a:p>
        </p:txBody>
      </p:sp>
      <p:sp>
        <p:nvSpPr>
          <p:cNvPr id="18" name="Flowchart: Decision 17"/>
          <p:cNvSpPr/>
          <p:nvPr/>
        </p:nvSpPr>
        <p:spPr>
          <a:xfrm>
            <a:off x="4601710" y="1690325"/>
            <a:ext cx="2872009" cy="1228391"/>
          </a:xfrm>
          <a:prstGeom prst="flowChartDecisi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In-Depth Assessment Needed?</a:t>
            </a:r>
          </a:p>
        </p:txBody>
      </p:sp>
      <p:cxnSp>
        <p:nvCxnSpPr>
          <p:cNvPr id="56" name="Straight Arrow Connector 55"/>
          <p:cNvCxnSpPr>
            <a:endCxn id="58" idx="1"/>
          </p:cNvCxnSpPr>
          <p:nvPr/>
        </p:nvCxnSpPr>
        <p:spPr>
          <a:xfrm flipV="1">
            <a:off x="3857493" y="674601"/>
            <a:ext cx="725856" cy="3277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8" name="Flowchart: Decision 57"/>
          <p:cNvSpPr/>
          <p:nvPr/>
        </p:nvSpPr>
        <p:spPr>
          <a:xfrm>
            <a:off x="4583349" y="60405"/>
            <a:ext cx="2872009" cy="1228391"/>
          </a:xfrm>
          <a:prstGeom prst="flowChartDecisi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Meeting Outpatient Criteria?</a:t>
            </a:r>
          </a:p>
        </p:txBody>
      </p:sp>
      <p:cxnSp>
        <p:nvCxnSpPr>
          <p:cNvPr id="78" name="Elbow Connector 77"/>
          <p:cNvCxnSpPr>
            <a:stCxn id="10" idx="3"/>
          </p:cNvCxnSpPr>
          <p:nvPr/>
        </p:nvCxnSpPr>
        <p:spPr>
          <a:xfrm flipV="1">
            <a:off x="3919536" y="1002324"/>
            <a:ext cx="5200655" cy="4282464"/>
          </a:xfrm>
          <a:prstGeom prst="bentConnector3">
            <a:avLst>
              <a:gd name="adj1" fmla="val 7902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stCxn id="58" idx="3"/>
            <a:endCxn id="13" idx="1"/>
          </p:cNvCxnSpPr>
          <p:nvPr/>
        </p:nvCxnSpPr>
        <p:spPr>
          <a:xfrm>
            <a:off x="7455358" y="674601"/>
            <a:ext cx="1664833" cy="41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endCxn id="18" idx="1"/>
          </p:cNvCxnSpPr>
          <p:nvPr/>
        </p:nvCxnSpPr>
        <p:spPr>
          <a:xfrm>
            <a:off x="3798004" y="1002324"/>
            <a:ext cx="803706" cy="130219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stCxn id="58" idx="2"/>
          </p:cNvCxnSpPr>
          <p:nvPr/>
        </p:nvCxnSpPr>
        <p:spPr>
          <a:xfrm>
            <a:off x="6019354" y="1288796"/>
            <a:ext cx="28313" cy="41654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4178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Emergency Food Security Assessment</a:t>
            </a:r>
          </a:p>
        </p:txBody>
      </p:sp>
      <p:pic>
        <p:nvPicPr>
          <p:cNvPr id="4" name="Picture 3"/>
          <p:cNvPicPr>
            <a:picLocks noChangeAspect="1"/>
          </p:cNvPicPr>
          <p:nvPr/>
        </p:nvPicPr>
        <p:blipFill>
          <a:blip r:embed="rId2"/>
          <a:stretch>
            <a:fillRect/>
          </a:stretch>
        </p:blipFill>
        <p:spPr>
          <a:xfrm>
            <a:off x="3200400" y="1575771"/>
            <a:ext cx="3449256" cy="4784785"/>
          </a:xfrm>
          <a:prstGeom prst="rect">
            <a:avLst/>
          </a:prstGeom>
        </p:spPr>
      </p:pic>
    </p:spTree>
    <p:extLst>
      <p:ext uri="{BB962C8B-B14F-4D97-AF65-F5344CB8AC3E}">
        <p14:creationId xmlns:p14="http://schemas.microsoft.com/office/powerpoint/2010/main" val="41924479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Decision 4"/>
          <p:cNvSpPr/>
          <p:nvPr/>
        </p:nvSpPr>
        <p:spPr>
          <a:xfrm>
            <a:off x="936604" y="420323"/>
            <a:ext cx="3000375" cy="1187450"/>
          </a:xfrm>
          <a:prstGeom prst="flowChartDecision">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dirty="0"/>
              <a:t>Meeting Admission Criteria? </a:t>
            </a:r>
          </a:p>
        </p:txBody>
      </p:sp>
      <p:sp>
        <p:nvSpPr>
          <p:cNvPr id="6" name="Flowchart: Process 5"/>
          <p:cNvSpPr/>
          <p:nvPr/>
        </p:nvSpPr>
        <p:spPr>
          <a:xfrm>
            <a:off x="1485898" y="2337947"/>
            <a:ext cx="1866899" cy="762000"/>
          </a:xfrm>
          <a:prstGeom prst="flowChartProces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Hospital </a:t>
            </a:r>
          </a:p>
          <a:p>
            <a:pPr algn="ctr"/>
            <a:r>
              <a:rPr lang="en-US" dirty="0"/>
              <a:t>ITFC</a:t>
            </a:r>
          </a:p>
        </p:txBody>
      </p:sp>
      <p:sp>
        <p:nvSpPr>
          <p:cNvPr id="10" name="Flowchart: Decision 9"/>
          <p:cNvSpPr/>
          <p:nvPr/>
        </p:nvSpPr>
        <p:spPr>
          <a:xfrm>
            <a:off x="919161" y="4571999"/>
            <a:ext cx="3000375" cy="1425577"/>
          </a:xfrm>
          <a:prstGeom prst="flowChartDecisi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Meeting Discharge Criteria? </a:t>
            </a:r>
          </a:p>
        </p:txBody>
      </p:sp>
      <p:sp>
        <p:nvSpPr>
          <p:cNvPr id="13" name="Flowchart: Process 12"/>
          <p:cNvSpPr/>
          <p:nvPr/>
        </p:nvSpPr>
        <p:spPr>
          <a:xfrm>
            <a:off x="9120191" y="297762"/>
            <a:ext cx="1866899" cy="762000"/>
          </a:xfrm>
          <a:prstGeom prst="flowChartProces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CMAM</a:t>
            </a:r>
          </a:p>
        </p:txBody>
      </p:sp>
      <p:sp>
        <p:nvSpPr>
          <p:cNvPr id="14" name="Flowchart: Decision 13"/>
          <p:cNvSpPr/>
          <p:nvPr/>
        </p:nvSpPr>
        <p:spPr>
          <a:xfrm>
            <a:off x="8494577" y="2246108"/>
            <a:ext cx="3040858" cy="1066800"/>
          </a:xfrm>
          <a:prstGeom prst="flowChartDecisi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Meeting Discharge Criteria?</a:t>
            </a:r>
          </a:p>
        </p:txBody>
      </p:sp>
      <p:sp>
        <p:nvSpPr>
          <p:cNvPr id="15" name="Flowchart: Process 14"/>
          <p:cNvSpPr/>
          <p:nvPr/>
        </p:nvSpPr>
        <p:spPr>
          <a:xfrm>
            <a:off x="9077455" y="4132510"/>
            <a:ext cx="1866899" cy="762000"/>
          </a:xfrm>
          <a:prstGeom prst="flowChartProces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Discharge from Care</a:t>
            </a:r>
          </a:p>
        </p:txBody>
      </p:sp>
      <p:cxnSp>
        <p:nvCxnSpPr>
          <p:cNvPr id="17" name="Straight Arrow Connector 16"/>
          <p:cNvCxnSpPr/>
          <p:nvPr/>
        </p:nvCxnSpPr>
        <p:spPr>
          <a:xfrm flipH="1">
            <a:off x="2419348" y="1572408"/>
            <a:ext cx="9524" cy="7772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459743" y="1825815"/>
            <a:ext cx="771522" cy="369332"/>
          </a:xfrm>
          <a:prstGeom prst="rect">
            <a:avLst/>
          </a:prstGeom>
          <a:noFill/>
        </p:spPr>
        <p:txBody>
          <a:bodyPr wrap="square" rtlCol="0">
            <a:spAutoFit/>
          </a:bodyPr>
          <a:lstStyle/>
          <a:p>
            <a:r>
              <a:rPr lang="en-US" dirty="0"/>
              <a:t>Yes</a:t>
            </a:r>
          </a:p>
        </p:txBody>
      </p:sp>
      <p:cxnSp>
        <p:nvCxnSpPr>
          <p:cNvPr id="20" name="Straight Arrow Connector 19"/>
          <p:cNvCxnSpPr>
            <a:stCxn id="6" idx="2"/>
          </p:cNvCxnSpPr>
          <p:nvPr/>
        </p:nvCxnSpPr>
        <p:spPr>
          <a:xfrm>
            <a:off x="2419348" y="3099947"/>
            <a:ext cx="9526" cy="14519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280172" y="4915455"/>
            <a:ext cx="771522" cy="369332"/>
          </a:xfrm>
          <a:prstGeom prst="rect">
            <a:avLst/>
          </a:prstGeom>
          <a:noFill/>
        </p:spPr>
        <p:txBody>
          <a:bodyPr wrap="square" rtlCol="0">
            <a:spAutoFit/>
          </a:bodyPr>
          <a:lstStyle/>
          <a:p>
            <a:r>
              <a:rPr lang="en-US" dirty="0"/>
              <a:t>Yes</a:t>
            </a:r>
          </a:p>
        </p:txBody>
      </p:sp>
      <p:cxnSp>
        <p:nvCxnSpPr>
          <p:cNvPr id="26" name="Elbow Connector 25"/>
          <p:cNvCxnSpPr>
            <a:stCxn id="10" idx="1"/>
            <a:endCxn id="6" idx="1"/>
          </p:cNvCxnSpPr>
          <p:nvPr/>
        </p:nvCxnSpPr>
        <p:spPr>
          <a:xfrm rot="10800000" flipH="1">
            <a:off x="919160" y="2718948"/>
            <a:ext cx="566737" cy="2565841"/>
          </a:xfrm>
          <a:prstGeom prst="bentConnector3">
            <a:avLst>
              <a:gd name="adj1" fmla="val -40336"/>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90498" y="4114801"/>
            <a:ext cx="771522" cy="369332"/>
          </a:xfrm>
          <a:prstGeom prst="rect">
            <a:avLst/>
          </a:prstGeom>
          <a:noFill/>
        </p:spPr>
        <p:txBody>
          <a:bodyPr wrap="square" rtlCol="0">
            <a:spAutoFit/>
          </a:bodyPr>
          <a:lstStyle/>
          <a:p>
            <a:r>
              <a:rPr lang="en-US" dirty="0"/>
              <a:t>No</a:t>
            </a:r>
          </a:p>
        </p:txBody>
      </p:sp>
      <p:cxnSp>
        <p:nvCxnSpPr>
          <p:cNvPr id="31" name="Straight Arrow Connector 30"/>
          <p:cNvCxnSpPr>
            <a:endCxn id="14" idx="0"/>
          </p:cNvCxnSpPr>
          <p:nvPr/>
        </p:nvCxnSpPr>
        <p:spPr>
          <a:xfrm flipH="1">
            <a:off x="10015006" y="1061354"/>
            <a:ext cx="41183" cy="11847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10010905" y="3324247"/>
            <a:ext cx="8332" cy="7969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9431698" y="3538043"/>
            <a:ext cx="771522" cy="369332"/>
          </a:xfrm>
          <a:prstGeom prst="rect">
            <a:avLst/>
          </a:prstGeom>
          <a:noFill/>
        </p:spPr>
        <p:txBody>
          <a:bodyPr wrap="square" rtlCol="0">
            <a:spAutoFit/>
          </a:bodyPr>
          <a:lstStyle/>
          <a:p>
            <a:r>
              <a:rPr lang="en-US" dirty="0"/>
              <a:t>Yes</a:t>
            </a:r>
          </a:p>
        </p:txBody>
      </p:sp>
      <p:cxnSp>
        <p:nvCxnSpPr>
          <p:cNvPr id="37" name="Elbow Connector 36"/>
          <p:cNvCxnSpPr>
            <a:endCxn id="13" idx="3"/>
          </p:cNvCxnSpPr>
          <p:nvPr/>
        </p:nvCxnSpPr>
        <p:spPr>
          <a:xfrm rot="16200000" flipV="1">
            <a:off x="10214451" y="1451402"/>
            <a:ext cx="2112021" cy="56674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1030240" y="1572408"/>
            <a:ext cx="771522" cy="369332"/>
          </a:xfrm>
          <a:prstGeom prst="rect">
            <a:avLst/>
          </a:prstGeom>
          <a:noFill/>
        </p:spPr>
        <p:txBody>
          <a:bodyPr wrap="square" rtlCol="0">
            <a:spAutoFit/>
          </a:bodyPr>
          <a:lstStyle/>
          <a:p>
            <a:r>
              <a:rPr lang="en-US" dirty="0"/>
              <a:t>No</a:t>
            </a:r>
          </a:p>
        </p:txBody>
      </p:sp>
      <p:sp>
        <p:nvSpPr>
          <p:cNvPr id="18" name="Flowchart: Decision 17"/>
          <p:cNvSpPr/>
          <p:nvPr/>
        </p:nvSpPr>
        <p:spPr>
          <a:xfrm>
            <a:off x="4601710" y="1690325"/>
            <a:ext cx="2872009" cy="1228391"/>
          </a:xfrm>
          <a:prstGeom prst="flowChartDecisi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In-Depth Assessment Needed?</a:t>
            </a:r>
          </a:p>
        </p:txBody>
      </p:sp>
      <p:cxnSp>
        <p:nvCxnSpPr>
          <p:cNvPr id="56" name="Straight Arrow Connector 55"/>
          <p:cNvCxnSpPr>
            <a:endCxn id="58" idx="1"/>
          </p:cNvCxnSpPr>
          <p:nvPr/>
        </p:nvCxnSpPr>
        <p:spPr>
          <a:xfrm flipV="1">
            <a:off x="3857493" y="674601"/>
            <a:ext cx="725856" cy="3277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8" name="Flowchart: Decision 57"/>
          <p:cNvSpPr/>
          <p:nvPr/>
        </p:nvSpPr>
        <p:spPr>
          <a:xfrm>
            <a:off x="4583349" y="60405"/>
            <a:ext cx="2872009" cy="1228391"/>
          </a:xfrm>
          <a:prstGeom prst="flowChartDecisi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Meeting Outpatient Criteria?</a:t>
            </a:r>
          </a:p>
        </p:txBody>
      </p:sp>
      <p:cxnSp>
        <p:nvCxnSpPr>
          <p:cNvPr id="78" name="Elbow Connector 77"/>
          <p:cNvCxnSpPr>
            <a:stCxn id="10" idx="3"/>
          </p:cNvCxnSpPr>
          <p:nvPr/>
        </p:nvCxnSpPr>
        <p:spPr>
          <a:xfrm flipV="1">
            <a:off x="3919536" y="1002324"/>
            <a:ext cx="5200655" cy="4282464"/>
          </a:xfrm>
          <a:prstGeom prst="bentConnector3">
            <a:avLst>
              <a:gd name="adj1" fmla="val 7902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stCxn id="58" idx="3"/>
            <a:endCxn id="13" idx="1"/>
          </p:cNvCxnSpPr>
          <p:nvPr/>
        </p:nvCxnSpPr>
        <p:spPr>
          <a:xfrm>
            <a:off x="7455358" y="674601"/>
            <a:ext cx="1664833" cy="41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endCxn id="18" idx="1"/>
          </p:cNvCxnSpPr>
          <p:nvPr/>
        </p:nvCxnSpPr>
        <p:spPr>
          <a:xfrm>
            <a:off x="3798004" y="1002324"/>
            <a:ext cx="803706" cy="130219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stCxn id="58" idx="2"/>
          </p:cNvCxnSpPr>
          <p:nvPr/>
        </p:nvCxnSpPr>
        <p:spPr>
          <a:xfrm>
            <a:off x="6019354" y="1288796"/>
            <a:ext cx="28313" cy="41654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 name="Action Button: Help 2">
            <a:hlinkClick r:id="" action="ppaction://noaction" highlightClick="1"/>
          </p:cNvPr>
          <p:cNvSpPr/>
          <p:nvPr/>
        </p:nvSpPr>
        <p:spPr>
          <a:xfrm>
            <a:off x="2171633" y="748937"/>
            <a:ext cx="495427" cy="494858"/>
          </a:xfrm>
          <a:prstGeom prst="actionButtonHelp">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ction Button: Help 27">
            <a:hlinkClick r:id="" action="ppaction://noaction" highlightClick="1"/>
          </p:cNvPr>
          <p:cNvSpPr/>
          <p:nvPr/>
        </p:nvSpPr>
        <p:spPr>
          <a:xfrm>
            <a:off x="5772785" y="2102222"/>
            <a:ext cx="495427" cy="494858"/>
          </a:xfrm>
          <a:prstGeom prst="actionButtonHelp">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ction Button: Help 29">
            <a:hlinkClick r:id="" action="ppaction://noaction" highlightClick="1"/>
          </p:cNvPr>
          <p:cNvSpPr/>
          <p:nvPr/>
        </p:nvSpPr>
        <p:spPr>
          <a:xfrm>
            <a:off x="5780854" y="345745"/>
            <a:ext cx="495427" cy="494858"/>
          </a:xfrm>
          <a:prstGeom prst="actionButtonHelp">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53086" y="214783"/>
            <a:ext cx="3352800" cy="2308324"/>
          </a:xfrm>
          <a:prstGeom prst="rect">
            <a:avLst/>
          </a:prstGeom>
          <a:solidFill>
            <a:srgbClr val="F1E091"/>
          </a:solidFill>
        </p:spPr>
        <p:txBody>
          <a:bodyPr wrap="square" rtlCol="0">
            <a:spAutoFit/>
          </a:bodyPr>
          <a:lstStyle/>
          <a:p>
            <a:pPr marL="285750" indent="-285750">
              <a:buFont typeface="Arial" panose="020B0604020202020204" pitchFamily="34" charset="0"/>
              <a:buChar char="•"/>
            </a:pPr>
            <a:r>
              <a:rPr lang="en-US" dirty="0"/>
              <a:t>One or more IMCI General Danger Signs*; or</a:t>
            </a:r>
          </a:p>
          <a:p>
            <a:pPr marL="285750" indent="-285750">
              <a:buFont typeface="Arial" panose="020B0604020202020204" pitchFamily="34" charset="0"/>
              <a:buChar char="•"/>
            </a:pPr>
            <a:r>
              <a:rPr lang="en-US" dirty="0"/>
              <a:t>Acute Medical Problems**; or</a:t>
            </a:r>
          </a:p>
          <a:p>
            <a:pPr marL="285750" indent="-285750">
              <a:buFont typeface="Arial" panose="020B0604020202020204" pitchFamily="34" charset="0"/>
              <a:buChar char="•"/>
            </a:pPr>
            <a:r>
              <a:rPr lang="en-US" dirty="0"/>
              <a:t>Severe Nutritional Edema (+++); or</a:t>
            </a:r>
          </a:p>
          <a:p>
            <a:pPr marL="285750" indent="-285750">
              <a:buFont typeface="Arial" panose="020B0604020202020204" pitchFamily="34" charset="0"/>
              <a:buChar char="•"/>
            </a:pPr>
            <a:r>
              <a:rPr lang="en-US" dirty="0"/>
              <a:t>Poor Appetite (failed appetite test)</a:t>
            </a:r>
          </a:p>
        </p:txBody>
      </p:sp>
      <p:sp>
        <p:nvSpPr>
          <p:cNvPr id="7" name="TextBox 6"/>
          <p:cNvSpPr txBox="1"/>
          <p:nvPr/>
        </p:nvSpPr>
        <p:spPr>
          <a:xfrm>
            <a:off x="4470311" y="1584325"/>
            <a:ext cx="3116446" cy="4801314"/>
          </a:xfrm>
          <a:prstGeom prst="rect">
            <a:avLst/>
          </a:prstGeom>
          <a:solidFill>
            <a:srgbClr val="F1E091"/>
          </a:solidFill>
        </p:spPr>
        <p:txBody>
          <a:bodyPr wrap="square" rtlCol="0">
            <a:spAutoFit/>
          </a:bodyPr>
          <a:lstStyle/>
          <a:p>
            <a:pPr marL="285750" indent="-285750">
              <a:buFont typeface="Arial" panose="020B0604020202020204" pitchFamily="34" charset="0"/>
              <a:buChar char="•"/>
            </a:pPr>
            <a:r>
              <a:rPr lang="en-US" dirty="0"/>
              <a:t>Medical Problems that do not need immediate inpatient care, but do need further examination and investigation;</a:t>
            </a:r>
          </a:p>
          <a:p>
            <a:pPr marL="285750" indent="-285750">
              <a:buFont typeface="Arial" panose="020B0604020202020204" pitchFamily="34" charset="0"/>
              <a:buChar char="•"/>
            </a:pPr>
            <a:r>
              <a:rPr lang="en-US" dirty="0"/>
              <a:t>Medical Problems needing mid or long-term follow up care and with a significant association with nutritional status;</a:t>
            </a:r>
          </a:p>
          <a:p>
            <a:pPr marL="285750" indent="-285750">
              <a:buFont typeface="Arial" panose="020B0604020202020204" pitchFamily="34" charset="0"/>
              <a:buChar char="•"/>
            </a:pPr>
            <a:r>
              <a:rPr lang="en-US" dirty="0"/>
              <a:t>Failure to gain weight or improve clinically in outpatient care;</a:t>
            </a:r>
          </a:p>
          <a:p>
            <a:pPr marL="285750" indent="-285750">
              <a:buFont typeface="Arial" panose="020B0604020202020204" pitchFamily="34" charset="0"/>
              <a:buChar char="•"/>
            </a:pPr>
            <a:r>
              <a:rPr lang="en-US" dirty="0"/>
              <a:t>Previous episodes of severe wasting and/or nutritional edema.</a:t>
            </a:r>
          </a:p>
          <a:p>
            <a:pPr marL="285750" indent="-285750">
              <a:buFont typeface="Arial" panose="020B0604020202020204" pitchFamily="34" charset="0"/>
              <a:buChar char="•"/>
            </a:pPr>
            <a:endParaRPr lang="en-US" dirty="0"/>
          </a:p>
        </p:txBody>
      </p:sp>
      <p:sp>
        <p:nvSpPr>
          <p:cNvPr id="8" name="TextBox 7"/>
          <p:cNvSpPr txBox="1"/>
          <p:nvPr/>
        </p:nvSpPr>
        <p:spPr>
          <a:xfrm>
            <a:off x="4483741" y="260032"/>
            <a:ext cx="3103015" cy="3693319"/>
          </a:xfrm>
          <a:prstGeom prst="rect">
            <a:avLst/>
          </a:prstGeom>
          <a:solidFill>
            <a:srgbClr val="F1E091"/>
          </a:solidFill>
        </p:spPr>
        <p:txBody>
          <a:bodyPr wrap="square" rtlCol="0">
            <a:spAutoFit/>
          </a:bodyPr>
          <a:lstStyle/>
          <a:p>
            <a:pPr marL="285750" indent="-285750">
              <a:buFont typeface="Arial" panose="020B0604020202020204" pitchFamily="34" charset="0"/>
              <a:buChar char="•"/>
            </a:pPr>
            <a:r>
              <a:rPr lang="en-US" dirty="0"/>
              <a:t>Good Appetite (passed appetite test); and </a:t>
            </a:r>
          </a:p>
          <a:p>
            <a:pPr marL="285750" indent="-285750">
              <a:buFont typeface="Arial" panose="020B0604020202020204" pitchFamily="34" charset="0"/>
              <a:buChar char="•"/>
            </a:pPr>
            <a:r>
              <a:rPr lang="en-US" dirty="0"/>
              <a:t>No danger signs or any acute medical problems; and</a:t>
            </a:r>
          </a:p>
          <a:p>
            <a:pPr marL="285750" indent="-285750">
              <a:buFont typeface="Arial" panose="020B0604020202020204" pitchFamily="34" charset="0"/>
              <a:buChar char="•"/>
            </a:pPr>
            <a:r>
              <a:rPr lang="en-US" dirty="0"/>
              <a:t>No criteria needing in-depth assessment or criteria needing in-depth assessment has been evaluated and no inpatient admission is needed</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53704274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3"/>
                  </p:tgtEl>
                </p:cond>
              </p:nextCondLst>
            </p:seq>
            <p:seq concurrent="1" nextAc="seek">
              <p:cTn id="7" restart="whenNotActive" fill="hold" evtFilter="cancelBubble" nodeType="interactiveSeq">
                <p:stCondLst>
                  <p:cond evt="onClick" delay="0">
                    <p:tgtEl>
                      <p:spTgt spid="28"/>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nextCondLst>
                <p:cond evt="onClick" delay="0">
                  <p:tgtEl>
                    <p:spTgt spid="28"/>
                  </p:tgtEl>
                </p:cond>
              </p:nextCondLst>
            </p:seq>
            <p:seq concurrent="1" nextAc="seek">
              <p:cTn id="12" restart="whenNotActive" fill="hold" evtFilter="cancelBubble" nodeType="interactiveSeq">
                <p:stCondLst>
                  <p:cond evt="onClick" delay="0">
                    <p:tgtEl>
                      <p:spTgt spid="30"/>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nextCondLst>
                <p:cond evt="onClick" delay="0">
                  <p:tgtEl>
                    <p:spTgt spid="30"/>
                  </p:tgtEl>
                </p:cond>
              </p:nextCondLst>
            </p:seq>
          </p:childTnLst>
        </p:cTn>
      </p:par>
    </p:tnLst>
    <p:bldLst>
      <p:bldP spid="4" grpId="0" animBg="1"/>
      <p:bldP spid="7"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Decision 4"/>
          <p:cNvSpPr/>
          <p:nvPr/>
        </p:nvSpPr>
        <p:spPr>
          <a:xfrm>
            <a:off x="936604" y="420323"/>
            <a:ext cx="3000375" cy="1187450"/>
          </a:xfrm>
          <a:prstGeom prst="flowChartDecision">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dirty="0"/>
              <a:t>Meeting Admission Criteria? </a:t>
            </a:r>
          </a:p>
        </p:txBody>
      </p:sp>
      <p:sp>
        <p:nvSpPr>
          <p:cNvPr id="6" name="Flowchart: Process 5"/>
          <p:cNvSpPr/>
          <p:nvPr/>
        </p:nvSpPr>
        <p:spPr>
          <a:xfrm>
            <a:off x="1485898" y="2337947"/>
            <a:ext cx="1866899" cy="762000"/>
          </a:xfrm>
          <a:prstGeom prst="flowChartProces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Hospital </a:t>
            </a:r>
          </a:p>
          <a:p>
            <a:pPr algn="ctr"/>
            <a:r>
              <a:rPr lang="en-US" dirty="0"/>
              <a:t>ITFC</a:t>
            </a:r>
          </a:p>
        </p:txBody>
      </p:sp>
      <p:sp>
        <p:nvSpPr>
          <p:cNvPr id="10" name="Flowchart: Decision 9"/>
          <p:cNvSpPr/>
          <p:nvPr/>
        </p:nvSpPr>
        <p:spPr>
          <a:xfrm>
            <a:off x="919161" y="4571999"/>
            <a:ext cx="3000375" cy="1425577"/>
          </a:xfrm>
          <a:prstGeom prst="flowChartDecisi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Meeting Discharge Criteria? </a:t>
            </a:r>
          </a:p>
        </p:txBody>
      </p:sp>
      <p:sp>
        <p:nvSpPr>
          <p:cNvPr id="13" name="Flowchart: Process 12"/>
          <p:cNvSpPr/>
          <p:nvPr/>
        </p:nvSpPr>
        <p:spPr>
          <a:xfrm>
            <a:off x="9120191" y="297762"/>
            <a:ext cx="1866899" cy="762000"/>
          </a:xfrm>
          <a:prstGeom prst="flowChartProces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CMAM</a:t>
            </a:r>
          </a:p>
        </p:txBody>
      </p:sp>
      <p:sp>
        <p:nvSpPr>
          <p:cNvPr id="14" name="Flowchart: Decision 13"/>
          <p:cNvSpPr/>
          <p:nvPr/>
        </p:nvSpPr>
        <p:spPr>
          <a:xfrm>
            <a:off x="8494577" y="2246108"/>
            <a:ext cx="3040858" cy="1066800"/>
          </a:xfrm>
          <a:prstGeom prst="flowChartDecisi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Meeting Discharge Criteria?</a:t>
            </a:r>
          </a:p>
        </p:txBody>
      </p:sp>
      <p:sp>
        <p:nvSpPr>
          <p:cNvPr id="15" name="Flowchart: Process 14"/>
          <p:cNvSpPr/>
          <p:nvPr/>
        </p:nvSpPr>
        <p:spPr>
          <a:xfrm>
            <a:off x="9077455" y="4132510"/>
            <a:ext cx="1866899" cy="762000"/>
          </a:xfrm>
          <a:prstGeom prst="flowChartProces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Discharge from Care</a:t>
            </a:r>
          </a:p>
        </p:txBody>
      </p:sp>
      <p:cxnSp>
        <p:nvCxnSpPr>
          <p:cNvPr id="17" name="Straight Arrow Connector 16"/>
          <p:cNvCxnSpPr/>
          <p:nvPr/>
        </p:nvCxnSpPr>
        <p:spPr>
          <a:xfrm flipH="1">
            <a:off x="2419348" y="1572408"/>
            <a:ext cx="9524" cy="7772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459743" y="1825815"/>
            <a:ext cx="771522" cy="369332"/>
          </a:xfrm>
          <a:prstGeom prst="rect">
            <a:avLst/>
          </a:prstGeom>
          <a:noFill/>
        </p:spPr>
        <p:txBody>
          <a:bodyPr wrap="square" rtlCol="0">
            <a:spAutoFit/>
          </a:bodyPr>
          <a:lstStyle/>
          <a:p>
            <a:r>
              <a:rPr lang="en-US" dirty="0"/>
              <a:t>Yes</a:t>
            </a:r>
          </a:p>
        </p:txBody>
      </p:sp>
      <p:cxnSp>
        <p:nvCxnSpPr>
          <p:cNvPr id="20" name="Straight Arrow Connector 19"/>
          <p:cNvCxnSpPr>
            <a:stCxn id="6" idx="2"/>
          </p:cNvCxnSpPr>
          <p:nvPr/>
        </p:nvCxnSpPr>
        <p:spPr>
          <a:xfrm>
            <a:off x="2419348" y="3099947"/>
            <a:ext cx="9526" cy="14519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280172" y="4915455"/>
            <a:ext cx="771522" cy="369332"/>
          </a:xfrm>
          <a:prstGeom prst="rect">
            <a:avLst/>
          </a:prstGeom>
          <a:noFill/>
        </p:spPr>
        <p:txBody>
          <a:bodyPr wrap="square" rtlCol="0">
            <a:spAutoFit/>
          </a:bodyPr>
          <a:lstStyle/>
          <a:p>
            <a:r>
              <a:rPr lang="en-US" dirty="0"/>
              <a:t>Yes</a:t>
            </a:r>
          </a:p>
        </p:txBody>
      </p:sp>
      <p:cxnSp>
        <p:nvCxnSpPr>
          <p:cNvPr id="26" name="Elbow Connector 25"/>
          <p:cNvCxnSpPr>
            <a:stCxn id="10" idx="1"/>
            <a:endCxn id="6" idx="1"/>
          </p:cNvCxnSpPr>
          <p:nvPr/>
        </p:nvCxnSpPr>
        <p:spPr>
          <a:xfrm rot="10800000" flipH="1">
            <a:off x="919160" y="2718948"/>
            <a:ext cx="566737" cy="2565841"/>
          </a:xfrm>
          <a:prstGeom prst="bentConnector3">
            <a:avLst>
              <a:gd name="adj1" fmla="val -40336"/>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90498" y="4114801"/>
            <a:ext cx="771522" cy="369332"/>
          </a:xfrm>
          <a:prstGeom prst="rect">
            <a:avLst/>
          </a:prstGeom>
          <a:noFill/>
        </p:spPr>
        <p:txBody>
          <a:bodyPr wrap="square" rtlCol="0">
            <a:spAutoFit/>
          </a:bodyPr>
          <a:lstStyle/>
          <a:p>
            <a:r>
              <a:rPr lang="en-US" dirty="0"/>
              <a:t>No</a:t>
            </a:r>
          </a:p>
        </p:txBody>
      </p:sp>
      <p:cxnSp>
        <p:nvCxnSpPr>
          <p:cNvPr id="31" name="Straight Arrow Connector 30"/>
          <p:cNvCxnSpPr>
            <a:endCxn id="14" idx="0"/>
          </p:cNvCxnSpPr>
          <p:nvPr/>
        </p:nvCxnSpPr>
        <p:spPr>
          <a:xfrm flipH="1">
            <a:off x="10015006" y="1061354"/>
            <a:ext cx="41183" cy="11847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10010905" y="3324247"/>
            <a:ext cx="8332" cy="7969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9431698" y="3538043"/>
            <a:ext cx="771522" cy="369332"/>
          </a:xfrm>
          <a:prstGeom prst="rect">
            <a:avLst/>
          </a:prstGeom>
          <a:noFill/>
        </p:spPr>
        <p:txBody>
          <a:bodyPr wrap="square" rtlCol="0">
            <a:spAutoFit/>
          </a:bodyPr>
          <a:lstStyle/>
          <a:p>
            <a:r>
              <a:rPr lang="en-US" dirty="0"/>
              <a:t>Yes</a:t>
            </a:r>
          </a:p>
        </p:txBody>
      </p:sp>
      <p:cxnSp>
        <p:nvCxnSpPr>
          <p:cNvPr id="37" name="Elbow Connector 36"/>
          <p:cNvCxnSpPr>
            <a:endCxn id="13" idx="3"/>
          </p:cNvCxnSpPr>
          <p:nvPr/>
        </p:nvCxnSpPr>
        <p:spPr>
          <a:xfrm rot="16200000" flipV="1">
            <a:off x="10214451" y="1451402"/>
            <a:ext cx="2112021" cy="56674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1030240" y="1572408"/>
            <a:ext cx="771522" cy="369332"/>
          </a:xfrm>
          <a:prstGeom prst="rect">
            <a:avLst/>
          </a:prstGeom>
          <a:noFill/>
        </p:spPr>
        <p:txBody>
          <a:bodyPr wrap="square" rtlCol="0">
            <a:spAutoFit/>
          </a:bodyPr>
          <a:lstStyle/>
          <a:p>
            <a:r>
              <a:rPr lang="en-US" dirty="0"/>
              <a:t>No</a:t>
            </a:r>
          </a:p>
        </p:txBody>
      </p:sp>
      <p:sp>
        <p:nvSpPr>
          <p:cNvPr id="18" name="Flowchart: Decision 17"/>
          <p:cNvSpPr/>
          <p:nvPr/>
        </p:nvSpPr>
        <p:spPr>
          <a:xfrm>
            <a:off x="4601710" y="1690325"/>
            <a:ext cx="2872009" cy="1228391"/>
          </a:xfrm>
          <a:prstGeom prst="flowChartDecisi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In-Depth Assessment Needed?</a:t>
            </a:r>
          </a:p>
        </p:txBody>
      </p:sp>
      <p:cxnSp>
        <p:nvCxnSpPr>
          <p:cNvPr id="56" name="Straight Arrow Connector 55"/>
          <p:cNvCxnSpPr>
            <a:endCxn id="58" idx="1"/>
          </p:cNvCxnSpPr>
          <p:nvPr/>
        </p:nvCxnSpPr>
        <p:spPr>
          <a:xfrm flipV="1">
            <a:off x="3857493" y="674601"/>
            <a:ext cx="725856" cy="3277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8" name="Flowchart: Decision 57"/>
          <p:cNvSpPr/>
          <p:nvPr/>
        </p:nvSpPr>
        <p:spPr>
          <a:xfrm>
            <a:off x="4583349" y="60405"/>
            <a:ext cx="2872009" cy="1228391"/>
          </a:xfrm>
          <a:prstGeom prst="flowChartDecisi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Meeting Outpatient Criteria?</a:t>
            </a:r>
          </a:p>
        </p:txBody>
      </p:sp>
      <p:cxnSp>
        <p:nvCxnSpPr>
          <p:cNvPr id="78" name="Elbow Connector 77"/>
          <p:cNvCxnSpPr>
            <a:stCxn id="10" idx="3"/>
          </p:cNvCxnSpPr>
          <p:nvPr/>
        </p:nvCxnSpPr>
        <p:spPr>
          <a:xfrm flipV="1">
            <a:off x="3919536" y="1002324"/>
            <a:ext cx="5200655" cy="4282464"/>
          </a:xfrm>
          <a:prstGeom prst="bentConnector3">
            <a:avLst>
              <a:gd name="adj1" fmla="val 7902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stCxn id="58" idx="3"/>
            <a:endCxn id="13" idx="1"/>
          </p:cNvCxnSpPr>
          <p:nvPr/>
        </p:nvCxnSpPr>
        <p:spPr>
          <a:xfrm>
            <a:off x="7455358" y="674601"/>
            <a:ext cx="1664833" cy="41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endCxn id="18" idx="1"/>
          </p:cNvCxnSpPr>
          <p:nvPr/>
        </p:nvCxnSpPr>
        <p:spPr>
          <a:xfrm>
            <a:off x="3798004" y="1002324"/>
            <a:ext cx="803706" cy="130219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stCxn id="58" idx="2"/>
          </p:cNvCxnSpPr>
          <p:nvPr/>
        </p:nvCxnSpPr>
        <p:spPr>
          <a:xfrm>
            <a:off x="6019354" y="1288796"/>
            <a:ext cx="28313" cy="41654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Action Button: Help 1">
            <a:hlinkClick r:id="" action="ppaction://noaction" highlightClick="1"/>
          </p:cNvPr>
          <p:cNvSpPr/>
          <p:nvPr/>
        </p:nvSpPr>
        <p:spPr>
          <a:xfrm>
            <a:off x="2095373" y="5018087"/>
            <a:ext cx="557211" cy="533400"/>
          </a:xfrm>
          <a:prstGeom prst="actionButtonHelp">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ction Button: Help 26">
            <a:hlinkClick r:id="" action="ppaction://noaction" highlightClick="1"/>
          </p:cNvPr>
          <p:cNvSpPr/>
          <p:nvPr/>
        </p:nvSpPr>
        <p:spPr>
          <a:xfrm>
            <a:off x="9726820" y="2506858"/>
            <a:ext cx="557211" cy="533400"/>
          </a:xfrm>
          <a:prstGeom prst="actionButtonHelp">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83891" y="420323"/>
            <a:ext cx="5350589" cy="6247864"/>
          </a:xfrm>
          <a:prstGeom prst="rect">
            <a:avLst/>
          </a:prstGeom>
          <a:solidFill>
            <a:srgbClr val="F1E091"/>
          </a:solidFill>
        </p:spPr>
        <p:txBody>
          <a:bodyPr wrap="square" rtlCol="0">
            <a:spAutoFit/>
          </a:bodyPr>
          <a:lstStyle/>
          <a:p>
            <a:pPr marL="285750" indent="-285750">
              <a:buFont typeface="Arial" panose="020B0604020202020204" pitchFamily="34" charset="0"/>
              <a:buChar char="•"/>
            </a:pPr>
            <a:r>
              <a:rPr lang="en-US" sz="1600" dirty="0"/>
              <a:t>No Danger Signs for at least 24-48 hours prior to transfer; and</a:t>
            </a:r>
          </a:p>
          <a:p>
            <a:pPr marL="285750" indent="-285750">
              <a:buFont typeface="Arial" panose="020B0604020202020204" pitchFamily="34" charset="0"/>
              <a:buChar char="•"/>
            </a:pPr>
            <a:r>
              <a:rPr lang="en-US" sz="1600" dirty="0"/>
              <a:t>The medical problems that prompted admission have resolved to the point that inpatient care is no longer needed; and </a:t>
            </a:r>
          </a:p>
          <a:p>
            <a:pPr marL="285750" indent="-285750">
              <a:buFont typeface="Arial" panose="020B0604020202020204" pitchFamily="34" charset="0"/>
              <a:buChar char="•"/>
            </a:pPr>
            <a:r>
              <a:rPr lang="en-US" sz="1600" dirty="0"/>
              <a:t>They do not have on-going weight loss (among children with severe wasting only who did not have nutritional edema at any time); and </a:t>
            </a:r>
          </a:p>
          <a:p>
            <a:pPr marL="285750" indent="-285750">
              <a:buFont typeface="Arial" panose="020B0604020202020204" pitchFamily="34" charset="0"/>
              <a:buChar char="•"/>
            </a:pPr>
            <a:r>
              <a:rPr lang="en-US" sz="1600" dirty="0"/>
              <a:t>Nutritional edema is resolving and is no longer +++; and</a:t>
            </a:r>
          </a:p>
          <a:p>
            <a:pPr marL="285750" indent="-285750">
              <a:buFont typeface="Arial" panose="020B0604020202020204" pitchFamily="34" charset="0"/>
              <a:buChar char="•"/>
            </a:pPr>
            <a:r>
              <a:rPr lang="en-US" sz="1600" dirty="0"/>
              <a:t>They have good appetite; and</a:t>
            </a:r>
          </a:p>
          <a:p>
            <a:pPr marL="285750" indent="-285750">
              <a:buFont typeface="Arial" panose="020B0604020202020204" pitchFamily="34" charset="0"/>
              <a:buChar char="•"/>
            </a:pPr>
            <a:r>
              <a:rPr lang="en-US" sz="1600" dirty="0"/>
              <a:t>All attempts have been made to refer children with medical problems needing mid or long-term follow up and significant association with nutritional status to appropriate care/support services and/or the limits of inpatient care have been reached.</a:t>
            </a:r>
          </a:p>
          <a:p>
            <a:pPr marL="285750" indent="-285750">
              <a:buFont typeface="Arial" panose="020B0604020202020204" pitchFamily="34" charset="0"/>
              <a:buChar char="•"/>
            </a:pPr>
            <a:r>
              <a:rPr lang="en-US" sz="1600" dirty="0"/>
              <a:t>Upon deciding to transfer patients from inpatient to outpatient care, caregivers must be linked to appropriate outpatient care with nutrition services.</a:t>
            </a:r>
          </a:p>
          <a:p>
            <a:pPr marL="285750" indent="-285750">
              <a:buFont typeface="Arial" panose="020B0604020202020204" pitchFamily="34" charset="0"/>
              <a:buChar char="•"/>
            </a:pPr>
            <a:r>
              <a:rPr lang="en-US" sz="1600" dirty="0"/>
              <a:t>Additional social and family factors should be identified and addressed before transfer to outpatient care in order to ensure that the household has the capacity for care provision.</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p:txBody>
      </p:sp>
      <p:sp>
        <p:nvSpPr>
          <p:cNvPr id="7" name="TextBox 6"/>
          <p:cNvSpPr txBox="1"/>
          <p:nvPr/>
        </p:nvSpPr>
        <p:spPr>
          <a:xfrm>
            <a:off x="8436437" y="964835"/>
            <a:ext cx="3495962" cy="5355312"/>
          </a:xfrm>
          <a:prstGeom prst="rect">
            <a:avLst/>
          </a:prstGeom>
          <a:solidFill>
            <a:srgbClr val="F1E091"/>
          </a:solidFill>
        </p:spPr>
        <p:txBody>
          <a:bodyPr wrap="square" rtlCol="0">
            <a:spAutoFit/>
          </a:bodyPr>
          <a:lstStyle/>
          <a:p>
            <a:pPr marL="285750" indent="-285750">
              <a:buFont typeface="Arial" panose="020B0604020202020204" pitchFamily="34" charset="0"/>
              <a:buChar char="•"/>
            </a:pPr>
            <a:r>
              <a:rPr lang="en-US" dirty="0"/>
              <a:t>WHZ or WLZ &gt; -2 SD and MUAC &gt; 125 mm for at least 2 consecutive visits/measurements; and</a:t>
            </a:r>
          </a:p>
          <a:p>
            <a:pPr marL="285750" indent="-285750">
              <a:buFont typeface="Arial" panose="020B0604020202020204" pitchFamily="34" charset="0"/>
              <a:buChar char="•"/>
            </a:pPr>
            <a:r>
              <a:rPr lang="en-US" dirty="0"/>
              <a:t>There is no nutritional edema for at least 2 consecutive visits/measurements.</a:t>
            </a:r>
          </a:p>
          <a:p>
            <a:pPr marL="285750" indent="-285750">
              <a:buFont typeface="Arial" panose="020B0604020202020204" pitchFamily="34" charset="0"/>
              <a:buChar char="•"/>
            </a:pPr>
            <a:r>
              <a:rPr lang="en-US" dirty="0"/>
              <a:t>Children with medical problems needing mid to long-term follow up and with a significant association with nutritional status and/or additional social factors have also been referred to appropriate care/support services and/or the limit of outpatient care has been reached for severe wasting / nutritional edema.</a:t>
            </a:r>
          </a:p>
        </p:txBody>
      </p:sp>
    </p:spTree>
    <p:extLst>
      <p:ext uri="{BB962C8B-B14F-4D97-AF65-F5344CB8AC3E}">
        <p14:creationId xmlns:p14="http://schemas.microsoft.com/office/powerpoint/2010/main" val="356670520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2"/>
                  </p:tgtEl>
                </p:cond>
              </p:nextCondLst>
            </p:seq>
            <p:seq concurrent="1" nextAc="seek">
              <p:cTn id="7" restart="whenNotActive" fill="hold" evtFilter="cancelBubble" nodeType="interactiveSeq">
                <p:stCondLst>
                  <p:cond evt="onClick" delay="0">
                    <p:tgtEl>
                      <p:spTgt spid="27"/>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nextCondLst>
                <p:cond evt="onClick" delay="0">
                  <p:tgtEl>
                    <p:spTgt spid="27"/>
                  </p:tgtEl>
                </p:cond>
              </p:nextCondLst>
            </p:seq>
          </p:childTnLst>
        </p:cTn>
      </p:par>
    </p:tnLst>
    <p:bldLst>
      <p:bldP spid="4" grpId="0"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2228" y="223764"/>
            <a:ext cx="9130938" cy="6129142"/>
          </a:xfrm>
          <a:prstGeom prst="rect">
            <a:avLst/>
          </a:prstGeom>
        </p:spPr>
      </p:pic>
    </p:spTree>
    <p:extLst>
      <p:ext uri="{BB962C8B-B14F-4D97-AF65-F5344CB8AC3E}">
        <p14:creationId xmlns:p14="http://schemas.microsoft.com/office/powerpoint/2010/main" val="28543757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Appetite Test</a:t>
            </a:r>
          </a:p>
        </p:txBody>
      </p:sp>
      <p:pic>
        <p:nvPicPr>
          <p:cNvPr id="9"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79120" y="1668917"/>
            <a:ext cx="10000488" cy="4220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21086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156749" y="1171915"/>
            <a:ext cx="7878501" cy="4188489"/>
          </a:xfrm>
          <a:prstGeom prst="rect">
            <a:avLst/>
          </a:prstGeom>
        </p:spPr>
      </p:pic>
    </p:spTree>
    <p:extLst>
      <p:ext uri="{BB962C8B-B14F-4D97-AF65-F5344CB8AC3E}">
        <p14:creationId xmlns:p14="http://schemas.microsoft.com/office/powerpoint/2010/main" val="6879457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Inpatient treatment</a:t>
            </a:r>
          </a:p>
        </p:txBody>
      </p:sp>
      <p:sp>
        <p:nvSpPr>
          <p:cNvPr id="5" name="Content Placeholder 4"/>
          <p:cNvSpPr>
            <a:spLocks noGrp="1"/>
          </p:cNvSpPr>
          <p:nvPr>
            <p:ph idx="1"/>
          </p:nvPr>
        </p:nvSpPr>
        <p:spPr>
          <a:xfrm>
            <a:off x="838200" y="1371600"/>
            <a:ext cx="10515600" cy="4000744"/>
          </a:xfrm>
        </p:spPr>
        <p:txBody>
          <a:bodyPr>
            <a:normAutofit fontScale="92500" lnSpcReduction="10000"/>
          </a:bodyPr>
          <a:lstStyle/>
          <a:p>
            <a:r>
              <a:rPr lang="en-US" dirty="0">
                <a:solidFill>
                  <a:srgbClr val="FFFFFF"/>
                </a:solidFill>
                <a:effectLst/>
                <a:latin typeface="Helvetica" pitchFamily="2" charset="0"/>
              </a:rPr>
              <a:t>Strong recommendation for , Very low certainty evidence </a:t>
            </a:r>
            <a:endParaRPr lang="en-US" dirty="0"/>
          </a:p>
          <a:p>
            <a:r>
              <a:rPr lang="en-US" dirty="0"/>
              <a:t>Phase 1: Stabilization (3-7 days)</a:t>
            </a:r>
          </a:p>
          <a:p>
            <a:pPr lvl="1"/>
            <a:r>
              <a:rPr lang="en-US" dirty="0"/>
              <a:t>Stabilize and Treat Medical Conditions</a:t>
            </a:r>
          </a:p>
          <a:p>
            <a:pPr lvl="2"/>
            <a:r>
              <a:rPr lang="en-US" dirty="0"/>
              <a:t>Give parenteral antibiotics to treat possible sepsis and appropriate treatment for other medical complications such as TB, HIV, surgical conditions or disability;</a:t>
            </a:r>
          </a:p>
          <a:p>
            <a:pPr lvl="1"/>
            <a:r>
              <a:rPr lang="en-US" dirty="0"/>
              <a:t>Start re-feeding at 100 kcal/kg/day (130 mL/kg/day); Protein 1-1.5 mg/kg/day</a:t>
            </a:r>
          </a:p>
          <a:p>
            <a:pPr lvl="1"/>
            <a:r>
              <a:rPr lang="en-US" dirty="0"/>
              <a:t>Use Low osmolality, low lactose formula (F75)</a:t>
            </a:r>
          </a:p>
          <a:p>
            <a:pPr lvl="1"/>
            <a:endParaRPr lang="en-US" dirty="0"/>
          </a:p>
          <a:p>
            <a:r>
              <a:rPr lang="en-US" dirty="0"/>
              <a:t>Phase 2: Transition (1-5 days)</a:t>
            </a:r>
          </a:p>
          <a:p>
            <a:pPr lvl="1"/>
            <a:r>
              <a:rPr lang="en-US" dirty="0"/>
              <a:t>Transition F75 to F100 or RUTF over 2-3 days</a:t>
            </a:r>
          </a:p>
          <a:p>
            <a:pPr lvl="1"/>
            <a:r>
              <a:rPr lang="en-US" dirty="0"/>
              <a:t>On 3</a:t>
            </a:r>
            <a:r>
              <a:rPr lang="en-US" baseline="30000" dirty="0"/>
              <a:t>rd</a:t>
            </a:r>
            <a:r>
              <a:rPr lang="en-US" dirty="0"/>
              <a:t> day increase 10 mL of F100 per feed until some remains uneaten</a:t>
            </a:r>
          </a:p>
          <a:p>
            <a:pPr lvl="1"/>
            <a:endParaRPr lang="en-US" dirty="0"/>
          </a:p>
          <a:p>
            <a:pPr lvl="1"/>
            <a:endParaRPr lang="en-US" dirty="0"/>
          </a:p>
        </p:txBody>
      </p:sp>
    </p:spTree>
    <p:extLst>
      <p:ext uri="{BB962C8B-B14F-4D97-AF65-F5344CB8AC3E}">
        <p14:creationId xmlns:p14="http://schemas.microsoft.com/office/powerpoint/2010/main" val="21774397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Therapeutic Milk</a:t>
            </a:r>
          </a:p>
        </p:txBody>
      </p:sp>
      <p:sp>
        <p:nvSpPr>
          <p:cNvPr id="3" name="Text Placeholder 2"/>
          <p:cNvSpPr>
            <a:spLocks noGrp="1"/>
          </p:cNvSpPr>
          <p:nvPr>
            <p:ph type="body" idx="1"/>
          </p:nvPr>
        </p:nvSpPr>
        <p:spPr>
          <a:xfrm>
            <a:off x="862014" y="1285957"/>
            <a:ext cx="5157787" cy="466643"/>
          </a:xfrm>
        </p:spPr>
        <p:txBody>
          <a:bodyPr/>
          <a:lstStyle/>
          <a:p>
            <a:r>
              <a:rPr lang="en-US" dirty="0"/>
              <a:t>F75</a:t>
            </a:r>
          </a:p>
        </p:txBody>
      </p:sp>
      <p:sp>
        <p:nvSpPr>
          <p:cNvPr id="4" name="Content Placeholder 3"/>
          <p:cNvSpPr>
            <a:spLocks noGrp="1"/>
          </p:cNvSpPr>
          <p:nvPr>
            <p:ph sz="half" idx="2"/>
          </p:nvPr>
        </p:nvSpPr>
        <p:spPr>
          <a:xfrm>
            <a:off x="804933" y="1836556"/>
            <a:ext cx="5157787" cy="3297848"/>
          </a:xfrm>
        </p:spPr>
        <p:txBody>
          <a:bodyPr>
            <a:normAutofit fontScale="92500" lnSpcReduction="20000"/>
          </a:bodyPr>
          <a:lstStyle/>
          <a:p>
            <a:r>
              <a:rPr lang="en-US" altLang="en-US" dirty="0"/>
              <a:t>75 kcal energy, 0.9 g protein per 100 mL</a:t>
            </a:r>
          </a:p>
          <a:p>
            <a:r>
              <a:rPr lang="en-US" altLang="en-US" dirty="0"/>
              <a:t>Used for stabilization</a:t>
            </a:r>
          </a:p>
          <a:p>
            <a:r>
              <a:rPr lang="en-US" altLang="en-US" dirty="0"/>
              <a:t>Used for initial stage of recovery, not intended for weight gain</a:t>
            </a:r>
          </a:p>
          <a:p>
            <a:r>
              <a:rPr lang="en-US" altLang="en-US" dirty="0"/>
              <a:t>‘starter feeding formula’</a:t>
            </a:r>
          </a:p>
          <a:p>
            <a:r>
              <a:rPr lang="en-US" altLang="en-US" dirty="0"/>
              <a:t>On average used for 2-7 days</a:t>
            </a:r>
          </a:p>
          <a:p>
            <a:r>
              <a:rPr lang="en-US" altLang="en-US" dirty="0"/>
              <a:t>SAM with medical complication</a:t>
            </a:r>
          </a:p>
        </p:txBody>
      </p:sp>
      <p:sp>
        <p:nvSpPr>
          <p:cNvPr id="5" name="Text Placeholder 4"/>
          <p:cNvSpPr>
            <a:spLocks noGrp="1"/>
          </p:cNvSpPr>
          <p:nvPr>
            <p:ph type="body" sz="quarter" idx="3"/>
          </p:nvPr>
        </p:nvSpPr>
        <p:spPr>
          <a:xfrm>
            <a:off x="6194426" y="1255001"/>
            <a:ext cx="5183188" cy="466643"/>
          </a:xfrm>
        </p:spPr>
        <p:txBody>
          <a:bodyPr/>
          <a:lstStyle/>
          <a:p>
            <a:r>
              <a:rPr lang="en-US" dirty="0"/>
              <a:t>F100</a:t>
            </a:r>
          </a:p>
        </p:txBody>
      </p:sp>
      <p:sp>
        <p:nvSpPr>
          <p:cNvPr id="6" name="Content Placeholder 5"/>
          <p:cNvSpPr>
            <a:spLocks noGrp="1"/>
          </p:cNvSpPr>
          <p:nvPr>
            <p:ph sz="quarter" idx="4"/>
          </p:nvPr>
        </p:nvSpPr>
        <p:spPr>
          <a:xfrm>
            <a:off x="6172165" y="1836556"/>
            <a:ext cx="5183188" cy="3297848"/>
          </a:xfrm>
        </p:spPr>
        <p:txBody>
          <a:bodyPr>
            <a:normAutofit fontScale="85000" lnSpcReduction="20000"/>
          </a:bodyPr>
          <a:lstStyle/>
          <a:p>
            <a:r>
              <a:rPr lang="en-US" altLang="en-US" dirty="0"/>
              <a:t>100 kcal energy, 2.9 g protein per 100 mL</a:t>
            </a:r>
          </a:p>
          <a:p>
            <a:r>
              <a:rPr lang="en-US" altLang="en-US" dirty="0"/>
              <a:t>Used for growth and recovery</a:t>
            </a:r>
          </a:p>
          <a:p>
            <a:r>
              <a:rPr lang="en-US" altLang="en-US" dirty="0"/>
              <a:t>Used for rehabilitation phase for rapid weight gain after appetite has returned</a:t>
            </a:r>
          </a:p>
          <a:p>
            <a:r>
              <a:rPr lang="en-US" altLang="en-US" dirty="0"/>
              <a:t>‘catch up’ formula</a:t>
            </a:r>
          </a:p>
          <a:p>
            <a:r>
              <a:rPr lang="en-US" altLang="en-US" dirty="0"/>
              <a:t>Used for longer duration</a:t>
            </a:r>
          </a:p>
          <a:p>
            <a:r>
              <a:rPr lang="en-US" altLang="en-US" dirty="0"/>
              <a:t>SAM without complications</a:t>
            </a:r>
          </a:p>
          <a:p>
            <a:endParaRPr lang="en-US" dirty="0"/>
          </a:p>
        </p:txBody>
      </p:sp>
    </p:spTree>
    <p:extLst>
      <p:ext uri="{BB962C8B-B14F-4D97-AF65-F5344CB8AC3E}">
        <p14:creationId xmlns:p14="http://schemas.microsoft.com/office/powerpoint/2010/main" val="11741528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183243"/>
            <a:ext cx="10515600" cy="1037545"/>
          </a:xfrm>
        </p:spPr>
        <p:txBody>
          <a:bodyPr/>
          <a:lstStyle/>
          <a:p>
            <a:r>
              <a:rPr lang="en-US" dirty="0"/>
              <a:t>Outpatient Management</a:t>
            </a:r>
          </a:p>
        </p:txBody>
      </p:sp>
      <p:sp>
        <p:nvSpPr>
          <p:cNvPr id="6" name="Content Placeholder 5">
            <a:extLst>
              <a:ext uri="{FF2B5EF4-FFF2-40B4-BE49-F238E27FC236}">
                <a16:creationId xmlns:a16="http://schemas.microsoft.com/office/drawing/2014/main" id="{AEE605C0-72C8-EE36-D644-323758D708F2}"/>
              </a:ext>
            </a:extLst>
          </p:cNvPr>
          <p:cNvSpPr>
            <a:spLocks noGrp="1"/>
          </p:cNvSpPr>
          <p:nvPr>
            <p:ph idx="1"/>
          </p:nvPr>
        </p:nvSpPr>
        <p:spPr>
          <a:xfrm>
            <a:off x="838200" y="1524000"/>
            <a:ext cx="10515600" cy="4000744"/>
          </a:xfrm>
        </p:spPr>
        <p:txBody>
          <a:bodyPr/>
          <a:lstStyle/>
          <a:p>
            <a:pPr marL="514350" indent="-514350">
              <a:buFont typeface="+mj-lt"/>
              <a:buAutoNum type="arabicPeriod"/>
            </a:pPr>
            <a:r>
              <a:rPr lang="en-US" dirty="0"/>
              <a:t>Weight Monitoring</a:t>
            </a:r>
          </a:p>
          <a:p>
            <a:pPr marL="514350" indent="-514350">
              <a:buFont typeface="+mj-lt"/>
              <a:buAutoNum type="arabicPeriod"/>
            </a:pPr>
            <a:r>
              <a:rPr lang="en-US" dirty="0"/>
              <a:t>Education -  Nutrition and Hygiene</a:t>
            </a:r>
          </a:p>
          <a:p>
            <a:pPr marL="514350" indent="-514350">
              <a:buFont typeface="+mj-lt"/>
              <a:buAutoNum type="arabicPeriod"/>
            </a:pPr>
            <a:r>
              <a:rPr lang="en-US" dirty="0"/>
              <a:t>Education - Home –prepared Nutrient Dense Foods</a:t>
            </a:r>
          </a:p>
          <a:p>
            <a:pPr marL="514350" indent="-514350">
              <a:buFont typeface="+mj-lt"/>
              <a:buAutoNum type="arabicPeriod"/>
            </a:pPr>
            <a:r>
              <a:rPr lang="en-US" dirty="0"/>
              <a:t>Mental Health</a:t>
            </a:r>
          </a:p>
          <a:p>
            <a:pPr marL="514350" indent="-514350">
              <a:buFont typeface="+mj-lt"/>
              <a:buAutoNum type="arabicPeriod"/>
            </a:pPr>
            <a:r>
              <a:rPr lang="en-US" dirty="0"/>
              <a:t>Referral System</a:t>
            </a:r>
          </a:p>
          <a:p>
            <a:pPr marL="514350" indent="-514350">
              <a:buFont typeface="+mj-lt"/>
              <a:buAutoNum type="arabicPeriod"/>
            </a:pPr>
            <a:r>
              <a:rPr lang="en-US" dirty="0"/>
              <a:t>Provide Supplemental Food</a:t>
            </a:r>
          </a:p>
        </p:txBody>
      </p:sp>
    </p:spTree>
    <p:extLst>
      <p:ext uri="{BB962C8B-B14F-4D97-AF65-F5344CB8AC3E}">
        <p14:creationId xmlns:p14="http://schemas.microsoft.com/office/powerpoint/2010/main" val="3786460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Community Management of Severe Acute Malnutrition in Children 6 – 59 months</a:t>
            </a:r>
          </a:p>
        </p:txBody>
      </p:sp>
      <p:sp>
        <p:nvSpPr>
          <p:cNvPr id="3" name="Content Placeholder 2"/>
          <p:cNvSpPr>
            <a:spLocks noGrp="1"/>
          </p:cNvSpPr>
          <p:nvPr>
            <p:ph idx="1"/>
          </p:nvPr>
        </p:nvSpPr>
        <p:spPr>
          <a:xfrm>
            <a:off x="838200" y="2113515"/>
            <a:ext cx="10515600" cy="4000744"/>
          </a:xfrm>
        </p:spPr>
        <p:txBody>
          <a:bodyPr>
            <a:normAutofit/>
          </a:bodyPr>
          <a:lstStyle/>
          <a:p>
            <a:r>
              <a:rPr lang="en-US" dirty="0"/>
              <a:t>Promote rapid weight gain and catch up growth</a:t>
            </a:r>
          </a:p>
          <a:p>
            <a:r>
              <a:rPr lang="en-US" dirty="0"/>
              <a:t>5 day course of a broad spectrum antibiotic such as amoxicillin</a:t>
            </a:r>
          </a:p>
          <a:p>
            <a:r>
              <a:rPr lang="en-US" dirty="0"/>
              <a:t>Give RUTF in a quantity that provides 150-185 kcal/kg/day until anthropometric recovery or resolution of nutritional edema; or</a:t>
            </a:r>
          </a:p>
          <a:p>
            <a:r>
              <a:rPr lang="en-US" dirty="0"/>
              <a:t>Give RUTF in a quantity that provides 150-185 kcal/kg/day until the child is no longer severely wasted and is having resolution of nutritional edema, then the quantity can be reduced to 100-130 kcal/kg/day until anthropometric recovery and resolution of nutritional edema</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1600" y="1371600"/>
            <a:ext cx="1752600" cy="1229436"/>
          </a:xfrm>
          <a:prstGeom prst="rect">
            <a:avLst/>
          </a:prstGeom>
        </p:spPr>
      </p:pic>
    </p:spTree>
    <p:extLst>
      <p:ext uri="{BB962C8B-B14F-4D97-AF65-F5344CB8AC3E}">
        <p14:creationId xmlns:p14="http://schemas.microsoft.com/office/powerpoint/2010/main" val="37627135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Good Practice Statement</a:t>
            </a:r>
          </a:p>
        </p:txBody>
      </p:sp>
      <p:sp>
        <p:nvSpPr>
          <p:cNvPr id="3" name="Content Placeholder 2"/>
          <p:cNvSpPr>
            <a:spLocks noGrp="1"/>
          </p:cNvSpPr>
          <p:nvPr>
            <p:ph idx="1"/>
          </p:nvPr>
        </p:nvSpPr>
        <p:spPr/>
        <p:txBody>
          <a:bodyPr>
            <a:normAutofit/>
          </a:bodyPr>
          <a:lstStyle/>
          <a:p>
            <a:pPr marL="0" indent="0">
              <a:buNone/>
            </a:pPr>
            <a:r>
              <a:rPr lang="en-US" sz="2400" dirty="0"/>
              <a:t>B11. Infants and children aged 6–59 months of age with moderate wasting (defined as a weight-for-height between 2 and 3 z-scores below the WHO child growth standards median and/or a mid-upper arm circumference 115 mm or more and less than 125 mm, without </a:t>
            </a:r>
            <a:r>
              <a:rPr lang="en-US" sz="2400" dirty="0" err="1"/>
              <a:t>oedema</a:t>
            </a:r>
            <a:r>
              <a:rPr lang="en-US" sz="2400" dirty="0"/>
              <a:t>) should have access to a nutrient-dense diet to fully meet their extra needs for recovery of weight and height and for improved survival, health, and development.</a:t>
            </a:r>
          </a:p>
          <a:p>
            <a:pPr marL="0" indent="0">
              <a:buNone/>
            </a:pPr>
            <a:endParaRPr lang="en-US" sz="2400" dirty="0"/>
          </a:p>
          <a:p>
            <a:pPr marL="0" indent="0">
              <a:buNone/>
            </a:pPr>
            <a:r>
              <a:rPr lang="en-US" sz="2400" dirty="0"/>
              <a:t>B12. All infants and children 6-59 months of age with moderate wasting should be assessed comprehensively and treated wherever possible for medical and psychosocial problems leading to or exacerbating this episode of wasting. </a:t>
            </a:r>
          </a:p>
        </p:txBody>
      </p:sp>
    </p:spTree>
    <p:extLst>
      <p:ext uri="{BB962C8B-B14F-4D97-AF65-F5344CB8AC3E}">
        <p14:creationId xmlns:p14="http://schemas.microsoft.com/office/powerpoint/2010/main" val="3180094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30766"/>
            <a:ext cx="10515600" cy="4758685"/>
          </a:xfrm>
        </p:spPr>
        <p:txBody>
          <a:bodyPr/>
          <a:lstStyle/>
          <a:p>
            <a:pPr marL="0" indent="0">
              <a:buNone/>
            </a:pPr>
            <a:r>
              <a:rPr lang="en-US" i="1" dirty="0"/>
              <a:t>The purpose of an Emergency Food Security Assessment is to assess the impact of shock on the food security of households and communities within the affected area.</a:t>
            </a:r>
          </a:p>
          <a:p>
            <a:pPr marL="0" indent="0">
              <a:buNone/>
            </a:pPr>
            <a:endParaRPr lang="en-US" i="1" dirty="0"/>
          </a:p>
          <a:p>
            <a:pPr marL="0" indent="0">
              <a:buNone/>
            </a:pPr>
            <a:r>
              <a:rPr lang="en-US" b="1" i="0" u="none" strike="noStrike" dirty="0">
                <a:solidFill>
                  <a:srgbClr val="031C2D"/>
                </a:solidFill>
                <a:effectLst/>
                <a:latin typeface="Open Sans" panose="020B0606030504020204" pitchFamily="34" charset="0"/>
              </a:rPr>
              <a:t>Famine</a:t>
            </a:r>
            <a:r>
              <a:rPr lang="en-US" b="0" i="0" u="none" strike="noStrike" dirty="0">
                <a:solidFill>
                  <a:srgbClr val="031C2D"/>
                </a:solidFill>
                <a:effectLst/>
                <a:latin typeface="Open Sans" panose="020B0606030504020204" pitchFamily="34" charset="0"/>
              </a:rPr>
              <a:t> is declared when malnutrition is widespread, and when people have started dying of starvation through lack of access to sufficient, </a:t>
            </a:r>
            <a:r>
              <a:rPr lang="en-US" b="1" i="0" u="none" strike="noStrike" dirty="0">
                <a:solidFill>
                  <a:srgbClr val="031C2D"/>
                </a:solidFill>
                <a:effectLst/>
                <a:latin typeface="Open Sans" panose="020B0606030504020204" pitchFamily="34" charset="0"/>
              </a:rPr>
              <a:t>nutritious food</a:t>
            </a:r>
            <a:r>
              <a:rPr lang="en-US" b="0" i="0" u="none" strike="noStrike" dirty="0">
                <a:solidFill>
                  <a:srgbClr val="031C2D"/>
                </a:solidFill>
                <a:effectLst/>
                <a:latin typeface="Open Sans" panose="020B0606030504020204" pitchFamily="34" charset="0"/>
              </a:rPr>
              <a:t>. Inequality is a critical factor, with low incomes in particular putting affordable food beyond the reach of millions.</a:t>
            </a:r>
          </a:p>
          <a:p>
            <a:pPr marL="0" indent="0">
              <a:buNone/>
            </a:pPr>
            <a:r>
              <a:rPr lang="en-US" dirty="0">
                <a:solidFill>
                  <a:srgbClr val="031C2D"/>
                </a:solidFill>
                <a:latin typeface="Open Sans" panose="020B0606030504020204" pitchFamily="34" charset="0"/>
                <a:hlinkClick r:id="rId3"/>
              </a:rPr>
              <a:t>WFP Hunger Map Live</a:t>
            </a:r>
            <a:r>
              <a:rPr lang="en-US" dirty="0">
                <a:solidFill>
                  <a:srgbClr val="031C2D"/>
                </a:solidFill>
                <a:latin typeface="Open Sans" panose="020B0606030504020204" pitchFamily="34" charset="0"/>
              </a:rPr>
              <a:t> </a:t>
            </a:r>
          </a:p>
          <a:p>
            <a:pPr marL="0" indent="0">
              <a:buNone/>
            </a:pPr>
            <a:endParaRPr lang="en-US" i="1" dirty="0"/>
          </a:p>
          <a:p>
            <a:pPr marL="0" indent="0">
              <a:buNone/>
            </a:pPr>
            <a:endParaRPr lang="en-US" i="1"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5515268"/>
            <a:ext cx="1990725" cy="1323975"/>
          </a:xfrm>
          <a:prstGeom prst="rect">
            <a:avLst/>
          </a:prstGeom>
        </p:spPr>
      </p:pic>
    </p:spTree>
    <p:extLst>
      <p:ext uri="{BB962C8B-B14F-4D97-AF65-F5344CB8AC3E}">
        <p14:creationId xmlns:p14="http://schemas.microsoft.com/office/powerpoint/2010/main" val="41156285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00075" y="457200"/>
            <a:ext cx="10515600" cy="5334000"/>
          </a:xfrm>
        </p:spPr>
        <p:txBody>
          <a:bodyPr>
            <a:noAutofit/>
          </a:bodyPr>
          <a:lstStyle/>
          <a:p>
            <a:pPr marL="0" indent="0">
              <a:buNone/>
            </a:pPr>
            <a:r>
              <a:rPr lang="en-US" sz="1800" b="1" dirty="0"/>
              <a:t>B13. Prioritizing specially formulated food (SFF) interventions with counselling, compared to counselling alone, should be considered for infants and children 6-59 months of age with moderate wasting with any of the following factors. </a:t>
            </a:r>
            <a:endParaRPr lang="en-US" sz="1800" dirty="0"/>
          </a:p>
          <a:p>
            <a:pPr marL="0" indent="0">
              <a:buNone/>
            </a:pPr>
            <a:r>
              <a:rPr lang="en-US" sz="1800" b="1" i="1" dirty="0"/>
              <a:t>Individual child factors: </a:t>
            </a:r>
            <a:endParaRPr lang="en-US" sz="1800" dirty="0"/>
          </a:p>
          <a:p>
            <a:r>
              <a:rPr lang="en-US" sz="1800" b="1" dirty="0"/>
              <a:t>mid-upper arm circumference (MUAC) 115-119mm </a:t>
            </a:r>
            <a:endParaRPr lang="en-US" sz="1800" dirty="0"/>
          </a:p>
          <a:p>
            <a:r>
              <a:rPr lang="en-US" sz="1800" b="1" dirty="0"/>
              <a:t>weight-for-age z-score (WAZ) &lt;-3 SD </a:t>
            </a:r>
            <a:endParaRPr lang="en-US" sz="1800" dirty="0"/>
          </a:p>
          <a:p>
            <a:r>
              <a:rPr lang="en-US" sz="1800" b="1" dirty="0"/>
              <a:t>age &lt;24 months </a:t>
            </a:r>
            <a:endParaRPr lang="en-US" sz="1800" dirty="0"/>
          </a:p>
          <a:p>
            <a:r>
              <a:rPr lang="en-US" sz="1800" b="1" dirty="0"/>
              <a:t>failing to recover from moderate wasting after receiving other interventions (e.g. counselling alone) </a:t>
            </a:r>
            <a:endParaRPr lang="en-US" sz="1800" dirty="0"/>
          </a:p>
          <a:p>
            <a:r>
              <a:rPr lang="en-US" sz="1800" b="1" dirty="0"/>
              <a:t>having relapsed to moderate wasting </a:t>
            </a:r>
            <a:endParaRPr lang="en-US" sz="1800" dirty="0"/>
          </a:p>
          <a:p>
            <a:r>
              <a:rPr lang="en-US" sz="1800" b="1" dirty="0"/>
              <a:t>history of severe wasting </a:t>
            </a:r>
            <a:endParaRPr lang="en-US" sz="1800" dirty="0"/>
          </a:p>
          <a:p>
            <a:r>
              <a:rPr lang="en-US" sz="1800" b="1" dirty="0"/>
              <a:t>co-morbidity (medical problems needing mid or long-term follow-up care and with a significant association with nutritional status such as HIV and tuberculosis or a physical or mental disability) </a:t>
            </a:r>
            <a:endParaRPr lang="en-US" sz="1800" dirty="0"/>
          </a:p>
          <a:p>
            <a:pPr marL="0" indent="0">
              <a:buNone/>
            </a:pPr>
            <a:r>
              <a:rPr lang="en-US" sz="1800" b="1" i="1" dirty="0"/>
              <a:t>Social factors: </a:t>
            </a:r>
            <a:endParaRPr lang="en-US" sz="1800" dirty="0"/>
          </a:p>
          <a:p>
            <a:r>
              <a:rPr lang="en-US" sz="1800" b="1" dirty="0"/>
              <a:t>severe personal circumstances, such as mother died or poor maternal health and well-being. </a:t>
            </a:r>
            <a:endParaRPr lang="en-US" sz="1800" dirty="0"/>
          </a:p>
          <a:p>
            <a:endParaRPr lang="en-US" sz="1800" dirty="0"/>
          </a:p>
        </p:txBody>
      </p:sp>
    </p:spTree>
    <p:extLst>
      <p:ext uri="{BB962C8B-B14F-4D97-AF65-F5344CB8AC3E}">
        <p14:creationId xmlns:p14="http://schemas.microsoft.com/office/powerpoint/2010/main" val="3095835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additive="base">
                                        <p:cTn id="4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33400" y="1219200"/>
            <a:ext cx="10515600" cy="4000500"/>
          </a:xfrm>
        </p:spPr>
        <p:txBody>
          <a:bodyPr/>
          <a:lstStyle/>
          <a:p>
            <a:pPr marL="0" indent="0">
              <a:buNone/>
            </a:pPr>
            <a:r>
              <a:rPr lang="en-US" dirty="0"/>
              <a:t>B14. In high-risk contexts (where there is a recent or ongoing humanitarian crisis), all infants and children 6-59 months of age with moderate wasting should be considered for specially formulated foods (SFFs) along with counselling and the provision of home foods for them and their families.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3352800"/>
            <a:ext cx="4191000" cy="2795962"/>
          </a:xfrm>
          <a:prstGeom prst="rect">
            <a:avLst/>
          </a:prstGeom>
        </p:spPr>
      </p:pic>
      <p:sp>
        <p:nvSpPr>
          <p:cNvPr id="6" name="Rectangle 5"/>
          <p:cNvSpPr/>
          <p:nvPr/>
        </p:nvSpPr>
        <p:spPr>
          <a:xfrm>
            <a:off x="762000" y="6148762"/>
            <a:ext cx="4724400" cy="276999"/>
          </a:xfrm>
          <a:prstGeom prst="rect">
            <a:avLst/>
          </a:prstGeom>
        </p:spPr>
        <p:txBody>
          <a:bodyPr wrap="square">
            <a:spAutoFit/>
          </a:bodyPr>
          <a:lstStyle/>
          <a:p>
            <a:r>
              <a:rPr lang="en-US" sz="1200">
                <a:solidFill>
                  <a:srgbClr val="404040"/>
                </a:solidFill>
                <a:latin typeface="arial" panose="020B0604020202020204" pitchFamily="34" charset="0"/>
              </a:rPr>
              <a:t>© European Union, 2022 (photographer: Eduardo </a:t>
            </a:r>
            <a:r>
              <a:rPr lang="en-US" sz="1200" dirty="0" err="1">
                <a:solidFill>
                  <a:srgbClr val="404040"/>
                </a:solidFill>
                <a:latin typeface="arial" panose="020B0604020202020204" pitchFamily="34" charset="0"/>
              </a:rPr>
              <a:t>Soteras</a:t>
            </a:r>
            <a:r>
              <a:rPr lang="en-US" sz="1200" dirty="0">
                <a:solidFill>
                  <a:srgbClr val="404040"/>
                </a:solidFill>
                <a:latin typeface="arial" panose="020B0604020202020204" pitchFamily="34" charset="0"/>
              </a:rPr>
              <a:t> </a:t>
            </a:r>
            <a:r>
              <a:rPr lang="en-US" sz="1200" dirty="0" err="1">
                <a:solidFill>
                  <a:srgbClr val="404040"/>
                </a:solidFill>
                <a:latin typeface="arial" panose="020B0604020202020204" pitchFamily="34" charset="0"/>
              </a:rPr>
              <a:t>Jalil</a:t>
            </a:r>
            <a:r>
              <a:rPr lang="en-US" sz="1200" dirty="0">
                <a:solidFill>
                  <a:srgbClr val="404040"/>
                </a:solidFill>
                <a:latin typeface="arial" panose="020B0604020202020204" pitchFamily="34" charset="0"/>
              </a:rPr>
              <a:t>)</a:t>
            </a:r>
            <a:endParaRPr lang="en-US" sz="1200" dirty="0"/>
          </a:p>
        </p:txBody>
      </p:sp>
    </p:spTree>
    <p:extLst>
      <p:ext uri="{BB962C8B-B14F-4D97-AF65-F5344CB8AC3E}">
        <p14:creationId xmlns:p14="http://schemas.microsoft.com/office/powerpoint/2010/main" val="15290960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D6D30-86C4-6010-0CE9-363BC03EF188}"/>
              </a:ext>
            </a:extLst>
          </p:cNvPr>
          <p:cNvSpPr>
            <a:spLocks noGrp="1"/>
          </p:cNvSpPr>
          <p:nvPr>
            <p:ph type="title"/>
          </p:nvPr>
        </p:nvSpPr>
        <p:spPr>
          <a:xfrm>
            <a:off x="838200" y="152400"/>
            <a:ext cx="10515600" cy="1037545"/>
          </a:xfrm>
        </p:spPr>
        <p:txBody>
          <a:bodyPr/>
          <a:lstStyle/>
          <a:p>
            <a:r>
              <a:rPr lang="en-US" dirty="0"/>
              <a:t>Supplementary Foods </a:t>
            </a:r>
          </a:p>
        </p:txBody>
      </p:sp>
      <p:sp>
        <p:nvSpPr>
          <p:cNvPr id="3" name="Content Placeholder 2">
            <a:extLst>
              <a:ext uri="{FF2B5EF4-FFF2-40B4-BE49-F238E27FC236}">
                <a16:creationId xmlns:a16="http://schemas.microsoft.com/office/drawing/2014/main" id="{4C80E9CF-8DC0-4C82-5A8A-07DD7520FCAC}"/>
              </a:ext>
            </a:extLst>
          </p:cNvPr>
          <p:cNvSpPr>
            <a:spLocks noGrp="1"/>
          </p:cNvSpPr>
          <p:nvPr>
            <p:ph idx="1"/>
          </p:nvPr>
        </p:nvSpPr>
        <p:spPr>
          <a:xfrm>
            <a:off x="838200" y="990600"/>
            <a:ext cx="10515600" cy="4876800"/>
          </a:xfrm>
        </p:spPr>
        <p:txBody>
          <a:bodyPr>
            <a:normAutofit fontScale="77500" lnSpcReduction="20000"/>
          </a:bodyPr>
          <a:lstStyle/>
          <a:p>
            <a:pPr marL="0" indent="0">
              <a:buNone/>
            </a:pPr>
            <a:r>
              <a:rPr lang="en-US" b="1" dirty="0">
                <a:solidFill>
                  <a:srgbClr val="34485E"/>
                </a:solidFill>
              </a:rPr>
              <a:t>Specially formulated foods (SFFs) </a:t>
            </a:r>
            <a:endParaRPr lang="en-US" dirty="0">
              <a:solidFill>
                <a:srgbClr val="34485E"/>
              </a:solidFill>
            </a:endParaRPr>
          </a:p>
          <a:p>
            <a:pPr marL="236538" indent="0">
              <a:buNone/>
            </a:pPr>
            <a:r>
              <a:rPr lang="en-US" dirty="0">
                <a:solidFill>
                  <a:srgbClr val="34485E"/>
                </a:solidFill>
              </a:rPr>
              <a:t>For the purpose of this guideline, specially formulated foods are defined as foods that have been specifically designed, manufactured, distributed, and used for either: special medical purposes or for special dietary uses, as defined by </a:t>
            </a:r>
            <a:r>
              <a:rPr lang="en-US" dirty="0">
                <a:solidFill>
                  <a:srgbClr val="3194DD"/>
                </a:solidFill>
              </a:rPr>
              <a:t>Codex </a:t>
            </a:r>
            <a:r>
              <a:rPr lang="en-US" dirty="0" err="1">
                <a:solidFill>
                  <a:srgbClr val="3194DD"/>
                </a:solidFill>
              </a:rPr>
              <a:t>Alimentarius</a:t>
            </a:r>
            <a:r>
              <a:rPr lang="en-US" dirty="0">
                <a:solidFill>
                  <a:srgbClr val="34485E"/>
                </a:solidFill>
              </a:rPr>
              <a:t>. </a:t>
            </a:r>
          </a:p>
          <a:p>
            <a:pPr marL="693738" indent="-457200"/>
            <a:r>
              <a:rPr lang="en-US" b="1" dirty="0">
                <a:solidFill>
                  <a:srgbClr val="34485E"/>
                </a:solidFill>
                <a:effectLst/>
              </a:rPr>
              <a:t>Ready-to-use supplementary food (RUSF) </a:t>
            </a:r>
            <a:r>
              <a:rPr lang="en-US" dirty="0">
                <a:solidFill>
                  <a:srgbClr val="34485E"/>
                </a:solidFill>
              </a:rPr>
              <a:t> </a:t>
            </a:r>
            <a:r>
              <a:rPr lang="en-US" dirty="0">
                <a:solidFill>
                  <a:srgbClr val="3194DD"/>
                </a:solidFill>
                <a:effectLst/>
              </a:rPr>
              <a:t>RUSF </a:t>
            </a:r>
            <a:r>
              <a:rPr lang="en-US" dirty="0">
                <a:solidFill>
                  <a:srgbClr val="34485E"/>
                </a:solidFill>
                <a:effectLst/>
              </a:rPr>
              <a:t>is a fortified lipid-based paste/spread used for the supplementation of children with moderate wasting. It should not be used for the nutritional treatment of severe wasting and/or nutritional oedema. </a:t>
            </a:r>
          </a:p>
          <a:p>
            <a:pPr marL="693738" indent="-457200"/>
            <a:r>
              <a:rPr lang="en-US" b="1" dirty="0">
                <a:solidFill>
                  <a:srgbClr val="34485E"/>
                </a:solidFill>
              </a:rPr>
              <a:t>Ready-t</a:t>
            </a:r>
            <a:r>
              <a:rPr lang="en-US" b="1" dirty="0">
                <a:solidFill>
                  <a:srgbClr val="34485E"/>
                </a:solidFill>
                <a:effectLst/>
              </a:rPr>
              <a:t>o-use therapeutic food (RUTF) </a:t>
            </a:r>
            <a:r>
              <a:rPr lang="en-US" dirty="0">
                <a:solidFill>
                  <a:srgbClr val="34485E"/>
                </a:solidFill>
                <a:effectLst/>
              </a:rPr>
              <a:t>RUTF is a food for special medical purposes (</a:t>
            </a:r>
            <a:r>
              <a:rPr lang="en-US" dirty="0">
                <a:solidFill>
                  <a:srgbClr val="3194DD"/>
                </a:solidFill>
                <a:effectLst/>
              </a:rPr>
              <a:t>Codex Alimentarius</a:t>
            </a:r>
            <a:r>
              <a:rPr lang="en-US" dirty="0">
                <a:solidFill>
                  <a:srgbClr val="34485E"/>
                </a:solidFill>
                <a:effectLst/>
              </a:rPr>
              <a:t>), and includes pastes/spreads and compressed biscuits/bars used for the nutritional treatment of children with severe wasting and/or nutritional oedema. </a:t>
            </a:r>
          </a:p>
          <a:p>
            <a:pPr marL="693738" indent="-457200"/>
            <a:r>
              <a:rPr lang="en-US" b="1" dirty="0">
                <a:solidFill>
                  <a:srgbClr val="34485E"/>
                </a:solidFill>
              </a:rPr>
              <a:t>Fortified Blended Foods (FBFs) </a:t>
            </a:r>
            <a:r>
              <a:rPr lang="en-US" b="0" i="0" u="none" strike="noStrike" dirty="0">
                <a:solidFill>
                  <a:srgbClr val="202124"/>
                </a:solidFill>
                <a:effectLst/>
              </a:rPr>
              <a:t>FBFs are </a:t>
            </a:r>
            <a:r>
              <a:rPr lang="en-US" b="0" i="0" u="none" strike="noStrike" dirty="0">
                <a:solidFill>
                  <a:srgbClr val="040C28"/>
                </a:solidFill>
                <a:effectLst/>
              </a:rPr>
              <a:t>blends of partially precooked and milled cereals, soya, beans, pulses fortified with micronutrients (vitamins and minerals)</a:t>
            </a:r>
            <a:r>
              <a:rPr lang="en-US" b="0" i="0" u="none" strike="noStrike" dirty="0">
                <a:solidFill>
                  <a:srgbClr val="202124"/>
                </a:solidFill>
                <a:effectLst/>
              </a:rPr>
              <a:t>. Special formulations may contain vegetable oil or milk powder and need to be cooked, sometimes with added sugar, oil and milk.</a:t>
            </a:r>
            <a:endParaRPr lang="en-US" b="1" dirty="0">
              <a:solidFill>
                <a:srgbClr val="34485E"/>
              </a:solidFill>
              <a:effectLst/>
            </a:endParaRPr>
          </a:p>
          <a:p>
            <a:endParaRPr lang="en-US" dirty="0"/>
          </a:p>
        </p:txBody>
      </p:sp>
    </p:spTree>
    <p:extLst>
      <p:ext uri="{BB962C8B-B14F-4D97-AF65-F5344CB8AC3E}">
        <p14:creationId xmlns:p14="http://schemas.microsoft.com/office/powerpoint/2010/main" val="11181637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3FB08-2C1A-E51A-4B01-88C10CD636D0}"/>
              </a:ext>
            </a:extLst>
          </p:cNvPr>
          <p:cNvSpPr>
            <a:spLocks noGrp="1"/>
          </p:cNvSpPr>
          <p:nvPr>
            <p:ph type="title" idx="4294967295"/>
          </p:nvPr>
        </p:nvSpPr>
        <p:spPr>
          <a:xfrm>
            <a:off x="0" y="652463"/>
            <a:ext cx="10515600" cy="1038225"/>
          </a:xfrm>
        </p:spPr>
        <p:txBody>
          <a:bodyPr/>
          <a:lstStyle/>
          <a:p>
            <a:r>
              <a:rPr lang="en-US" dirty="0"/>
              <a:t>Conditional Recommendations</a:t>
            </a:r>
          </a:p>
        </p:txBody>
      </p:sp>
      <p:graphicFrame>
        <p:nvGraphicFramePr>
          <p:cNvPr id="5" name="Table 4">
            <a:extLst>
              <a:ext uri="{FF2B5EF4-FFF2-40B4-BE49-F238E27FC236}">
                <a16:creationId xmlns:a16="http://schemas.microsoft.com/office/drawing/2014/main" id="{7ED63530-5BCA-1F46-53C6-03298CA25BAA}"/>
              </a:ext>
            </a:extLst>
          </p:cNvPr>
          <p:cNvGraphicFramePr>
            <a:graphicFrameLocks noGrp="1"/>
          </p:cNvGraphicFramePr>
          <p:nvPr>
            <p:extLst>
              <p:ext uri="{D42A27DB-BD31-4B8C-83A1-F6EECF244321}">
                <p14:modId xmlns:p14="http://schemas.microsoft.com/office/powerpoint/2010/main" val="2082387394"/>
              </p:ext>
            </p:extLst>
          </p:nvPr>
        </p:nvGraphicFramePr>
        <p:xfrm>
          <a:off x="838200" y="1790265"/>
          <a:ext cx="9677400" cy="3840480"/>
        </p:xfrm>
        <a:graphic>
          <a:graphicData uri="http://schemas.openxmlformats.org/drawingml/2006/table">
            <a:tbl>
              <a:tblPr/>
              <a:tblGrid>
                <a:gridCol w="9677400">
                  <a:extLst>
                    <a:ext uri="{9D8B030D-6E8A-4147-A177-3AD203B41FA5}">
                      <a16:colId xmlns:a16="http://schemas.microsoft.com/office/drawing/2014/main" val="3610545179"/>
                    </a:ext>
                  </a:extLst>
                </a:gridCol>
              </a:tblGrid>
              <a:tr h="3279340">
                <a:tc>
                  <a:txBody>
                    <a:bodyPr/>
                    <a:lstStyle/>
                    <a:p>
                      <a:r>
                        <a:rPr lang="en-US" sz="2800" b="1" dirty="0">
                          <a:solidFill>
                            <a:srgbClr val="33495D"/>
                          </a:solidFill>
                          <a:effectLst/>
                          <a:latin typeface="Helvetica" pitchFamily="2" charset="0"/>
                        </a:rPr>
                        <a:t>Moderate Wasting 6- 59 months of age</a:t>
                      </a:r>
                    </a:p>
                    <a:p>
                      <a:r>
                        <a:rPr lang="en-US" sz="2800" dirty="0">
                          <a:solidFill>
                            <a:srgbClr val="33495D"/>
                          </a:solidFill>
                          <a:effectLst/>
                          <a:latin typeface="Helvetica" pitchFamily="2" charset="0"/>
                        </a:rPr>
                        <a:t>Specially formulated foods (SFFs) </a:t>
                      </a:r>
                    </a:p>
                    <a:p>
                      <a:endParaRPr lang="en-US" sz="2800" dirty="0">
                        <a:solidFill>
                          <a:srgbClr val="33495D"/>
                        </a:solidFill>
                        <a:effectLst/>
                        <a:latin typeface="Helvetica" pitchFamily="2" charset="0"/>
                      </a:endParaRPr>
                    </a:p>
                    <a:p>
                      <a:pPr marL="285750" indent="-285750">
                        <a:buFont typeface="Wingdings" pitchFamily="2" charset="2"/>
                        <a:buChar char="§"/>
                      </a:pPr>
                      <a:r>
                        <a:rPr lang="en-US" sz="2800" dirty="0">
                          <a:solidFill>
                            <a:srgbClr val="33495D"/>
                          </a:solidFill>
                          <a:effectLst/>
                          <a:latin typeface="Helvetica" pitchFamily="2" charset="0"/>
                        </a:rPr>
                        <a:t>40-60% of the </a:t>
                      </a:r>
                      <a:r>
                        <a:rPr lang="en-US" sz="2800" u="sng" dirty="0">
                          <a:solidFill>
                            <a:srgbClr val="33495D"/>
                          </a:solidFill>
                          <a:effectLst/>
                          <a:latin typeface="Helvetica" pitchFamily="2" charset="0"/>
                        </a:rPr>
                        <a:t>total daily energy requirements</a:t>
                      </a:r>
                      <a:r>
                        <a:rPr lang="en-US" sz="2800" dirty="0">
                          <a:solidFill>
                            <a:srgbClr val="33495D"/>
                          </a:solidFill>
                          <a:effectLst/>
                          <a:latin typeface="Helvetica" pitchFamily="2" charset="0"/>
                        </a:rPr>
                        <a:t> needed to achieve anthropometric recovery. </a:t>
                      </a:r>
                    </a:p>
                    <a:p>
                      <a:pPr marL="285750" indent="-285750">
                        <a:buFont typeface="Wingdings" pitchFamily="2" charset="2"/>
                        <a:buChar char="§"/>
                      </a:pPr>
                      <a:endParaRPr lang="en-US" sz="2800" dirty="0">
                        <a:solidFill>
                          <a:srgbClr val="33495D"/>
                        </a:solidFill>
                        <a:effectLst/>
                        <a:latin typeface="Helvetica" pitchFamily="2" charset="0"/>
                      </a:endParaRPr>
                    </a:p>
                    <a:p>
                      <a:pPr marL="285750" indent="-285750">
                        <a:buFont typeface="Wingdings" pitchFamily="2" charset="2"/>
                        <a:buChar char="§"/>
                      </a:pPr>
                      <a:r>
                        <a:rPr lang="en-US" sz="2800" dirty="0">
                          <a:solidFill>
                            <a:srgbClr val="33495D"/>
                          </a:solidFill>
                          <a:effectLst/>
                          <a:latin typeface="Helvetica" pitchFamily="2" charset="0"/>
                        </a:rPr>
                        <a:t>Total daily energy requirements needed to achieve anthropometric recovery are estimated to be around 100-130 kcal/kg/day. </a:t>
                      </a:r>
                    </a:p>
                  </a:txBody>
                  <a:tcPr marL="47625" marR="47625" marT="0" marB="0">
                    <a:lnL>
                      <a:noFill/>
                    </a:lnL>
                    <a:lnR>
                      <a:noFill/>
                    </a:lnR>
                    <a:lnT>
                      <a:noFill/>
                    </a:lnT>
                    <a:lnB>
                      <a:noFill/>
                    </a:lnB>
                  </a:tcPr>
                </a:tc>
                <a:extLst>
                  <a:ext uri="{0D108BD9-81ED-4DB2-BD59-A6C34878D82A}">
                    <a16:rowId xmlns:a16="http://schemas.microsoft.com/office/drawing/2014/main" val="4083015097"/>
                  </a:ext>
                </a:extLst>
              </a:tr>
            </a:tbl>
          </a:graphicData>
        </a:graphic>
      </p:graphicFrame>
    </p:spTree>
    <p:extLst>
      <p:ext uri="{BB962C8B-B14F-4D97-AF65-F5344CB8AC3E}">
        <p14:creationId xmlns:p14="http://schemas.microsoft.com/office/powerpoint/2010/main" val="30407278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dirty="0"/>
              <a:t>Treatment of Infants &lt; 6 months at risk for poor growth and development</a:t>
            </a:r>
          </a:p>
        </p:txBody>
      </p:sp>
      <p:sp>
        <p:nvSpPr>
          <p:cNvPr id="10" name="Text Placeholder 9"/>
          <p:cNvSpPr>
            <a:spLocks noGrp="1"/>
          </p:cNvSpPr>
          <p:nvPr>
            <p:ph type="body" idx="1"/>
          </p:nvPr>
        </p:nvSpPr>
        <p:spPr/>
        <p:txBody>
          <a:bodyPr/>
          <a:lstStyle/>
          <a:p>
            <a:endParaRPr lang="en-US"/>
          </a:p>
        </p:txBody>
      </p:sp>
    </p:spTree>
    <p:extLst>
      <p:ext uri="{BB962C8B-B14F-4D97-AF65-F5344CB8AC3E}">
        <p14:creationId xmlns:p14="http://schemas.microsoft.com/office/powerpoint/2010/main" val="20365722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Good Practice Statement</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A1. Mothers/caregivers and their infants less than 6 months of age at risk of poor growth and development should receive regular care and monitoring by health professionals. The immediate goal is the early detection of any acute medical or psychological problems and preventing infants from becoming severely underweight or severely wasted. The longer-term goal of this regular care and monitoring is to enable these infants to grow and develop in a healthy way that can lead to them achieving their full potential, whilst simultaneously supporting their mothers/caregivers with their own health and wellbeing. This approach recognizes the importance of acknowledging and caring for the mother/caregiver and infant as an inter-dependent pair for both to survive and thrive. </a:t>
            </a:r>
          </a:p>
        </p:txBody>
      </p:sp>
    </p:spTree>
    <p:extLst>
      <p:ext uri="{BB962C8B-B14F-4D97-AF65-F5344CB8AC3E}">
        <p14:creationId xmlns:p14="http://schemas.microsoft.com/office/powerpoint/2010/main" val="12769653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609599"/>
            <a:ext cx="9448800" cy="5316605"/>
          </a:xfrm>
          <a:prstGeom prst="rect">
            <a:avLst/>
          </a:prstGeom>
        </p:spPr>
      </p:pic>
    </p:spTree>
    <p:extLst>
      <p:ext uri="{BB962C8B-B14F-4D97-AF65-F5344CB8AC3E}">
        <p14:creationId xmlns:p14="http://schemas.microsoft.com/office/powerpoint/2010/main" val="27612755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Decision 4"/>
          <p:cNvSpPr/>
          <p:nvPr/>
        </p:nvSpPr>
        <p:spPr>
          <a:xfrm>
            <a:off x="936604" y="420323"/>
            <a:ext cx="3000375" cy="1187450"/>
          </a:xfrm>
          <a:prstGeom prst="flowChartDecision">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dirty="0"/>
              <a:t>Meeting Admission Criteria? </a:t>
            </a:r>
          </a:p>
        </p:txBody>
      </p:sp>
      <p:sp>
        <p:nvSpPr>
          <p:cNvPr id="6" name="Flowchart: Process 5"/>
          <p:cNvSpPr/>
          <p:nvPr/>
        </p:nvSpPr>
        <p:spPr>
          <a:xfrm>
            <a:off x="1485898" y="2337947"/>
            <a:ext cx="1866899" cy="762000"/>
          </a:xfrm>
          <a:prstGeom prst="flowChartProces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Hospital </a:t>
            </a:r>
          </a:p>
          <a:p>
            <a:pPr algn="ctr"/>
            <a:r>
              <a:rPr lang="en-US" dirty="0"/>
              <a:t>ITFC</a:t>
            </a:r>
          </a:p>
        </p:txBody>
      </p:sp>
      <p:sp>
        <p:nvSpPr>
          <p:cNvPr id="10" name="Flowchart: Decision 9"/>
          <p:cNvSpPr/>
          <p:nvPr/>
        </p:nvSpPr>
        <p:spPr>
          <a:xfrm>
            <a:off x="919161" y="4571999"/>
            <a:ext cx="3000375" cy="1425577"/>
          </a:xfrm>
          <a:prstGeom prst="flowChartDecisi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Meeting Discharge Criteria? </a:t>
            </a:r>
          </a:p>
        </p:txBody>
      </p:sp>
      <p:sp>
        <p:nvSpPr>
          <p:cNvPr id="13" name="Flowchart: Process 12"/>
          <p:cNvSpPr/>
          <p:nvPr/>
        </p:nvSpPr>
        <p:spPr>
          <a:xfrm>
            <a:off x="9120191" y="297762"/>
            <a:ext cx="1866899" cy="762000"/>
          </a:xfrm>
          <a:prstGeom prst="flowChartProces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CMAM</a:t>
            </a:r>
          </a:p>
        </p:txBody>
      </p:sp>
      <p:sp>
        <p:nvSpPr>
          <p:cNvPr id="14" name="Flowchart: Decision 13"/>
          <p:cNvSpPr/>
          <p:nvPr/>
        </p:nvSpPr>
        <p:spPr>
          <a:xfrm>
            <a:off x="8494577" y="2246108"/>
            <a:ext cx="3040858" cy="1066800"/>
          </a:xfrm>
          <a:prstGeom prst="flowChartDecisi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Meeting Discharge Criteria?</a:t>
            </a:r>
          </a:p>
        </p:txBody>
      </p:sp>
      <p:sp>
        <p:nvSpPr>
          <p:cNvPr id="15" name="Flowchart: Process 14"/>
          <p:cNvSpPr/>
          <p:nvPr/>
        </p:nvSpPr>
        <p:spPr>
          <a:xfrm>
            <a:off x="9077455" y="4132510"/>
            <a:ext cx="1866899" cy="762000"/>
          </a:xfrm>
          <a:prstGeom prst="flowChartProces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Discharge from Care</a:t>
            </a:r>
          </a:p>
        </p:txBody>
      </p:sp>
      <p:cxnSp>
        <p:nvCxnSpPr>
          <p:cNvPr id="17" name="Straight Arrow Connector 16"/>
          <p:cNvCxnSpPr/>
          <p:nvPr/>
        </p:nvCxnSpPr>
        <p:spPr>
          <a:xfrm flipH="1">
            <a:off x="2419348" y="1572408"/>
            <a:ext cx="9524" cy="7772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459743" y="1825815"/>
            <a:ext cx="771522" cy="369332"/>
          </a:xfrm>
          <a:prstGeom prst="rect">
            <a:avLst/>
          </a:prstGeom>
          <a:noFill/>
        </p:spPr>
        <p:txBody>
          <a:bodyPr wrap="square" rtlCol="0">
            <a:spAutoFit/>
          </a:bodyPr>
          <a:lstStyle/>
          <a:p>
            <a:r>
              <a:rPr lang="en-US" dirty="0"/>
              <a:t>Yes</a:t>
            </a:r>
          </a:p>
        </p:txBody>
      </p:sp>
      <p:cxnSp>
        <p:nvCxnSpPr>
          <p:cNvPr id="20" name="Straight Arrow Connector 19"/>
          <p:cNvCxnSpPr>
            <a:stCxn id="6" idx="2"/>
          </p:cNvCxnSpPr>
          <p:nvPr/>
        </p:nvCxnSpPr>
        <p:spPr>
          <a:xfrm>
            <a:off x="2419348" y="3099947"/>
            <a:ext cx="9526" cy="14519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280172" y="4915455"/>
            <a:ext cx="771522" cy="369332"/>
          </a:xfrm>
          <a:prstGeom prst="rect">
            <a:avLst/>
          </a:prstGeom>
          <a:noFill/>
        </p:spPr>
        <p:txBody>
          <a:bodyPr wrap="square" rtlCol="0">
            <a:spAutoFit/>
          </a:bodyPr>
          <a:lstStyle/>
          <a:p>
            <a:r>
              <a:rPr lang="en-US" dirty="0"/>
              <a:t>Yes</a:t>
            </a:r>
          </a:p>
        </p:txBody>
      </p:sp>
      <p:cxnSp>
        <p:nvCxnSpPr>
          <p:cNvPr id="26" name="Elbow Connector 25"/>
          <p:cNvCxnSpPr>
            <a:stCxn id="10" idx="1"/>
            <a:endCxn id="6" idx="1"/>
          </p:cNvCxnSpPr>
          <p:nvPr/>
        </p:nvCxnSpPr>
        <p:spPr>
          <a:xfrm rot="10800000" flipH="1">
            <a:off x="919160" y="2718948"/>
            <a:ext cx="566737" cy="2565841"/>
          </a:xfrm>
          <a:prstGeom prst="bentConnector3">
            <a:avLst>
              <a:gd name="adj1" fmla="val -40336"/>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90498" y="4114801"/>
            <a:ext cx="771522" cy="369332"/>
          </a:xfrm>
          <a:prstGeom prst="rect">
            <a:avLst/>
          </a:prstGeom>
          <a:noFill/>
        </p:spPr>
        <p:txBody>
          <a:bodyPr wrap="square" rtlCol="0">
            <a:spAutoFit/>
          </a:bodyPr>
          <a:lstStyle/>
          <a:p>
            <a:r>
              <a:rPr lang="en-US" dirty="0"/>
              <a:t>No</a:t>
            </a:r>
          </a:p>
        </p:txBody>
      </p:sp>
      <p:cxnSp>
        <p:nvCxnSpPr>
          <p:cNvPr id="31" name="Straight Arrow Connector 30"/>
          <p:cNvCxnSpPr>
            <a:endCxn id="14" idx="0"/>
          </p:cNvCxnSpPr>
          <p:nvPr/>
        </p:nvCxnSpPr>
        <p:spPr>
          <a:xfrm flipH="1">
            <a:off x="10015006" y="1061354"/>
            <a:ext cx="41183" cy="11847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10010905" y="3324247"/>
            <a:ext cx="8332" cy="7969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9431698" y="3538043"/>
            <a:ext cx="771522" cy="369332"/>
          </a:xfrm>
          <a:prstGeom prst="rect">
            <a:avLst/>
          </a:prstGeom>
          <a:noFill/>
        </p:spPr>
        <p:txBody>
          <a:bodyPr wrap="square" rtlCol="0">
            <a:spAutoFit/>
          </a:bodyPr>
          <a:lstStyle/>
          <a:p>
            <a:r>
              <a:rPr lang="en-US" dirty="0"/>
              <a:t>Yes</a:t>
            </a:r>
          </a:p>
        </p:txBody>
      </p:sp>
      <p:cxnSp>
        <p:nvCxnSpPr>
          <p:cNvPr id="37" name="Elbow Connector 36"/>
          <p:cNvCxnSpPr>
            <a:endCxn id="13" idx="3"/>
          </p:cNvCxnSpPr>
          <p:nvPr/>
        </p:nvCxnSpPr>
        <p:spPr>
          <a:xfrm rot="16200000" flipV="1">
            <a:off x="10214451" y="1451402"/>
            <a:ext cx="2112021" cy="56674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1030240" y="1572408"/>
            <a:ext cx="771522" cy="369332"/>
          </a:xfrm>
          <a:prstGeom prst="rect">
            <a:avLst/>
          </a:prstGeom>
          <a:noFill/>
        </p:spPr>
        <p:txBody>
          <a:bodyPr wrap="square" rtlCol="0">
            <a:spAutoFit/>
          </a:bodyPr>
          <a:lstStyle/>
          <a:p>
            <a:r>
              <a:rPr lang="en-US" dirty="0"/>
              <a:t>No</a:t>
            </a:r>
          </a:p>
        </p:txBody>
      </p:sp>
      <p:sp>
        <p:nvSpPr>
          <p:cNvPr id="18" name="Flowchart: Decision 17"/>
          <p:cNvSpPr/>
          <p:nvPr/>
        </p:nvSpPr>
        <p:spPr>
          <a:xfrm>
            <a:off x="4601710" y="1690325"/>
            <a:ext cx="2872009" cy="1228391"/>
          </a:xfrm>
          <a:prstGeom prst="flowChartDecisi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In-Depth Assessment Needed?</a:t>
            </a:r>
          </a:p>
        </p:txBody>
      </p:sp>
      <p:cxnSp>
        <p:nvCxnSpPr>
          <p:cNvPr id="56" name="Straight Arrow Connector 55"/>
          <p:cNvCxnSpPr>
            <a:endCxn id="58" idx="1"/>
          </p:cNvCxnSpPr>
          <p:nvPr/>
        </p:nvCxnSpPr>
        <p:spPr>
          <a:xfrm flipV="1">
            <a:off x="3857493" y="674601"/>
            <a:ext cx="725856" cy="3277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8" name="Flowchart: Decision 57"/>
          <p:cNvSpPr/>
          <p:nvPr/>
        </p:nvSpPr>
        <p:spPr>
          <a:xfrm>
            <a:off x="4583349" y="60405"/>
            <a:ext cx="2872009" cy="1228391"/>
          </a:xfrm>
          <a:prstGeom prst="flowChartDecisi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Meeting Outpatient Criteria?</a:t>
            </a:r>
          </a:p>
        </p:txBody>
      </p:sp>
      <p:cxnSp>
        <p:nvCxnSpPr>
          <p:cNvPr id="78" name="Elbow Connector 77"/>
          <p:cNvCxnSpPr>
            <a:stCxn id="10" idx="3"/>
          </p:cNvCxnSpPr>
          <p:nvPr/>
        </p:nvCxnSpPr>
        <p:spPr>
          <a:xfrm flipV="1">
            <a:off x="3919536" y="1002324"/>
            <a:ext cx="5200655" cy="4282464"/>
          </a:xfrm>
          <a:prstGeom prst="bentConnector3">
            <a:avLst>
              <a:gd name="adj1" fmla="val 7902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stCxn id="58" idx="3"/>
            <a:endCxn id="13" idx="1"/>
          </p:cNvCxnSpPr>
          <p:nvPr/>
        </p:nvCxnSpPr>
        <p:spPr>
          <a:xfrm>
            <a:off x="7455358" y="674601"/>
            <a:ext cx="1664833" cy="41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endCxn id="18" idx="1"/>
          </p:cNvCxnSpPr>
          <p:nvPr/>
        </p:nvCxnSpPr>
        <p:spPr>
          <a:xfrm>
            <a:off x="3798004" y="1002324"/>
            <a:ext cx="803706" cy="130219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stCxn id="58" idx="2"/>
          </p:cNvCxnSpPr>
          <p:nvPr/>
        </p:nvCxnSpPr>
        <p:spPr>
          <a:xfrm>
            <a:off x="6019354" y="1288796"/>
            <a:ext cx="28313" cy="41654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29737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Decision 4"/>
          <p:cNvSpPr/>
          <p:nvPr/>
        </p:nvSpPr>
        <p:spPr>
          <a:xfrm>
            <a:off x="936604" y="420323"/>
            <a:ext cx="3000375" cy="1187450"/>
          </a:xfrm>
          <a:prstGeom prst="flowChartDecision">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dirty="0"/>
              <a:t>Meeting Admission Criteria? </a:t>
            </a:r>
          </a:p>
        </p:txBody>
      </p:sp>
      <p:sp>
        <p:nvSpPr>
          <p:cNvPr id="6" name="Flowchart: Process 5"/>
          <p:cNvSpPr/>
          <p:nvPr/>
        </p:nvSpPr>
        <p:spPr>
          <a:xfrm>
            <a:off x="1485898" y="2337947"/>
            <a:ext cx="1866899" cy="762000"/>
          </a:xfrm>
          <a:prstGeom prst="flowChartProces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Hospital </a:t>
            </a:r>
          </a:p>
          <a:p>
            <a:pPr algn="ctr"/>
            <a:r>
              <a:rPr lang="en-US" dirty="0"/>
              <a:t>ITFC</a:t>
            </a:r>
          </a:p>
        </p:txBody>
      </p:sp>
      <p:sp>
        <p:nvSpPr>
          <p:cNvPr id="10" name="Flowchart: Decision 9"/>
          <p:cNvSpPr/>
          <p:nvPr/>
        </p:nvSpPr>
        <p:spPr>
          <a:xfrm>
            <a:off x="919161" y="4571999"/>
            <a:ext cx="3000375" cy="1425577"/>
          </a:xfrm>
          <a:prstGeom prst="flowChartDecisi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Meeting Discharge Criteria? </a:t>
            </a:r>
          </a:p>
        </p:txBody>
      </p:sp>
      <p:sp>
        <p:nvSpPr>
          <p:cNvPr id="13" name="Flowchart: Process 12"/>
          <p:cNvSpPr/>
          <p:nvPr/>
        </p:nvSpPr>
        <p:spPr>
          <a:xfrm>
            <a:off x="9120191" y="297762"/>
            <a:ext cx="1866899" cy="762000"/>
          </a:xfrm>
          <a:prstGeom prst="flowChartProces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CMAM</a:t>
            </a:r>
          </a:p>
        </p:txBody>
      </p:sp>
      <p:sp>
        <p:nvSpPr>
          <p:cNvPr id="14" name="Flowchart: Decision 13"/>
          <p:cNvSpPr/>
          <p:nvPr/>
        </p:nvSpPr>
        <p:spPr>
          <a:xfrm>
            <a:off x="8494577" y="2246108"/>
            <a:ext cx="3040858" cy="1066800"/>
          </a:xfrm>
          <a:prstGeom prst="flowChartDecisi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Meeting Discharge Criteria?</a:t>
            </a:r>
          </a:p>
        </p:txBody>
      </p:sp>
      <p:sp>
        <p:nvSpPr>
          <p:cNvPr id="15" name="Flowchart: Process 14"/>
          <p:cNvSpPr/>
          <p:nvPr/>
        </p:nvSpPr>
        <p:spPr>
          <a:xfrm>
            <a:off x="9077455" y="4132510"/>
            <a:ext cx="1866899" cy="762000"/>
          </a:xfrm>
          <a:prstGeom prst="flowChartProces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Discharge from Care</a:t>
            </a:r>
          </a:p>
        </p:txBody>
      </p:sp>
      <p:cxnSp>
        <p:nvCxnSpPr>
          <p:cNvPr id="17" name="Straight Arrow Connector 16"/>
          <p:cNvCxnSpPr/>
          <p:nvPr/>
        </p:nvCxnSpPr>
        <p:spPr>
          <a:xfrm flipH="1">
            <a:off x="2419348" y="1572408"/>
            <a:ext cx="9524" cy="7772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459743" y="1825815"/>
            <a:ext cx="771522" cy="369332"/>
          </a:xfrm>
          <a:prstGeom prst="rect">
            <a:avLst/>
          </a:prstGeom>
          <a:noFill/>
        </p:spPr>
        <p:txBody>
          <a:bodyPr wrap="square" rtlCol="0">
            <a:spAutoFit/>
          </a:bodyPr>
          <a:lstStyle/>
          <a:p>
            <a:r>
              <a:rPr lang="en-US" dirty="0"/>
              <a:t>Yes</a:t>
            </a:r>
          </a:p>
        </p:txBody>
      </p:sp>
      <p:cxnSp>
        <p:nvCxnSpPr>
          <p:cNvPr id="20" name="Straight Arrow Connector 19"/>
          <p:cNvCxnSpPr>
            <a:stCxn id="6" idx="2"/>
          </p:cNvCxnSpPr>
          <p:nvPr/>
        </p:nvCxnSpPr>
        <p:spPr>
          <a:xfrm>
            <a:off x="2419348" y="3099947"/>
            <a:ext cx="9526" cy="14519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280172" y="4915455"/>
            <a:ext cx="771522" cy="369332"/>
          </a:xfrm>
          <a:prstGeom prst="rect">
            <a:avLst/>
          </a:prstGeom>
          <a:noFill/>
        </p:spPr>
        <p:txBody>
          <a:bodyPr wrap="square" rtlCol="0">
            <a:spAutoFit/>
          </a:bodyPr>
          <a:lstStyle/>
          <a:p>
            <a:r>
              <a:rPr lang="en-US" dirty="0"/>
              <a:t>Yes</a:t>
            </a:r>
          </a:p>
        </p:txBody>
      </p:sp>
      <p:cxnSp>
        <p:nvCxnSpPr>
          <p:cNvPr id="26" name="Elbow Connector 25"/>
          <p:cNvCxnSpPr>
            <a:stCxn id="10" idx="1"/>
            <a:endCxn id="6" idx="1"/>
          </p:cNvCxnSpPr>
          <p:nvPr/>
        </p:nvCxnSpPr>
        <p:spPr>
          <a:xfrm rot="10800000" flipH="1">
            <a:off x="919160" y="2718948"/>
            <a:ext cx="566737" cy="2565841"/>
          </a:xfrm>
          <a:prstGeom prst="bentConnector3">
            <a:avLst>
              <a:gd name="adj1" fmla="val -40336"/>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90498" y="4114801"/>
            <a:ext cx="771522" cy="369332"/>
          </a:xfrm>
          <a:prstGeom prst="rect">
            <a:avLst/>
          </a:prstGeom>
          <a:noFill/>
        </p:spPr>
        <p:txBody>
          <a:bodyPr wrap="square" rtlCol="0">
            <a:spAutoFit/>
          </a:bodyPr>
          <a:lstStyle/>
          <a:p>
            <a:r>
              <a:rPr lang="en-US" dirty="0"/>
              <a:t>No</a:t>
            </a:r>
          </a:p>
        </p:txBody>
      </p:sp>
      <p:cxnSp>
        <p:nvCxnSpPr>
          <p:cNvPr id="31" name="Straight Arrow Connector 30"/>
          <p:cNvCxnSpPr>
            <a:endCxn id="14" idx="0"/>
          </p:cNvCxnSpPr>
          <p:nvPr/>
        </p:nvCxnSpPr>
        <p:spPr>
          <a:xfrm flipH="1">
            <a:off x="10015006" y="1061354"/>
            <a:ext cx="41183" cy="11847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10010905" y="3324247"/>
            <a:ext cx="8332" cy="7969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9431698" y="3538043"/>
            <a:ext cx="771522" cy="369332"/>
          </a:xfrm>
          <a:prstGeom prst="rect">
            <a:avLst/>
          </a:prstGeom>
          <a:noFill/>
        </p:spPr>
        <p:txBody>
          <a:bodyPr wrap="square" rtlCol="0">
            <a:spAutoFit/>
          </a:bodyPr>
          <a:lstStyle/>
          <a:p>
            <a:r>
              <a:rPr lang="en-US" dirty="0"/>
              <a:t>Yes</a:t>
            </a:r>
          </a:p>
        </p:txBody>
      </p:sp>
      <p:cxnSp>
        <p:nvCxnSpPr>
          <p:cNvPr id="37" name="Elbow Connector 36"/>
          <p:cNvCxnSpPr>
            <a:endCxn id="13" idx="3"/>
          </p:cNvCxnSpPr>
          <p:nvPr/>
        </p:nvCxnSpPr>
        <p:spPr>
          <a:xfrm rot="16200000" flipV="1">
            <a:off x="10214451" y="1451402"/>
            <a:ext cx="2112021" cy="56674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1030240" y="1572408"/>
            <a:ext cx="771522" cy="369332"/>
          </a:xfrm>
          <a:prstGeom prst="rect">
            <a:avLst/>
          </a:prstGeom>
          <a:noFill/>
        </p:spPr>
        <p:txBody>
          <a:bodyPr wrap="square" rtlCol="0">
            <a:spAutoFit/>
          </a:bodyPr>
          <a:lstStyle/>
          <a:p>
            <a:r>
              <a:rPr lang="en-US" dirty="0"/>
              <a:t>No</a:t>
            </a:r>
          </a:p>
        </p:txBody>
      </p:sp>
      <p:sp>
        <p:nvSpPr>
          <p:cNvPr id="18" name="Flowchart: Decision 17"/>
          <p:cNvSpPr/>
          <p:nvPr/>
        </p:nvSpPr>
        <p:spPr>
          <a:xfrm>
            <a:off x="4506023" y="2749973"/>
            <a:ext cx="2872009" cy="1228391"/>
          </a:xfrm>
          <a:prstGeom prst="flowChartDecisi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In-Depth Assessment Needed?</a:t>
            </a:r>
          </a:p>
        </p:txBody>
      </p:sp>
      <p:cxnSp>
        <p:nvCxnSpPr>
          <p:cNvPr id="56" name="Straight Arrow Connector 55"/>
          <p:cNvCxnSpPr>
            <a:endCxn id="58" idx="1"/>
          </p:cNvCxnSpPr>
          <p:nvPr/>
        </p:nvCxnSpPr>
        <p:spPr>
          <a:xfrm flipV="1">
            <a:off x="3857493" y="674601"/>
            <a:ext cx="725856" cy="3277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8" name="Flowchart: Decision 57"/>
          <p:cNvSpPr/>
          <p:nvPr/>
        </p:nvSpPr>
        <p:spPr>
          <a:xfrm>
            <a:off x="4583349" y="60405"/>
            <a:ext cx="2872009" cy="1228391"/>
          </a:xfrm>
          <a:prstGeom prst="flowChartDecisi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Meeting Outpatient Criteria?</a:t>
            </a:r>
          </a:p>
        </p:txBody>
      </p:sp>
      <p:cxnSp>
        <p:nvCxnSpPr>
          <p:cNvPr id="78" name="Elbow Connector 77"/>
          <p:cNvCxnSpPr>
            <a:stCxn id="10" idx="3"/>
          </p:cNvCxnSpPr>
          <p:nvPr/>
        </p:nvCxnSpPr>
        <p:spPr>
          <a:xfrm flipV="1">
            <a:off x="3919536" y="1002324"/>
            <a:ext cx="5200655" cy="4282464"/>
          </a:xfrm>
          <a:prstGeom prst="bentConnector3">
            <a:avLst>
              <a:gd name="adj1" fmla="val 7902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stCxn id="58" idx="3"/>
            <a:endCxn id="13" idx="1"/>
          </p:cNvCxnSpPr>
          <p:nvPr/>
        </p:nvCxnSpPr>
        <p:spPr>
          <a:xfrm>
            <a:off x="7455358" y="674601"/>
            <a:ext cx="1664833" cy="41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Action Button: Help 1">
            <a:hlinkClick r:id="" action="ppaction://noaction" highlightClick="1"/>
          </p:cNvPr>
          <p:cNvSpPr/>
          <p:nvPr/>
        </p:nvSpPr>
        <p:spPr>
          <a:xfrm>
            <a:off x="2228848" y="820345"/>
            <a:ext cx="400052" cy="352042"/>
          </a:xfrm>
          <a:prstGeom prst="actionButtonHelp">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ction Button: Help 24">
            <a:hlinkClick r:id="" action="ppaction://noaction" highlightClick="1"/>
          </p:cNvPr>
          <p:cNvSpPr/>
          <p:nvPr/>
        </p:nvSpPr>
        <p:spPr>
          <a:xfrm>
            <a:off x="5819327" y="449518"/>
            <a:ext cx="400052" cy="352042"/>
          </a:xfrm>
          <a:prstGeom prst="actionButtonHelp">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ction Button: Help 26">
            <a:hlinkClick r:id="" action="ppaction://noaction" highlightClick="1"/>
          </p:cNvPr>
          <p:cNvSpPr/>
          <p:nvPr/>
        </p:nvSpPr>
        <p:spPr>
          <a:xfrm>
            <a:off x="5742001" y="3188147"/>
            <a:ext cx="400052" cy="352042"/>
          </a:xfrm>
          <a:prstGeom prst="actionButtonHelp">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43407" y="142096"/>
            <a:ext cx="3440313" cy="2031325"/>
          </a:xfrm>
          <a:prstGeom prst="rect">
            <a:avLst/>
          </a:prstGeom>
          <a:solidFill>
            <a:srgbClr val="F1E091"/>
          </a:solidFill>
        </p:spPr>
        <p:txBody>
          <a:bodyPr wrap="square" rtlCol="0">
            <a:spAutoFit/>
          </a:bodyPr>
          <a:lstStyle/>
          <a:p>
            <a:pPr marL="400050" indent="-400050">
              <a:buAutoNum type="romanLcPeriod"/>
            </a:pPr>
            <a:r>
              <a:rPr lang="en-US" dirty="0"/>
              <a:t>One or more IMCI danger signs</a:t>
            </a:r>
          </a:p>
          <a:p>
            <a:pPr marL="400050" indent="-400050">
              <a:buAutoNum type="romanLcPeriod"/>
            </a:pPr>
            <a:r>
              <a:rPr lang="en-US" dirty="0"/>
              <a:t>Acute medical problems or conditions under severe classification as per IMCI</a:t>
            </a:r>
          </a:p>
          <a:p>
            <a:pPr marL="400050" indent="-400050">
              <a:buAutoNum type="romanLcPeriod"/>
            </a:pPr>
            <a:r>
              <a:rPr lang="en-US" dirty="0" err="1"/>
              <a:t>Oedema</a:t>
            </a:r>
            <a:r>
              <a:rPr lang="en-US" dirty="0"/>
              <a:t> (nutritional)</a:t>
            </a:r>
          </a:p>
          <a:p>
            <a:pPr marL="400050" indent="-400050">
              <a:buAutoNum type="romanLcPeriod"/>
            </a:pPr>
            <a:r>
              <a:rPr lang="en-US" dirty="0"/>
              <a:t>Recent Weight Loss</a:t>
            </a:r>
          </a:p>
        </p:txBody>
      </p:sp>
      <p:sp>
        <p:nvSpPr>
          <p:cNvPr id="4" name="TextBox 3"/>
          <p:cNvSpPr txBox="1"/>
          <p:nvPr/>
        </p:nvSpPr>
        <p:spPr>
          <a:xfrm>
            <a:off x="4547407" y="79164"/>
            <a:ext cx="2900812" cy="2585323"/>
          </a:xfrm>
          <a:prstGeom prst="rect">
            <a:avLst/>
          </a:prstGeom>
          <a:solidFill>
            <a:srgbClr val="F1E091"/>
          </a:solidFill>
        </p:spPr>
        <p:txBody>
          <a:bodyPr wrap="square" rtlCol="0">
            <a:spAutoFit/>
          </a:bodyPr>
          <a:lstStyle/>
          <a:p>
            <a:r>
              <a:rPr lang="en-US" dirty="0"/>
              <a:t>No Danger Signs or any criteria needing admission; No criteria needing in-depth assessment or criteria are present but an in-depth assessment has been completed and determined that inpatient admission is not needed.</a:t>
            </a:r>
          </a:p>
        </p:txBody>
      </p:sp>
      <p:sp>
        <p:nvSpPr>
          <p:cNvPr id="30" name="TextBox 29"/>
          <p:cNvSpPr txBox="1"/>
          <p:nvPr/>
        </p:nvSpPr>
        <p:spPr>
          <a:xfrm>
            <a:off x="3919772" y="1454854"/>
            <a:ext cx="4343400" cy="5355312"/>
          </a:xfrm>
          <a:prstGeom prst="rect">
            <a:avLst/>
          </a:prstGeom>
          <a:solidFill>
            <a:srgbClr val="F1E091"/>
          </a:solidFill>
        </p:spPr>
        <p:txBody>
          <a:bodyPr wrap="square" rtlCol="0">
            <a:spAutoFit/>
          </a:bodyPr>
          <a:lstStyle/>
          <a:p>
            <a:pPr marL="285750" indent="-285750">
              <a:buFont typeface="Arial" panose="020B0604020202020204" pitchFamily="34" charset="0"/>
              <a:buChar char="•"/>
            </a:pPr>
            <a:r>
              <a:rPr lang="en-US" dirty="0"/>
              <a:t>Medical problems that do not need immediate inpatient care but do need in-depth assessment</a:t>
            </a:r>
          </a:p>
          <a:p>
            <a:pPr marL="285750" indent="-285750">
              <a:buFont typeface="Arial" panose="020B0604020202020204" pitchFamily="34" charset="0"/>
              <a:buChar char="•"/>
            </a:pPr>
            <a:r>
              <a:rPr lang="en-US" dirty="0"/>
              <a:t>Medical problems needing mid or long term follow up care and have significant association with nutritional status</a:t>
            </a:r>
          </a:p>
          <a:p>
            <a:pPr marL="285750" indent="-285750">
              <a:buFont typeface="Arial" panose="020B0604020202020204" pitchFamily="34" charset="0"/>
              <a:buChar char="•"/>
            </a:pPr>
            <a:r>
              <a:rPr lang="en-US" dirty="0"/>
              <a:t>Anthropometric criteria indicating risk for poor growth and development or failure to gain weight on 2 consecutive visits</a:t>
            </a:r>
          </a:p>
          <a:p>
            <a:pPr marL="285750" indent="-285750">
              <a:buFont typeface="Arial" panose="020B0604020202020204" pitchFamily="34" charset="0"/>
              <a:buChar char="•"/>
            </a:pPr>
            <a:r>
              <a:rPr lang="en-US" dirty="0"/>
              <a:t>Ineffective breastmilk or perceived breast milk insufficiency</a:t>
            </a:r>
          </a:p>
          <a:p>
            <a:pPr marL="285750" indent="-285750">
              <a:buFont typeface="Arial" panose="020B0604020202020204" pitchFamily="34" charset="0"/>
              <a:buChar char="•"/>
            </a:pPr>
            <a:r>
              <a:rPr lang="en-US" dirty="0"/>
              <a:t>Feeding concerns for non-breast fed infants</a:t>
            </a:r>
          </a:p>
          <a:p>
            <a:pPr marL="285750" indent="-285750">
              <a:buFont typeface="Arial" panose="020B0604020202020204" pitchFamily="34" charset="0"/>
              <a:buChar char="•"/>
            </a:pPr>
            <a:r>
              <a:rPr lang="en-US" dirty="0"/>
              <a:t>Maternal related or social issue needing more detailed assessment or intensive support.</a:t>
            </a:r>
          </a:p>
          <a:p>
            <a:endParaRPr lang="en-US" dirty="0"/>
          </a:p>
        </p:txBody>
      </p:sp>
    </p:spTree>
    <p:extLst>
      <p:ext uri="{BB962C8B-B14F-4D97-AF65-F5344CB8AC3E}">
        <p14:creationId xmlns:p14="http://schemas.microsoft.com/office/powerpoint/2010/main" val="198554210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nextCondLst>
                <p:cond evt="onClick" delay="0">
                  <p:tgtEl>
                    <p:spTgt spid="2"/>
                  </p:tgtEl>
                </p:cond>
              </p:nextCondLst>
            </p:seq>
            <p:seq concurrent="1" nextAc="seek">
              <p:cTn id="7" restart="whenNotActive" fill="hold" evtFilter="cancelBubble" nodeType="interactiveSeq">
                <p:stCondLst>
                  <p:cond evt="onClick" delay="0">
                    <p:tgtEl>
                      <p:spTgt spid="25"/>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25"/>
                  </p:tgtEl>
                </p:cond>
              </p:nextCondLst>
            </p:seq>
            <p:seq concurrent="1" nextAc="seek">
              <p:cTn id="12" restart="whenNotActive" fill="hold" evtFilter="cancelBubble" nodeType="interactiveSeq">
                <p:stCondLst>
                  <p:cond evt="onClick" delay="0">
                    <p:tgtEl>
                      <p:spTgt spid="27"/>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childTnLst>
                    </p:cTn>
                  </p:par>
                </p:childTnLst>
              </p:cTn>
              <p:nextCondLst>
                <p:cond evt="onClick" delay="0">
                  <p:tgtEl>
                    <p:spTgt spid="27"/>
                  </p:tgtEl>
                </p:cond>
              </p:nextCondLst>
            </p:seq>
          </p:childTnLst>
        </p:cTn>
      </p:par>
    </p:tnLst>
    <p:bldLst>
      <p:bldP spid="3" grpId="0" animBg="1"/>
      <p:bldP spid="4" grpId="0" animBg="1"/>
      <p:bldP spid="3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Decision 4"/>
          <p:cNvSpPr/>
          <p:nvPr/>
        </p:nvSpPr>
        <p:spPr>
          <a:xfrm>
            <a:off x="936604" y="420323"/>
            <a:ext cx="3000375" cy="1187450"/>
          </a:xfrm>
          <a:prstGeom prst="flowChartDecision">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dirty="0"/>
              <a:t>Meeting Admission Criteria? </a:t>
            </a:r>
          </a:p>
        </p:txBody>
      </p:sp>
      <p:sp>
        <p:nvSpPr>
          <p:cNvPr id="6" name="Flowchart: Process 5"/>
          <p:cNvSpPr/>
          <p:nvPr/>
        </p:nvSpPr>
        <p:spPr>
          <a:xfrm>
            <a:off x="1485898" y="2337947"/>
            <a:ext cx="1866899" cy="762000"/>
          </a:xfrm>
          <a:prstGeom prst="flowChartProces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Hospital </a:t>
            </a:r>
          </a:p>
          <a:p>
            <a:pPr algn="ctr"/>
            <a:r>
              <a:rPr lang="en-US" dirty="0"/>
              <a:t>ITFC</a:t>
            </a:r>
          </a:p>
        </p:txBody>
      </p:sp>
      <p:sp>
        <p:nvSpPr>
          <p:cNvPr id="10" name="Flowchart: Decision 9"/>
          <p:cNvSpPr/>
          <p:nvPr/>
        </p:nvSpPr>
        <p:spPr>
          <a:xfrm>
            <a:off x="919161" y="4571999"/>
            <a:ext cx="3000375" cy="1425577"/>
          </a:xfrm>
          <a:prstGeom prst="flowChartDecisi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Meeting Discharge Criteria? </a:t>
            </a:r>
          </a:p>
        </p:txBody>
      </p:sp>
      <p:sp>
        <p:nvSpPr>
          <p:cNvPr id="13" name="Flowchart: Process 12"/>
          <p:cNvSpPr/>
          <p:nvPr/>
        </p:nvSpPr>
        <p:spPr>
          <a:xfrm>
            <a:off x="9120191" y="297762"/>
            <a:ext cx="1866899" cy="762000"/>
          </a:xfrm>
          <a:prstGeom prst="flowChartProces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CMAM</a:t>
            </a:r>
          </a:p>
        </p:txBody>
      </p:sp>
      <p:sp>
        <p:nvSpPr>
          <p:cNvPr id="14" name="Flowchart: Decision 13"/>
          <p:cNvSpPr/>
          <p:nvPr/>
        </p:nvSpPr>
        <p:spPr>
          <a:xfrm>
            <a:off x="8494577" y="2246108"/>
            <a:ext cx="3040858" cy="1066800"/>
          </a:xfrm>
          <a:prstGeom prst="flowChartDecisi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Meeting Discharge Criteria?</a:t>
            </a:r>
          </a:p>
        </p:txBody>
      </p:sp>
      <p:sp>
        <p:nvSpPr>
          <p:cNvPr id="15" name="Flowchart: Process 14"/>
          <p:cNvSpPr/>
          <p:nvPr/>
        </p:nvSpPr>
        <p:spPr>
          <a:xfrm>
            <a:off x="9077455" y="4132510"/>
            <a:ext cx="1866899" cy="762000"/>
          </a:xfrm>
          <a:prstGeom prst="flowChartProces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Discharge from Care</a:t>
            </a:r>
          </a:p>
        </p:txBody>
      </p:sp>
      <p:cxnSp>
        <p:nvCxnSpPr>
          <p:cNvPr id="17" name="Straight Arrow Connector 16"/>
          <p:cNvCxnSpPr/>
          <p:nvPr/>
        </p:nvCxnSpPr>
        <p:spPr>
          <a:xfrm flipH="1">
            <a:off x="2419348" y="1572408"/>
            <a:ext cx="9524" cy="7772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459743" y="1825815"/>
            <a:ext cx="771522" cy="369332"/>
          </a:xfrm>
          <a:prstGeom prst="rect">
            <a:avLst/>
          </a:prstGeom>
          <a:noFill/>
        </p:spPr>
        <p:txBody>
          <a:bodyPr wrap="square" rtlCol="0">
            <a:spAutoFit/>
          </a:bodyPr>
          <a:lstStyle/>
          <a:p>
            <a:r>
              <a:rPr lang="en-US" dirty="0"/>
              <a:t>Yes</a:t>
            </a:r>
          </a:p>
        </p:txBody>
      </p:sp>
      <p:cxnSp>
        <p:nvCxnSpPr>
          <p:cNvPr id="20" name="Straight Arrow Connector 19"/>
          <p:cNvCxnSpPr>
            <a:stCxn id="6" idx="2"/>
          </p:cNvCxnSpPr>
          <p:nvPr/>
        </p:nvCxnSpPr>
        <p:spPr>
          <a:xfrm>
            <a:off x="2419348" y="3099947"/>
            <a:ext cx="9526" cy="14519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280172" y="4915455"/>
            <a:ext cx="771522" cy="369332"/>
          </a:xfrm>
          <a:prstGeom prst="rect">
            <a:avLst/>
          </a:prstGeom>
          <a:noFill/>
        </p:spPr>
        <p:txBody>
          <a:bodyPr wrap="square" rtlCol="0">
            <a:spAutoFit/>
          </a:bodyPr>
          <a:lstStyle/>
          <a:p>
            <a:r>
              <a:rPr lang="en-US" dirty="0"/>
              <a:t>Yes</a:t>
            </a:r>
          </a:p>
        </p:txBody>
      </p:sp>
      <p:cxnSp>
        <p:nvCxnSpPr>
          <p:cNvPr id="26" name="Elbow Connector 25"/>
          <p:cNvCxnSpPr>
            <a:stCxn id="10" idx="1"/>
            <a:endCxn id="6" idx="1"/>
          </p:cNvCxnSpPr>
          <p:nvPr/>
        </p:nvCxnSpPr>
        <p:spPr>
          <a:xfrm rot="10800000" flipH="1">
            <a:off x="919160" y="2718948"/>
            <a:ext cx="566737" cy="2565841"/>
          </a:xfrm>
          <a:prstGeom prst="bentConnector3">
            <a:avLst>
              <a:gd name="adj1" fmla="val -40336"/>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90498" y="4114801"/>
            <a:ext cx="771522" cy="369332"/>
          </a:xfrm>
          <a:prstGeom prst="rect">
            <a:avLst/>
          </a:prstGeom>
          <a:noFill/>
        </p:spPr>
        <p:txBody>
          <a:bodyPr wrap="square" rtlCol="0">
            <a:spAutoFit/>
          </a:bodyPr>
          <a:lstStyle/>
          <a:p>
            <a:r>
              <a:rPr lang="en-US" dirty="0"/>
              <a:t>No</a:t>
            </a:r>
          </a:p>
        </p:txBody>
      </p:sp>
      <p:cxnSp>
        <p:nvCxnSpPr>
          <p:cNvPr id="31" name="Straight Arrow Connector 30"/>
          <p:cNvCxnSpPr>
            <a:endCxn id="14" idx="0"/>
          </p:cNvCxnSpPr>
          <p:nvPr/>
        </p:nvCxnSpPr>
        <p:spPr>
          <a:xfrm flipH="1">
            <a:off x="10015006" y="1061354"/>
            <a:ext cx="41183" cy="11847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10010905" y="3324247"/>
            <a:ext cx="8332" cy="7969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9431698" y="3538043"/>
            <a:ext cx="771522" cy="369332"/>
          </a:xfrm>
          <a:prstGeom prst="rect">
            <a:avLst/>
          </a:prstGeom>
          <a:noFill/>
        </p:spPr>
        <p:txBody>
          <a:bodyPr wrap="square" rtlCol="0">
            <a:spAutoFit/>
          </a:bodyPr>
          <a:lstStyle/>
          <a:p>
            <a:r>
              <a:rPr lang="en-US" dirty="0"/>
              <a:t>Yes</a:t>
            </a:r>
          </a:p>
        </p:txBody>
      </p:sp>
      <p:cxnSp>
        <p:nvCxnSpPr>
          <p:cNvPr id="37" name="Elbow Connector 36"/>
          <p:cNvCxnSpPr>
            <a:endCxn id="13" idx="3"/>
          </p:cNvCxnSpPr>
          <p:nvPr/>
        </p:nvCxnSpPr>
        <p:spPr>
          <a:xfrm rot="16200000" flipV="1">
            <a:off x="10214451" y="1451402"/>
            <a:ext cx="2112021" cy="56674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1030240" y="1572408"/>
            <a:ext cx="771522" cy="369332"/>
          </a:xfrm>
          <a:prstGeom prst="rect">
            <a:avLst/>
          </a:prstGeom>
          <a:noFill/>
        </p:spPr>
        <p:txBody>
          <a:bodyPr wrap="square" rtlCol="0">
            <a:spAutoFit/>
          </a:bodyPr>
          <a:lstStyle/>
          <a:p>
            <a:r>
              <a:rPr lang="en-US" dirty="0"/>
              <a:t>No</a:t>
            </a:r>
          </a:p>
        </p:txBody>
      </p:sp>
      <p:sp>
        <p:nvSpPr>
          <p:cNvPr id="18" name="Flowchart: Decision 17"/>
          <p:cNvSpPr/>
          <p:nvPr/>
        </p:nvSpPr>
        <p:spPr>
          <a:xfrm>
            <a:off x="4601710" y="1690325"/>
            <a:ext cx="2872009" cy="1228391"/>
          </a:xfrm>
          <a:prstGeom prst="flowChartDecisi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In-Depth Assessment Needed?</a:t>
            </a:r>
          </a:p>
        </p:txBody>
      </p:sp>
      <p:cxnSp>
        <p:nvCxnSpPr>
          <p:cNvPr id="56" name="Straight Arrow Connector 55"/>
          <p:cNvCxnSpPr>
            <a:endCxn id="58" idx="1"/>
          </p:cNvCxnSpPr>
          <p:nvPr/>
        </p:nvCxnSpPr>
        <p:spPr>
          <a:xfrm flipV="1">
            <a:off x="3857493" y="674601"/>
            <a:ext cx="725856" cy="3277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8" name="Flowchart: Decision 57"/>
          <p:cNvSpPr/>
          <p:nvPr/>
        </p:nvSpPr>
        <p:spPr>
          <a:xfrm>
            <a:off x="4583349" y="60405"/>
            <a:ext cx="2872009" cy="1228391"/>
          </a:xfrm>
          <a:prstGeom prst="flowChartDecisi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Meeting Outpatient Criteria?</a:t>
            </a:r>
          </a:p>
        </p:txBody>
      </p:sp>
      <p:cxnSp>
        <p:nvCxnSpPr>
          <p:cNvPr id="78" name="Elbow Connector 77"/>
          <p:cNvCxnSpPr>
            <a:stCxn id="10" idx="3"/>
          </p:cNvCxnSpPr>
          <p:nvPr/>
        </p:nvCxnSpPr>
        <p:spPr>
          <a:xfrm flipV="1">
            <a:off x="3919536" y="1002324"/>
            <a:ext cx="5200655" cy="4282464"/>
          </a:xfrm>
          <a:prstGeom prst="bentConnector3">
            <a:avLst>
              <a:gd name="adj1" fmla="val 7902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stCxn id="58" idx="3"/>
            <a:endCxn id="13" idx="1"/>
          </p:cNvCxnSpPr>
          <p:nvPr/>
        </p:nvCxnSpPr>
        <p:spPr>
          <a:xfrm>
            <a:off x="7455358" y="674601"/>
            <a:ext cx="1664833" cy="41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Action Button: Help 1">
            <a:hlinkClick r:id="" action="ppaction://noaction" highlightClick="1"/>
          </p:cNvPr>
          <p:cNvSpPr/>
          <p:nvPr/>
        </p:nvSpPr>
        <p:spPr>
          <a:xfrm>
            <a:off x="2139081" y="5098770"/>
            <a:ext cx="560533" cy="430213"/>
          </a:xfrm>
          <a:prstGeom prst="actionButtonHelp">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ction Button: Help 24">
            <a:hlinkClick r:id="" action="ppaction://noaction" highlightClick="1"/>
          </p:cNvPr>
          <p:cNvSpPr/>
          <p:nvPr/>
        </p:nvSpPr>
        <p:spPr>
          <a:xfrm>
            <a:off x="9706118" y="2564401"/>
            <a:ext cx="560533" cy="430213"/>
          </a:xfrm>
          <a:prstGeom prst="actionButtonHelp">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72230" y="2482509"/>
            <a:ext cx="7724780" cy="4247317"/>
          </a:xfrm>
          <a:prstGeom prst="rect">
            <a:avLst/>
          </a:prstGeom>
          <a:solidFill>
            <a:srgbClr val="F1E091"/>
          </a:solidFill>
        </p:spPr>
        <p:txBody>
          <a:bodyPr wrap="square" rtlCol="0">
            <a:spAutoFit/>
          </a:bodyPr>
          <a:lstStyle/>
          <a:p>
            <a:pPr marL="400050" indent="-400050">
              <a:buAutoNum type="romanLcPeriod"/>
            </a:pPr>
            <a:r>
              <a:rPr lang="en-US" dirty="0"/>
              <a:t>There have been no danger signs at least 48 hours prior to discharge; and</a:t>
            </a:r>
          </a:p>
          <a:p>
            <a:pPr marL="400050" indent="-400050">
              <a:buAutoNum type="romanLcPeriod"/>
            </a:pPr>
            <a:r>
              <a:rPr lang="en-US" dirty="0"/>
              <a:t>All acute medical problems are resolved; and</a:t>
            </a:r>
          </a:p>
          <a:p>
            <a:pPr marL="400050" indent="-400050">
              <a:buAutoNum type="romanLcPeriod"/>
            </a:pPr>
            <a:r>
              <a:rPr lang="en-US" dirty="0"/>
              <a:t>Nutritional </a:t>
            </a:r>
            <a:r>
              <a:rPr lang="en-US" dirty="0" err="1"/>
              <a:t>oedema</a:t>
            </a:r>
            <a:r>
              <a:rPr lang="en-US" dirty="0"/>
              <a:t> is resolving; and</a:t>
            </a:r>
          </a:p>
          <a:p>
            <a:pPr marL="400050" indent="-400050">
              <a:buAutoNum type="romanLcPeriod"/>
            </a:pPr>
            <a:r>
              <a:rPr lang="en-US" dirty="0"/>
              <a:t>The infant has a good appetite; and</a:t>
            </a:r>
          </a:p>
          <a:p>
            <a:pPr marL="400050" indent="-400050">
              <a:buAutoNum type="romanLcPeriod"/>
            </a:pPr>
            <a:r>
              <a:rPr lang="en-US" dirty="0"/>
              <a:t>Documented weight gain is satisfactory on either exclusive breastfeeding or replacement feeding; and</a:t>
            </a:r>
          </a:p>
          <a:p>
            <a:pPr marL="400050" indent="-400050">
              <a:buAutoNum type="romanLcPeriod"/>
            </a:pPr>
            <a:r>
              <a:rPr lang="en-US" dirty="0"/>
              <a:t>All attempts have been made to refer the infant with medical problems needing mid or long-term follow up care with a significant association with nutritional status to appropriate care / support services and/or the limits of inpatient care have been reached; and</a:t>
            </a:r>
          </a:p>
          <a:p>
            <a:pPr marL="400050" indent="-400050">
              <a:buAutoNum type="romanLcPeriod"/>
            </a:pPr>
            <a:r>
              <a:rPr lang="en-US" dirty="0"/>
              <a:t>The infant has been checked for immunizations and other routine interventions delivered or plans made for follow-up; and</a:t>
            </a:r>
          </a:p>
          <a:p>
            <a:pPr marL="400050" indent="-400050">
              <a:buAutoNum type="romanLcPeriod"/>
            </a:pPr>
            <a:r>
              <a:rPr lang="en-US" dirty="0"/>
              <a:t>The mothers / caregivers are linked with needed follow-up care and support.</a:t>
            </a:r>
          </a:p>
        </p:txBody>
      </p:sp>
      <p:sp>
        <p:nvSpPr>
          <p:cNvPr id="4" name="TextBox 3"/>
          <p:cNvSpPr txBox="1"/>
          <p:nvPr/>
        </p:nvSpPr>
        <p:spPr>
          <a:xfrm>
            <a:off x="8214310" y="1878818"/>
            <a:ext cx="3587452" cy="4247317"/>
          </a:xfrm>
          <a:prstGeom prst="rect">
            <a:avLst/>
          </a:prstGeom>
          <a:solidFill>
            <a:srgbClr val="F1E091"/>
          </a:solidFill>
        </p:spPr>
        <p:txBody>
          <a:bodyPr wrap="square" rtlCol="0">
            <a:spAutoFit/>
          </a:bodyPr>
          <a:lstStyle/>
          <a:p>
            <a:pPr marL="342900" indent="-342900">
              <a:buAutoNum type="arabicPeriod"/>
            </a:pPr>
            <a:r>
              <a:rPr lang="en-US" dirty="0"/>
              <a:t>Breastfeeding effectively or feeding well with replacement feeds; and</a:t>
            </a:r>
          </a:p>
          <a:p>
            <a:pPr marL="342900" indent="-342900">
              <a:buAutoNum type="arabicPeriod"/>
            </a:pPr>
            <a:r>
              <a:rPr lang="en-US" dirty="0"/>
              <a:t>Have sustained weight gain for at least 2 consecutive weekly visits.</a:t>
            </a:r>
          </a:p>
          <a:p>
            <a:r>
              <a:rPr lang="en-US" dirty="0"/>
              <a:t>* Infants &lt;6 months of age at risk for poor growth and development should be assessed at 6 months of age to determine if they need on-going follow-up or referral to services for infants 6 months of age or older based on their clinical and nutritional status.</a:t>
            </a:r>
          </a:p>
          <a:p>
            <a:pPr marL="342900" indent="-342900">
              <a:buAutoNum type="arabicPeriod"/>
            </a:pPr>
            <a:endParaRPr lang="en-US" dirty="0"/>
          </a:p>
        </p:txBody>
      </p:sp>
    </p:spTree>
    <p:extLst>
      <p:ext uri="{BB962C8B-B14F-4D97-AF65-F5344CB8AC3E}">
        <p14:creationId xmlns:p14="http://schemas.microsoft.com/office/powerpoint/2010/main" val="343531138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nextCondLst>
                <p:cond evt="onClick" delay="0">
                  <p:tgtEl>
                    <p:spTgt spid="2"/>
                  </p:tgtEl>
                </p:cond>
              </p:nextCondLst>
            </p:seq>
            <p:seq concurrent="1" nextAc="seek">
              <p:cTn id="7" restart="whenNotActive" fill="hold" evtFilter="cancelBubble" nodeType="interactiveSeq">
                <p:stCondLst>
                  <p:cond evt="onClick" delay="0">
                    <p:tgtEl>
                      <p:spTgt spid="25"/>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25"/>
                  </p:tgtEl>
                </p:cond>
              </p:nextCondLst>
            </p:seq>
          </p:childTnLst>
        </p:cTn>
      </p:par>
    </p:tnLst>
    <p:bldLst>
      <p:bldP spid="3"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Questions</a:t>
            </a:r>
          </a:p>
        </p:txBody>
      </p:sp>
      <p:sp>
        <p:nvSpPr>
          <p:cNvPr id="3" name="Content Placeholder 2"/>
          <p:cNvSpPr>
            <a:spLocks noGrp="1"/>
          </p:cNvSpPr>
          <p:nvPr>
            <p:ph idx="1"/>
          </p:nvPr>
        </p:nvSpPr>
        <p:spPr/>
        <p:txBody>
          <a:bodyPr>
            <a:normAutofit fontScale="92500" lnSpcReduction="20000"/>
          </a:bodyPr>
          <a:lstStyle/>
          <a:p>
            <a:r>
              <a:rPr lang="en-US" dirty="0">
                <a:solidFill>
                  <a:schemeClr val="accent1"/>
                </a:solidFill>
              </a:rPr>
              <a:t>Does the shock have an impact on food security?</a:t>
            </a:r>
          </a:p>
          <a:p>
            <a:pPr lvl="1"/>
            <a:r>
              <a:rPr lang="en-US" dirty="0"/>
              <a:t>How does the crisis situation compare with pre-crisis? Is the population food insecure?</a:t>
            </a:r>
          </a:p>
          <a:p>
            <a:r>
              <a:rPr lang="en-US" dirty="0">
                <a:solidFill>
                  <a:schemeClr val="accent1"/>
                </a:solidFill>
              </a:rPr>
              <a:t>Has the level of malnutrition among the population been exacerbated by the shock?</a:t>
            </a:r>
          </a:p>
          <a:p>
            <a:pPr lvl="1"/>
            <a:r>
              <a:rPr lang="en-US" dirty="0"/>
              <a:t>Is the population likely to remain or become food-insecure or malnourished in the future?</a:t>
            </a:r>
          </a:p>
          <a:p>
            <a:r>
              <a:rPr lang="en-US" dirty="0">
                <a:solidFill>
                  <a:schemeClr val="accent1"/>
                </a:solidFill>
              </a:rPr>
              <a:t>How severe is the problem?</a:t>
            </a:r>
          </a:p>
          <a:p>
            <a:pPr lvl="1"/>
            <a:r>
              <a:rPr lang="en-US" dirty="0"/>
              <a:t>How severe is food insecurity and/or malnutrition?</a:t>
            </a:r>
          </a:p>
          <a:p>
            <a:r>
              <a:rPr lang="en-US" dirty="0">
                <a:solidFill>
                  <a:schemeClr val="accent1"/>
                </a:solidFill>
              </a:rPr>
              <a:t>How do people cope?</a:t>
            </a:r>
          </a:p>
          <a:p>
            <a:pPr lvl="1"/>
            <a:r>
              <a:rPr lang="en-US" dirty="0"/>
              <a:t>Are the affected people able to cope with the problems on their own, without becoming more food-insecure and malnourished?</a:t>
            </a:r>
          </a:p>
          <a:p>
            <a:endParaRPr lang="en-US" dirty="0"/>
          </a:p>
        </p:txBody>
      </p:sp>
    </p:spTree>
    <p:extLst>
      <p:ext uri="{BB962C8B-B14F-4D97-AF65-F5344CB8AC3E}">
        <p14:creationId xmlns:p14="http://schemas.microsoft.com/office/powerpoint/2010/main" val="14759723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8373" y="2712303"/>
            <a:ext cx="8839200" cy="1323439"/>
          </a:xfrm>
          <a:prstGeom prst="rect">
            <a:avLst/>
          </a:prstGeom>
        </p:spPr>
        <p:txBody>
          <a:bodyPr wrap="square">
            <a:spAutoFit/>
          </a:bodyPr>
          <a:lstStyle/>
          <a:p>
            <a:r>
              <a:rPr lang="en-US" sz="1600" dirty="0">
                <a:solidFill>
                  <a:srgbClr val="33495D"/>
                </a:solidFill>
                <a:latin typeface="Lato"/>
              </a:rPr>
              <a:t>A6. Decisions about whether an infant less than 6 months of age at risk of poor growth and development needs a supplementary milk in addition to breastfeeding must be based on a comprehensive assessment of the medical and nutritional/feeding needs of the infant, as well as the physical and mental health of the mother/caregiver. This applies to infants who are enrolled in outpatient care or admitted into inpatient care. </a:t>
            </a:r>
            <a:endParaRPr lang="en-US" sz="1600" dirty="0"/>
          </a:p>
        </p:txBody>
      </p:sp>
      <p:sp>
        <p:nvSpPr>
          <p:cNvPr id="3" name="Rectangle 2"/>
          <p:cNvSpPr/>
          <p:nvPr/>
        </p:nvSpPr>
        <p:spPr>
          <a:xfrm>
            <a:off x="304800" y="1600200"/>
            <a:ext cx="8763000" cy="1077218"/>
          </a:xfrm>
          <a:prstGeom prst="rect">
            <a:avLst/>
          </a:prstGeom>
        </p:spPr>
        <p:txBody>
          <a:bodyPr wrap="square">
            <a:spAutoFit/>
          </a:bodyPr>
          <a:lstStyle/>
          <a:p>
            <a:r>
              <a:rPr lang="en-US" sz="1600" dirty="0">
                <a:solidFill>
                  <a:srgbClr val="34485E"/>
                </a:solidFill>
                <a:latin typeface="Lato"/>
              </a:rPr>
              <a:t>A5. For infants less than 6 months of age at risk of poor growth and development, health care providers should conduct comprehensive assessments of the mother/caregiver-infant pair and follow best practices for the management of breastfeeding/lactation challenges and underlying factors contributing to these challenges. </a:t>
            </a:r>
            <a:endParaRPr lang="en-US" sz="1600" dirty="0"/>
          </a:p>
        </p:txBody>
      </p:sp>
      <p:sp>
        <p:nvSpPr>
          <p:cNvPr id="6" name="TextBox 5"/>
          <p:cNvSpPr txBox="1"/>
          <p:nvPr/>
        </p:nvSpPr>
        <p:spPr>
          <a:xfrm>
            <a:off x="298373" y="609600"/>
            <a:ext cx="10210800" cy="707886"/>
          </a:xfrm>
          <a:prstGeom prst="rect">
            <a:avLst/>
          </a:prstGeom>
          <a:noFill/>
        </p:spPr>
        <p:txBody>
          <a:bodyPr wrap="square" rtlCol="0">
            <a:spAutoFit/>
          </a:bodyPr>
          <a:lstStyle/>
          <a:p>
            <a:r>
              <a:rPr lang="en-US" sz="4000" dirty="0"/>
              <a:t>Good Practice Statement</a:t>
            </a:r>
          </a:p>
        </p:txBody>
      </p:sp>
      <p:sp>
        <p:nvSpPr>
          <p:cNvPr id="7" name="TextBox 6"/>
          <p:cNvSpPr txBox="1"/>
          <p:nvPr/>
        </p:nvSpPr>
        <p:spPr>
          <a:xfrm>
            <a:off x="298373" y="4114800"/>
            <a:ext cx="8915400" cy="830997"/>
          </a:xfrm>
          <a:prstGeom prst="rect">
            <a:avLst/>
          </a:prstGeom>
          <a:noFill/>
        </p:spPr>
        <p:txBody>
          <a:bodyPr wrap="square" rtlCol="0">
            <a:spAutoFit/>
          </a:bodyPr>
          <a:lstStyle/>
          <a:p>
            <a:r>
              <a:rPr lang="en-US" sz="1600" dirty="0">
                <a:solidFill>
                  <a:srgbClr val="34485E"/>
                </a:solidFill>
                <a:latin typeface="Lato"/>
              </a:rPr>
              <a:t>Infants who are less than 6 months of age with severe wasting and/or nutritional </a:t>
            </a:r>
            <a:r>
              <a:rPr lang="en-US" sz="1600" dirty="0" err="1">
                <a:solidFill>
                  <a:srgbClr val="34485E"/>
                </a:solidFill>
                <a:latin typeface="Lato"/>
              </a:rPr>
              <a:t>oedema</a:t>
            </a:r>
            <a:r>
              <a:rPr lang="en-US" sz="1600" dirty="0">
                <a:solidFill>
                  <a:srgbClr val="34485E"/>
                </a:solidFill>
                <a:latin typeface="Lato"/>
              </a:rPr>
              <a:t> should receive the same general medical care as infants with severe wasting and/or nutritional </a:t>
            </a:r>
            <a:r>
              <a:rPr lang="en-US" sz="1600" dirty="0" err="1">
                <a:solidFill>
                  <a:srgbClr val="34485E"/>
                </a:solidFill>
                <a:latin typeface="Lato"/>
              </a:rPr>
              <a:t>oedema</a:t>
            </a:r>
            <a:r>
              <a:rPr lang="en-US" sz="1600" dirty="0">
                <a:solidFill>
                  <a:srgbClr val="34485E"/>
                </a:solidFill>
                <a:latin typeface="Lato"/>
              </a:rPr>
              <a:t> who are 6 months of age or older</a:t>
            </a:r>
            <a:endParaRPr lang="en-US" sz="1600" dirty="0">
              <a:latin typeface="Lato"/>
            </a:endParaRPr>
          </a:p>
        </p:txBody>
      </p:sp>
    </p:spTree>
    <p:extLst>
      <p:ext uri="{BB962C8B-B14F-4D97-AF65-F5344CB8AC3E}">
        <p14:creationId xmlns:p14="http://schemas.microsoft.com/office/powerpoint/2010/main" val="29325755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Inpatient treatment of severe wasting and nutritional edema in infants &lt; 6 </a:t>
            </a:r>
            <a:r>
              <a:rPr lang="en-US" dirty="0" err="1"/>
              <a:t>mos</a:t>
            </a:r>
            <a:endParaRPr lang="en-US" dirty="0"/>
          </a:p>
        </p:txBody>
      </p:sp>
      <p:sp>
        <p:nvSpPr>
          <p:cNvPr id="3" name="Content Placeholder 2"/>
          <p:cNvSpPr>
            <a:spLocks noGrp="1"/>
          </p:cNvSpPr>
          <p:nvPr>
            <p:ph idx="1"/>
          </p:nvPr>
        </p:nvSpPr>
        <p:spPr>
          <a:xfrm>
            <a:off x="838200" y="1828800"/>
            <a:ext cx="10515600" cy="4572000"/>
          </a:xfrm>
        </p:spPr>
        <p:txBody>
          <a:bodyPr>
            <a:noAutofit/>
          </a:bodyPr>
          <a:lstStyle/>
          <a:p>
            <a:r>
              <a:rPr lang="en-US" sz="1800" dirty="0"/>
              <a:t>Parenteral antibiotics and treatment of any other medical conditions</a:t>
            </a:r>
          </a:p>
          <a:p>
            <a:r>
              <a:rPr lang="en-US" sz="1800" dirty="0"/>
              <a:t>Prioritize establishing or re-establishing effective breastfeeding</a:t>
            </a:r>
          </a:p>
          <a:p>
            <a:pPr lvl="1"/>
            <a:r>
              <a:rPr lang="en-US" sz="1600" dirty="0"/>
              <a:t>If infant not breast fed mother / caregiver should be encouraged to re-lactate</a:t>
            </a:r>
          </a:p>
          <a:p>
            <a:pPr lvl="1"/>
            <a:r>
              <a:rPr lang="en-US" sz="1600" dirty="0"/>
              <a:t>Encourage wet-nursing</a:t>
            </a:r>
          </a:p>
          <a:p>
            <a:r>
              <a:rPr lang="en-US" sz="1800" dirty="0"/>
              <a:t>Supplementary feeding of infants without edema with EBM, infant formula, F-75 or diluted F-100.</a:t>
            </a:r>
          </a:p>
          <a:p>
            <a:pPr lvl="1"/>
            <a:r>
              <a:rPr lang="en-US" sz="1600" dirty="0"/>
              <a:t>There is insufficient evidence to recommend switching infants who are not tolerating F-75 or F-100 to hydrolyzed formulas</a:t>
            </a:r>
          </a:p>
          <a:p>
            <a:r>
              <a:rPr lang="en-US" sz="1800" dirty="0"/>
              <a:t>Supplementary feeding of infants with edema give infant formula or F-75 in addition to breast milk.</a:t>
            </a:r>
          </a:p>
          <a:p>
            <a:pPr lvl="1"/>
            <a:r>
              <a:rPr lang="en-US" sz="1600" dirty="0"/>
              <a:t>Infants who are clinically unstable or have nutritional edema, diarrhea, or dehydration should NOT be given full strength F-100 due to renal solute load and risk of </a:t>
            </a:r>
            <a:r>
              <a:rPr lang="en-US" sz="1600" dirty="0" err="1"/>
              <a:t>hyponatremic</a:t>
            </a:r>
            <a:r>
              <a:rPr lang="en-US" sz="1600" dirty="0"/>
              <a:t> dehydration.</a:t>
            </a:r>
          </a:p>
          <a:p>
            <a:r>
              <a:rPr lang="en-US" sz="1800" dirty="0"/>
              <a:t>If no realistic prospect of breast feeding give adequate replacement (infant formula), and relevant support for safe preparation and use after discharge.</a:t>
            </a:r>
          </a:p>
          <a:p>
            <a:r>
              <a:rPr lang="en-US" sz="1800" dirty="0"/>
              <a:t>Assessment of the physical and mental health status of mothers or caregivers should be promoted and relevant treatment or support provided. </a:t>
            </a:r>
          </a:p>
        </p:txBody>
      </p:sp>
    </p:spTree>
    <p:extLst>
      <p:ext uri="{BB962C8B-B14F-4D97-AF65-F5344CB8AC3E}">
        <p14:creationId xmlns:p14="http://schemas.microsoft.com/office/powerpoint/2010/main" val="12307841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53143"/>
            <a:ext cx="10896600" cy="1037545"/>
          </a:xfrm>
        </p:spPr>
        <p:txBody>
          <a:bodyPr>
            <a:noAutofit/>
          </a:bodyPr>
          <a:lstStyle/>
          <a:p>
            <a:r>
              <a:rPr lang="en-US" sz="3800" dirty="0"/>
              <a:t>Community Management of Infants &lt; 6 months at risk for poor growth and development</a:t>
            </a:r>
          </a:p>
        </p:txBody>
      </p:sp>
      <p:sp>
        <p:nvSpPr>
          <p:cNvPr id="5" name="Content Placeholder 3"/>
          <p:cNvSpPr>
            <a:spLocks noGrp="1"/>
          </p:cNvSpPr>
          <p:nvPr>
            <p:ph idx="1"/>
          </p:nvPr>
        </p:nvSpPr>
        <p:spPr>
          <a:xfrm>
            <a:off x="838200" y="2057400"/>
            <a:ext cx="10515600" cy="4000744"/>
          </a:xfrm>
        </p:spPr>
        <p:txBody>
          <a:bodyPr>
            <a:noAutofit/>
          </a:bodyPr>
          <a:lstStyle/>
          <a:p>
            <a:r>
              <a:rPr lang="en-US" sz="1800" dirty="0"/>
              <a:t>Administer broad spectrum oral antibiotic such as amoxicillin</a:t>
            </a:r>
          </a:p>
          <a:p>
            <a:pPr lvl="1"/>
            <a:r>
              <a:rPr lang="en-US" sz="1400" dirty="0"/>
              <a:t>Only infants with severe wasting and/or nutritional edema</a:t>
            </a:r>
          </a:p>
          <a:p>
            <a:r>
              <a:rPr lang="en-US" sz="1800" dirty="0"/>
              <a:t>Prioritize establishing or re-establishing effective breastfeeding</a:t>
            </a:r>
          </a:p>
          <a:p>
            <a:pPr lvl="1"/>
            <a:r>
              <a:rPr lang="en-US" sz="1800" dirty="0"/>
              <a:t>If infant not breast fed mother / caregiver should be encouraged to re-lactate</a:t>
            </a:r>
          </a:p>
          <a:p>
            <a:pPr lvl="1"/>
            <a:r>
              <a:rPr lang="en-US" sz="1800" dirty="0"/>
              <a:t>Encourage wet-nursing</a:t>
            </a:r>
          </a:p>
          <a:p>
            <a:r>
              <a:rPr lang="en-US" sz="1800" dirty="0"/>
              <a:t>Supplementary feeding of infants with EBM, infant formula, F-75 or diluted F-100.</a:t>
            </a:r>
          </a:p>
          <a:p>
            <a:r>
              <a:rPr lang="en-US" sz="1800" dirty="0"/>
              <a:t>Provide counseling and support for optimal infant and young child feeding.</a:t>
            </a:r>
          </a:p>
          <a:p>
            <a:r>
              <a:rPr lang="en-US" sz="1800" dirty="0"/>
              <a:t>Weekly weight monitoring</a:t>
            </a:r>
          </a:p>
          <a:p>
            <a:r>
              <a:rPr lang="en-US" sz="1800" dirty="0"/>
              <a:t>Assessment and support of medical and mental health of caregivers</a:t>
            </a:r>
          </a:p>
          <a:p>
            <a:r>
              <a:rPr lang="en-US" sz="1800" dirty="0"/>
              <a:t>Refer to inpatient care if infant does not gain or loses weight while the caregiver is receiving breastfeeding support</a:t>
            </a:r>
          </a:p>
          <a:p>
            <a:endParaRPr lang="en-US" sz="1800" dirty="0"/>
          </a:p>
        </p:txBody>
      </p:sp>
    </p:spTree>
    <p:extLst>
      <p:ext uri="{BB962C8B-B14F-4D97-AF65-F5344CB8AC3E}">
        <p14:creationId xmlns:p14="http://schemas.microsoft.com/office/powerpoint/2010/main" val="24505935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F24902-9BAF-2B1F-3F3A-78326EA977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4365D2-1378-B198-E22C-177F038B4FAB}"/>
              </a:ext>
            </a:extLst>
          </p:cNvPr>
          <p:cNvSpPr>
            <a:spLocks noGrp="1"/>
          </p:cNvSpPr>
          <p:nvPr>
            <p:ph type="title"/>
          </p:nvPr>
        </p:nvSpPr>
        <p:spPr/>
        <p:txBody>
          <a:bodyPr/>
          <a:lstStyle/>
          <a:p>
            <a:r>
              <a:rPr lang="en-US" dirty="0"/>
              <a:t>Other therapies</a:t>
            </a:r>
          </a:p>
        </p:txBody>
      </p:sp>
      <p:sp>
        <p:nvSpPr>
          <p:cNvPr id="3" name="Content Placeholder 2">
            <a:extLst>
              <a:ext uri="{FF2B5EF4-FFF2-40B4-BE49-F238E27FC236}">
                <a16:creationId xmlns:a16="http://schemas.microsoft.com/office/drawing/2014/main" id="{587E41B8-CBD3-22DC-0B26-869C49CAE801}"/>
              </a:ext>
            </a:extLst>
          </p:cNvPr>
          <p:cNvSpPr>
            <a:spLocks noGrp="1"/>
          </p:cNvSpPr>
          <p:nvPr>
            <p:ph idx="1"/>
          </p:nvPr>
        </p:nvSpPr>
        <p:spPr/>
        <p:txBody>
          <a:bodyPr>
            <a:normAutofit fontScale="70000" lnSpcReduction="20000"/>
          </a:bodyPr>
          <a:lstStyle/>
          <a:p>
            <a:r>
              <a:rPr lang="en-US" dirty="0"/>
              <a:t>Vitamin A</a:t>
            </a:r>
          </a:p>
          <a:p>
            <a:pPr lvl="1"/>
            <a:r>
              <a:rPr lang="en-US" dirty="0"/>
              <a:t>High Dose should be given to children with SAM and eye findings of Vitamin A deficiency, recent measles infection, or who are not receiving adequate (5000 IU) daily as part of therapeutic foods or multi-micronutrient supplementation.</a:t>
            </a:r>
          </a:p>
          <a:p>
            <a:r>
              <a:rPr lang="en-US" dirty="0"/>
              <a:t>Iron </a:t>
            </a:r>
          </a:p>
          <a:p>
            <a:pPr lvl="1"/>
            <a:r>
              <a:rPr lang="en-US" dirty="0"/>
              <a:t>Give 3 mg/kg/day x 3 months of elemental iron once children have been on F-100 x 2 days. Do NOT give during the stabilization phase of treatment or if the child is receiving RUTF. </a:t>
            </a:r>
          </a:p>
          <a:p>
            <a:r>
              <a:rPr lang="en-US" dirty="0"/>
              <a:t>Zinc</a:t>
            </a:r>
          </a:p>
          <a:p>
            <a:pPr lvl="1"/>
            <a:r>
              <a:rPr lang="en-US" dirty="0"/>
              <a:t>10-20 mg/day in children with SAM and diarrhea (already included in therapeutic foods)</a:t>
            </a:r>
          </a:p>
          <a:p>
            <a:r>
              <a:rPr lang="en-US" dirty="0"/>
              <a:t>Treatment for intestinal worms</a:t>
            </a:r>
          </a:p>
          <a:p>
            <a:pPr lvl="1"/>
            <a:r>
              <a:rPr lang="en-US" dirty="0"/>
              <a:t>If there is evidence of infestation delay treatment until the rehabilitation phase. </a:t>
            </a:r>
          </a:p>
          <a:p>
            <a:pPr lvl="1"/>
            <a:r>
              <a:rPr lang="en-US" dirty="0"/>
              <a:t>Give a single dose of </a:t>
            </a:r>
            <a:r>
              <a:rPr lang="en-US" dirty="0" err="1"/>
              <a:t>Albendazole</a:t>
            </a:r>
            <a:r>
              <a:rPr lang="en-US" dirty="0"/>
              <a:t> or </a:t>
            </a:r>
            <a:r>
              <a:rPr lang="en-US" dirty="0" err="1"/>
              <a:t>Mebendazole</a:t>
            </a:r>
            <a:r>
              <a:rPr lang="en-US" dirty="0"/>
              <a:t> 100 mg twice daily x 3 days. </a:t>
            </a:r>
          </a:p>
          <a:p>
            <a:pPr lvl="1"/>
            <a:r>
              <a:rPr lang="en-US" dirty="0"/>
              <a:t>If in an area where infestation is prevalent, give </a:t>
            </a:r>
            <a:r>
              <a:rPr lang="en-US" dirty="0" err="1"/>
              <a:t>Mebendazole</a:t>
            </a:r>
            <a:r>
              <a:rPr lang="en-US" dirty="0"/>
              <a:t> to all children after 7 days of treatment.</a:t>
            </a:r>
          </a:p>
        </p:txBody>
      </p:sp>
      <p:sp>
        <p:nvSpPr>
          <p:cNvPr id="6" name="5-Point Star 5">
            <a:extLst>
              <a:ext uri="{FF2B5EF4-FFF2-40B4-BE49-F238E27FC236}">
                <a16:creationId xmlns:a16="http://schemas.microsoft.com/office/drawing/2014/main" id="{FBF2A339-3A67-9ACB-B11C-875A800223A3}"/>
              </a:ext>
            </a:extLst>
          </p:cNvPr>
          <p:cNvSpPr/>
          <p:nvPr/>
        </p:nvSpPr>
        <p:spPr>
          <a:xfrm flipV="1">
            <a:off x="2628900" y="1979023"/>
            <a:ext cx="228600" cy="1524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13923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therapies</a:t>
            </a:r>
          </a:p>
        </p:txBody>
      </p:sp>
      <p:sp>
        <p:nvSpPr>
          <p:cNvPr id="3" name="Content Placeholder 2"/>
          <p:cNvSpPr>
            <a:spLocks noGrp="1"/>
          </p:cNvSpPr>
          <p:nvPr>
            <p:ph idx="1"/>
          </p:nvPr>
        </p:nvSpPr>
        <p:spPr/>
        <p:txBody>
          <a:bodyPr>
            <a:normAutofit fontScale="70000" lnSpcReduction="20000"/>
          </a:bodyPr>
          <a:lstStyle/>
          <a:p>
            <a:r>
              <a:rPr lang="en-US" dirty="0"/>
              <a:t>Vitamin A</a:t>
            </a:r>
          </a:p>
          <a:p>
            <a:pPr lvl="1"/>
            <a:r>
              <a:rPr lang="en-US" dirty="0"/>
              <a:t>High Dose should be given to children with SAM and eye findings of Vitamin A deficiency, recent measles infection, or who are not receiving adequate (5000 IU) daily as part of therapeutic foods or multi-micronutrient supplementation.</a:t>
            </a:r>
          </a:p>
          <a:p>
            <a:r>
              <a:rPr lang="en-US" dirty="0"/>
              <a:t>Iron </a:t>
            </a:r>
          </a:p>
          <a:p>
            <a:pPr lvl="1"/>
            <a:r>
              <a:rPr lang="en-US" dirty="0"/>
              <a:t>Give 3 mg/kg/day x 3 months of elemental iron once children have been on F-100 x 2 days. Do NOT give during the stabilization phase of treatment or if the child is receiving RUTF. </a:t>
            </a:r>
          </a:p>
          <a:p>
            <a:r>
              <a:rPr lang="en-US" dirty="0"/>
              <a:t>Zinc</a:t>
            </a:r>
          </a:p>
          <a:p>
            <a:pPr lvl="1"/>
            <a:r>
              <a:rPr lang="en-US" dirty="0"/>
              <a:t>10-20 mg/day in children with SAM and diarrhea (already included in therapeutic foods)</a:t>
            </a:r>
          </a:p>
          <a:p>
            <a:r>
              <a:rPr lang="en-US" dirty="0"/>
              <a:t>Treatment for intestinal worms</a:t>
            </a:r>
          </a:p>
          <a:p>
            <a:pPr lvl="1"/>
            <a:r>
              <a:rPr lang="en-US" dirty="0"/>
              <a:t>If there is evidence of infestation delay treatment until the rehabilitation phase. </a:t>
            </a:r>
          </a:p>
          <a:p>
            <a:pPr lvl="1"/>
            <a:r>
              <a:rPr lang="en-US" dirty="0"/>
              <a:t>Give a single dose of </a:t>
            </a:r>
            <a:r>
              <a:rPr lang="en-US" dirty="0" err="1"/>
              <a:t>Albendazole</a:t>
            </a:r>
            <a:r>
              <a:rPr lang="en-US" dirty="0"/>
              <a:t> or </a:t>
            </a:r>
            <a:r>
              <a:rPr lang="en-US" dirty="0" err="1"/>
              <a:t>Mebendazole</a:t>
            </a:r>
            <a:r>
              <a:rPr lang="en-US" dirty="0"/>
              <a:t> 100 mg twice daily x 3 days. </a:t>
            </a:r>
          </a:p>
          <a:p>
            <a:pPr lvl="1"/>
            <a:r>
              <a:rPr lang="en-US" dirty="0"/>
              <a:t>If in an area where infestation is prevalent, give </a:t>
            </a:r>
            <a:r>
              <a:rPr lang="en-US" dirty="0" err="1"/>
              <a:t>Mebendazole</a:t>
            </a:r>
            <a:r>
              <a:rPr lang="en-US" dirty="0"/>
              <a:t> to all children after 7 days of treatment.</a:t>
            </a:r>
          </a:p>
        </p:txBody>
      </p:sp>
      <p:sp>
        <p:nvSpPr>
          <p:cNvPr id="6" name="5-Point Star 5"/>
          <p:cNvSpPr/>
          <p:nvPr/>
        </p:nvSpPr>
        <p:spPr>
          <a:xfrm flipV="1">
            <a:off x="2628900" y="1979023"/>
            <a:ext cx="228600" cy="1524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loud Callout 6"/>
          <p:cNvSpPr/>
          <p:nvPr/>
        </p:nvSpPr>
        <p:spPr>
          <a:xfrm>
            <a:off x="5181600" y="381000"/>
            <a:ext cx="5867400" cy="3643312"/>
          </a:xfrm>
          <a:prstGeom prst="cloud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dirty="0"/>
              <a:t>High dose Vitamin A given on day 1,2 and 14 of treatment </a:t>
            </a:r>
          </a:p>
          <a:p>
            <a:pPr marL="285750" indent="-285750">
              <a:buFont typeface="Arial" panose="020B0604020202020204" pitchFamily="34" charset="0"/>
              <a:buChar char="•"/>
            </a:pPr>
            <a:r>
              <a:rPr lang="en-US" dirty="0"/>
              <a:t>&lt; 6 </a:t>
            </a:r>
            <a:r>
              <a:rPr lang="en-US" dirty="0" err="1"/>
              <a:t>mos</a:t>
            </a:r>
            <a:r>
              <a:rPr lang="en-US" dirty="0"/>
              <a:t> 50,0000 IU;</a:t>
            </a:r>
          </a:p>
          <a:p>
            <a:pPr marL="285750" indent="-285750">
              <a:buFont typeface="Arial" panose="020B0604020202020204" pitchFamily="34" charset="0"/>
              <a:buChar char="•"/>
            </a:pPr>
            <a:r>
              <a:rPr lang="en-US" dirty="0"/>
              <a:t>6-12 </a:t>
            </a:r>
            <a:r>
              <a:rPr lang="en-US" dirty="0" err="1"/>
              <a:t>mos</a:t>
            </a:r>
            <a:r>
              <a:rPr lang="en-US" dirty="0"/>
              <a:t> 100,000 IU; </a:t>
            </a:r>
          </a:p>
          <a:p>
            <a:pPr marL="285750" indent="-285750">
              <a:buFont typeface="Arial" panose="020B0604020202020204" pitchFamily="34" charset="0"/>
              <a:buChar char="•"/>
            </a:pPr>
            <a:r>
              <a:rPr lang="en-US" dirty="0"/>
              <a:t>12+ </a:t>
            </a:r>
            <a:r>
              <a:rPr lang="en-US" dirty="0" err="1"/>
              <a:t>mos</a:t>
            </a:r>
            <a:r>
              <a:rPr lang="en-US" dirty="0"/>
              <a:t> 200,000 IU</a:t>
            </a:r>
          </a:p>
        </p:txBody>
      </p:sp>
    </p:spTree>
    <p:extLst>
      <p:ext uri="{BB962C8B-B14F-4D97-AF65-F5344CB8AC3E}">
        <p14:creationId xmlns:p14="http://schemas.microsoft.com/office/powerpoint/2010/main" val="416752021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nextCondLst>
                <p:cond evt="onClick" delay="0">
                  <p:tgtEl>
                    <p:spTgt spid="6"/>
                  </p:tgtEl>
                </p:cond>
              </p:nextCondLst>
            </p:seq>
          </p:childTnLst>
        </p:cTn>
      </p:par>
    </p:tnLst>
    <p:bldLst>
      <p:bldP spid="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7292" y="2209800"/>
            <a:ext cx="2419350" cy="1885950"/>
          </a:xfrm>
          <a:prstGeom prst="rect">
            <a:avLst/>
          </a:prstGeom>
        </p:spPr>
      </p:pic>
      <p:pic>
        <p:nvPicPr>
          <p:cNvPr id="5" name="Picture 8" descr="cornealulcer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2201091"/>
            <a:ext cx="2898932" cy="1894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xerophtalm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999" y="2225040"/>
            <a:ext cx="2970935" cy="1894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219200" y="4271554"/>
            <a:ext cx="2057400" cy="381000"/>
          </a:xfrm>
          <a:prstGeom prst="rect">
            <a:avLst/>
          </a:prstGeom>
          <a:noFill/>
        </p:spPr>
        <p:txBody>
          <a:bodyPr wrap="square" rtlCol="0">
            <a:spAutoFit/>
          </a:bodyPr>
          <a:lstStyle/>
          <a:p>
            <a:r>
              <a:rPr lang="en-US" dirty="0" err="1"/>
              <a:t>Xerophthalmia</a:t>
            </a:r>
            <a:endParaRPr lang="en-US" dirty="0"/>
          </a:p>
        </p:txBody>
      </p:sp>
      <p:sp>
        <p:nvSpPr>
          <p:cNvPr id="8" name="TextBox 7"/>
          <p:cNvSpPr txBox="1"/>
          <p:nvPr/>
        </p:nvSpPr>
        <p:spPr>
          <a:xfrm>
            <a:off x="4984408" y="4233454"/>
            <a:ext cx="2057400" cy="381000"/>
          </a:xfrm>
          <a:prstGeom prst="rect">
            <a:avLst/>
          </a:prstGeom>
          <a:noFill/>
        </p:spPr>
        <p:txBody>
          <a:bodyPr wrap="square" rtlCol="0">
            <a:spAutoFit/>
          </a:bodyPr>
          <a:lstStyle/>
          <a:p>
            <a:r>
              <a:rPr lang="en-US" dirty="0" err="1"/>
              <a:t>Bitot’s</a:t>
            </a:r>
            <a:r>
              <a:rPr lang="en-US" dirty="0"/>
              <a:t> Spot</a:t>
            </a:r>
          </a:p>
        </p:txBody>
      </p:sp>
      <p:sp>
        <p:nvSpPr>
          <p:cNvPr id="9" name="TextBox 8"/>
          <p:cNvSpPr txBox="1"/>
          <p:nvPr/>
        </p:nvSpPr>
        <p:spPr>
          <a:xfrm>
            <a:off x="8229600" y="4233454"/>
            <a:ext cx="2590800" cy="369332"/>
          </a:xfrm>
          <a:prstGeom prst="rect">
            <a:avLst/>
          </a:prstGeom>
          <a:noFill/>
        </p:spPr>
        <p:txBody>
          <a:bodyPr wrap="square" rtlCol="0">
            <a:spAutoFit/>
          </a:bodyPr>
          <a:lstStyle/>
          <a:p>
            <a:r>
              <a:rPr lang="en-US" dirty="0"/>
              <a:t>Corneal Ulceration</a:t>
            </a:r>
          </a:p>
        </p:txBody>
      </p:sp>
      <p:sp>
        <p:nvSpPr>
          <p:cNvPr id="10" name="Title 9"/>
          <p:cNvSpPr>
            <a:spLocks noGrp="1"/>
          </p:cNvSpPr>
          <p:nvPr>
            <p:ph type="title"/>
          </p:nvPr>
        </p:nvSpPr>
        <p:spPr/>
        <p:txBody>
          <a:bodyPr/>
          <a:lstStyle/>
          <a:p>
            <a:r>
              <a:rPr lang="en-US" dirty="0"/>
              <a:t>Eye Findings of Vitamin A Deficiency</a:t>
            </a:r>
          </a:p>
        </p:txBody>
      </p:sp>
    </p:spTree>
    <p:extLst>
      <p:ext uri="{BB962C8B-B14F-4D97-AF65-F5344CB8AC3E}">
        <p14:creationId xmlns:p14="http://schemas.microsoft.com/office/powerpoint/2010/main" val="42682307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4" name="Content Placeholder 8"/>
          <p:cNvSpPr>
            <a:spLocks noGrp="1"/>
          </p:cNvSpPr>
          <p:nvPr>
            <p:ph idx="1"/>
          </p:nvPr>
        </p:nvSpPr>
        <p:spPr>
          <a:xfrm>
            <a:off x="838200" y="1825624"/>
            <a:ext cx="10515600" cy="4651375"/>
          </a:xfrm>
        </p:spPr>
        <p:txBody>
          <a:bodyPr>
            <a:noAutofit/>
          </a:bodyPr>
          <a:lstStyle/>
          <a:p>
            <a:r>
              <a:rPr lang="en-US" altLang="en-US" sz="1600" dirty="0"/>
              <a:t>Emergency Food Security Assessment Handbook 2</a:t>
            </a:r>
            <a:r>
              <a:rPr lang="en-US" altLang="en-US" sz="1600" baseline="30000" dirty="0"/>
              <a:t>nd</a:t>
            </a:r>
            <a:r>
              <a:rPr lang="en-US" altLang="en-US" sz="1600" dirty="0"/>
              <a:t> Edition, World Food </a:t>
            </a:r>
            <a:r>
              <a:rPr lang="en-US" altLang="en-US" sz="1600" dirty="0" err="1"/>
              <a:t>Programme</a:t>
            </a:r>
            <a:r>
              <a:rPr lang="en-US" altLang="en-US" sz="1600" dirty="0"/>
              <a:t>, Rome, Italy 2009 </a:t>
            </a:r>
            <a:r>
              <a:rPr lang="en-US" altLang="en-US" sz="1600" dirty="0">
                <a:hlinkClick r:id="rId3"/>
              </a:rPr>
              <a:t>https://www.fao.org/publications/sofi/2022/en/</a:t>
            </a:r>
            <a:endParaRPr lang="en-US" altLang="en-US" sz="1600" dirty="0"/>
          </a:p>
          <a:p>
            <a:r>
              <a:rPr lang="en-US" altLang="en-US" sz="1600" i="1" dirty="0"/>
              <a:t>The State of Food Security and Nutrition in the World</a:t>
            </a:r>
            <a:r>
              <a:rPr lang="en-US" altLang="en-US" sz="1600" dirty="0"/>
              <a:t>, Food and Agriculture Organization of the United Nations, Rome, Italy 2022 </a:t>
            </a:r>
            <a:r>
              <a:rPr lang="en-US" altLang="en-US" sz="1600" dirty="0">
                <a:hlinkClick r:id="rId3"/>
              </a:rPr>
              <a:t>https://www.fao.org/publications/sofi/2022/en/</a:t>
            </a:r>
            <a:endParaRPr lang="en-US" altLang="en-US" sz="1600" dirty="0"/>
          </a:p>
          <a:p>
            <a:pPr>
              <a:lnSpc>
                <a:spcPct val="100000"/>
              </a:lnSpc>
            </a:pPr>
            <a:r>
              <a:rPr lang="en-US" altLang="en-US" sz="1600" i="1" dirty="0"/>
              <a:t>The Sphere Handbook, Humanitarian Charter and Minimum Standards in Humanitarian Response 4</a:t>
            </a:r>
            <a:r>
              <a:rPr lang="en-US" altLang="en-US" sz="1600" i="1" baseline="30000" dirty="0"/>
              <a:t>th</a:t>
            </a:r>
            <a:r>
              <a:rPr lang="en-US" altLang="en-US" sz="1600" i="1" dirty="0"/>
              <a:t> </a:t>
            </a:r>
            <a:r>
              <a:rPr lang="en-US" altLang="en-US" sz="1600" i="1" dirty="0" err="1"/>
              <a:t>ed</a:t>
            </a:r>
            <a:r>
              <a:rPr lang="en-US" altLang="en-US" sz="1600" i="1" dirty="0"/>
              <a:t> </a:t>
            </a:r>
            <a:r>
              <a:rPr lang="en-US" altLang="en-US" sz="1600" dirty="0"/>
              <a:t>Geneva, Switzerland 2018 </a:t>
            </a:r>
            <a:r>
              <a:rPr lang="en-US" altLang="en-US" sz="1600" dirty="0">
                <a:hlinkClick r:id="rId4"/>
              </a:rPr>
              <a:t>https://spherestandards.org/handbook/</a:t>
            </a:r>
            <a:endParaRPr lang="en-US" altLang="en-US" sz="1600" dirty="0"/>
          </a:p>
          <a:p>
            <a:r>
              <a:rPr lang="en-US" sz="1600" dirty="0"/>
              <a:t>Food and Nutrition Technical Assistance III Project (FANTA). 2018. </a:t>
            </a:r>
            <a:r>
              <a:rPr lang="en-US" sz="1600" i="1" dirty="0"/>
              <a:t>Training Guide for Community-Based Management of Acute Malnutrition (CMAM). </a:t>
            </a:r>
            <a:r>
              <a:rPr lang="en-US" sz="1600" dirty="0"/>
              <a:t>Washington, DC: FHI 360/FANTA.</a:t>
            </a:r>
            <a:endParaRPr lang="en-US" altLang="en-US" sz="1600" dirty="0"/>
          </a:p>
          <a:p>
            <a:r>
              <a:rPr lang="en-US" altLang="en-US" sz="1600" dirty="0"/>
              <a:t>WHO E-Library of Evidence for Nutritional Actions (</a:t>
            </a:r>
            <a:r>
              <a:rPr lang="en-US" altLang="en-US" sz="1600" dirty="0" err="1"/>
              <a:t>eLENA</a:t>
            </a:r>
            <a:r>
              <a:rPr lang="en-US" altLang="en-US" sz="1600" dirty="0"/>
              <a:t>) </a:t>
            </a:r>
            <a:r>
              <a:rPr lang="en-US" altLang="en-US" sz="1600" dirty="0">
                <a:hlinkClick r:id="rId5"/>
              </a:rPr>
              <a:t>https://www.who.int/elena/en/</a:t>
            </a:r>
            <a:endParaRPr lang="en-US" altLang="en-US" sz="1600" dirty="0"/>
          </a:p>
          <a:p>
            <a:r>
              <a:rPr lang="en-US" altLang="en-US" sz="1600" i="1" dirty="0"/>
              <a:t>Pocket Book of Hospital Care for Children: Guidelines for the Management of Common Childhood Illnesses 2</a:t>
            </a:r>
            <a:r>
              <a:rPr lang="en-US" altLang="en-US" sz="1600" i="1" baseline="30000" dirty="0"/>
              <a:t>nd</a:t>
            </a:r>
            <a:r>
              <a:rPr lang="en-US" altLang="en-US" sz="1600" i="1" dirty="0"/>
              <a:t> edition</a:t>
            </a:r>
            <a:r>
              <a:rPr lang="en-US" altLang="en-US" sz="1600" dirty="0"/>
              <a:t>, WHO 2013 </a:t>
            </a:r>
            <a:r>
              <a:rPr lang="en-US" altLang="en-US" sz="1600" dirty="0">
                <a:hlinkClick r:id="rId6"/>
              </a:rPr>
              <a:t>https://www.who.int/maternal_child_adolescent/documents/child_hospital_care/en/</a:t>
            </a:r>
            <a:endParaRPr lang="en-US" altLang="en-US" sz="1600" dirty="0"/>
          </a:p>
          <a:p>
            <a:r>
              <a:rPr lang="en-US" sz="1600" kern="0" dirty="0">
                <a:effectLst/>
                <a:ea typeface="Times New Roman" panose="02020603050405020304" pitchFamily="18" charset="0"/>
                <a:cs typeface="Times New Roman" panose="02020603050405020304" pitchFamily="18" charset="0"/>
              </a:rPr>
              <a:t>World Health Organization. </a:t>
            </a:r>
            <a:r>
              <a:rPr lang="en-US" sz="1600" i="1" kern="0" dirty="0">
                <a:effectLst/>
                <a:ea typeface="Times New Roman" panose="02020603050405020304" pitchFamily="18" charset="0"/>
                <a:cs typeface="Times New Roman" panose="02020603050405020304" pitchFamily="18" charset="0"/>
              </a:rPr>
              <a:t>WHO guideline on the prevention and management of wasting and nutritional oedema (acute malnutrition) in infants and children under 5 years</a:t>
            </a:r>
            <a:r>
              <a:rPr lang="en-US" sz="1600" kern="0" dirty="0">
                <a:effectLst/>
                <a:ea typeface="Times New Roman" panose="02020603050405020304" pitchFamily="18" charset="0"/>
                <a:cs typeface="Times New Roman" panose="02020603050405020304" pitchFamily="18" charset="0"/>
              </a:rPr>
              <a:t>. 2023. </a:t>
            </a:r>
          </a:p>
          <a:p>
            <a:r>
              <a:rPr lang="en-US" altLang="en-US" sz="1600" i="1" dirty="0"/>
              <a:t> Levels and trends in child malnutrition</a:t>
            </a:r>
            <a:r>
              <a:rPr lang="en-US" altLang="en-US" sz="1600" dirty="0"/>
              <a:t>, UNICEF / WHO / World Bank Group Joint Child Malnutrition Estimates </a:t>
            </a:r>
            <a:r>
              <a:rPr lang="en-US" altLang="en-US" sz="1600" dirty="0">
                <a:hlinkClick r:id="rId7"/>
              </a:rPr>
              <a:t>https://www.who.int/publications/i/item/9789240025257</a:t>
            </a:r>
            <a:r>
              <a:rPr lang="en-US" altLang="en-US" sz="1600" dirty="0"/>
              <a:t> </a:t>
            </a:r>
          </a:p>
          <a:p>
            <a:endParaRPr lang="en-US" altLang="en-US" sz="1600" dirty="0"/>
          </a:p>
        </p:txBody>
      </p:sp>
    </p:spTree>
    <p:extLst>
      <p:ext uri="{BB962C8B-B14F-4D97-AF65-F5344CB8AC3E}">
        <p14:creationId xmlns:p14="http://schemas.microsoft.com/office/powerpoint/2010/main" val="1659263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Questions cont.</a:t>
            </a:r>
          </a:p>
        </p:txBody>
      </p:sp>
      <p:sp>
        <p:nvSpPr>
          <p:cNvPr id="3" name="Content Placeholder 2"/>
          <p:cNvSpPr>
            <a:spLocks noGrp="1"/>
          </p:cNvSpPr>
          <p:nvPr>
            <p:ph idx="1"/>
          </p:nvPr>
        </p:nvSpPr>
        <p:spPr/>
        <p:txBody>
          <a:bodyPr>
            <a:normAutofit fontScale="77500" lnSpcReduction="20000"/>
          </a:bodyPr>
          <a:lstStyle/>
          <a:p>
            <a:r>
              <a:rPr lang="en-US" dirty="0">
                <a:solidFill>
                  <a:schemeClr val="accent1"/>
                </a:solidFill>
              </a:rPr>
              <a:t>Who? How many? Where?</a:t>
            </a:r>
          </a:p>
          <a:p>
            <a:pPr lvl="1"/>
            <a:r>
              <a:rPr lang="en-US" dirty="0"/>
              <a:t>Which population groups are more food-insecure and/or malnourished now? Which may groups may become so in the future?</a:t>
            </a:r>
          </a:p>
          <a:p>
            <a:pPr lvl="1"/>
            <a:r>
              <a:rPr lang="en-US" dirty="0"/>
              <a:t>How many people are affected now? How many may be affected in the future?</a:t>
            </a:r>
          </a:p>
          <a:p>
            <a:pPr lvl="1"/>
            <a:r>
              <a:rPr lang="en-US" dirty="0"/>
              <a:t>Where are these people located?</a:t>
            </a:r>
          </a:p>
          <a:p>
            <a:r>
              <a:rPr lang="en-US" dirty="0">
                <a:solidFill>
                  <a:schemeClr val="accent1"/>
                </a:solidFill>
              </a:rPr>
              <a:t>Why?</a:t>
            </a:r>
          </a:p>
          <a:p>
            <a:pPr lvl="1"/>
            <a:r>
              <a:rPr lang="en-US" dirty="0"/>
              <a:t>What are the causes of present and future food insecurity and malnutrition?</a:t>
            </a:r>
          </a:p>
          <a:p>
            <a:r>
              <a:rPr lang="en-US" dirty="0">
                <a:solidFill>
                  <a:schemeClr val="accent1"/>
                </a:solidFill>
              </a:rPr>
              <a:t>What is needed?</a:t>
            </a:r>
          </a:p>
          <a:p>
            <a:pPr lvl="1"/>
            <a:r>
              <a:rPr lang="en-US" dirty="0"/>
              <a:t>Can the affected people cope with and recover unaided? Are they already receiving assistance?</a:t>
            </a:r>
          </a:p>
          <a:p>
            <a:pPr lvl="1"/>
            <a:r>
              <a:rPr lang="en-US" dirty="0"/>
              <a:t>Is additional assistance needed? If so what type? For whom? When? Where? How much? For how long?</a:t>
            </a:r>
          </a:p>
          <a:p>
            <a:pPr lvl="1"/>
            <a:r>
              <a:rPr lang="en-US" dirty="0"/>
              <a:t>Can the government and national organizations provide this assistance or is international assistance required?</a:t>
            </a:r>
          </a:p>
          <a:p>
            <a:pPr lvl="1"/>
            <a:r>
              <a:rPr lang="en-US" dirty="0"/>
              <a:t>What is the appropriate response?</a:t>
            </a:r>
          </a:p>
          <a:p>
            <a:pPr lvl="1"/>
            <a:endParaRPr lang="en-US" dirty="0"/>
          </a:p>
          <a:p>
            <a:pPr lvl="1"/>
            <a:endParaRPr lang="en-US" dirty="0"/>
          </a:p>
        </p:txBody>
      </p:sp>
    </p:spTree>
    <p:extLst>
      <p:ext uri="{BB962C8B-B14F-4D97-AF65-F5344CB8AC3E}">
        <p14:creationId xmlns:p14="http://schemas.microsoft.com/office/powerpoint/2010/main" val="3745605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Core Concepts</a:t>
            </a:r>
          </a:p>
        </p:txBody>
      </p:sp>
      <p:sp>
        <p:nvSpPr>
          <p:cNvPr id="3" name="Content Placeholder 2"/>
          <p:cNvSpPr>
            <a:spLocks noGrp="1"/>
          </p:cNvSpPr>
          <p:nvPr>
            <p:ph idx="1"/>
          </p:nvPr>
        </p:nvSpPr>
        <p:spPr>
          <a:xfrm>
            <a:off x="838200" y="1545925"/>
            <a:ext cx="10515600" cy="4351338"/>
          </a:xfrm>
        </p:spPr>
        <p:txBody>
          <a:bodyPr/>
          <a:lstStyle/>
          <a:p>
            <a:r>
              <a:rPr lang="en-US" dirty="0">
                <a:solidFill>
                  <a:schemeClr val="accent1"/>
                </a:solidFill>
              </a:rPr>
              <a:t>Livelihoods</a:t>
            </a:r>
          </a:p>
          <a:p>
            <a:pPr lvl="1"/>
            <a:r>
              <a:rPr lang="en-US" b="1" dirty="0"/>
              <a:t>“Livelihoods comprise capabilities, assets (including both material and social resources and activities required for a means of living linked to survival and future well-being.” </a:t>
            </a:r>
            <a:r>
              <a:rPr lang="en-US" dirty="0"/>
              <a:t>“Humanitarian Charter and Minimum Standards in Disaster Response,” </a:t>
            </a:r>
            <a:r>
              <a:rPr lang="en-US" i="1" dirty="0"/>
              <a:t>The Sphere Project</a:t>
            </a:r>
            <a:r>
              <a:rPr lang="en-US" dirty="0"/>
              <a:t>, Geneva, 2004.</a:t>
            </a:r>
          </a:p>
          <a:p>
            <a:pPr marL="457200" lvl="1" indent="0">
              <a:buNone/>
            </a:pPr>
            <a:endParaRPr lang="en-US" dirty="0"/>
          </a:p>
        </p:txBody>
      </p:sp>
      <p:pic>
        <p:nvPicPr>
          <p:cNvPr id="4" name="Picture 3"/>
          <p:cNvPicPr>
            <a:picLocks noChangeAspect="1"/>
          </p:cNvPicPr>
          <p:nvPr/>
        </p:nvPicPr>
        <p:blipFill>
          <a:blip r:embed="rId3"/>
          <a:stretch>
            <a:fillRect/>
          </a:stretch>
        </p:blipFill>
        <p:spPr>
          <a:xfrm>
            <a:off x="1828800" y="3886200"/>
            <a:ext cx="4996960" cy="2369052"/>
          </a:xfrm>
          <a:prstGeom prst="rect">
            <a:avLst/>
          </a:prstGeom>
        </p:spPr>
      </p:pic>
    </p:spTree>
    <p:extLst>
      <p:ext uri="{BB962C8B-B14F-4D97-AF65-F5344CB8AC3E}">
        <p14:creationId xmlns:p14="http://schemas.microsoft.com/office/powerpoint/2010/main" val="182348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Core concepts cont.</a:t>
            </a:r>
          </a:p>
        </p:txBody>
      </p:sp>
      <p:sp>
        <p:nvSpPr>
          <p:cNvPr id="3" name="Content Placeholder 2"/>
          <p:cNvSpPr>
            <a:spLocks noGrp="1"/>
          </p:cNvSpPr>
          <p:nvPr>
            <p:ph idx="1"/>
          </p:nvPr>
        </p:nvSpPr>
        <p:spPr>
          <a:xfrm>
            <a:off x="838200" y="1825625"/>
            <a:ext cx="10744200" cy="4000744"/>
          </a:xfrm>
        </p:spPr>
        <p:txBody>
          <a:bodyPr>
            <a:normAutofit fontScale="92500" lnSpcReduction="10000"/>
          </a:bodyPr>
          <a:lstStyle/>
          <a:p>
            <a:r>
              <a:rPr lang="en-US" dirty="0">
                <a:solidFill>
                  <a:schemeClr val="accent1"/>
                </a:solidFill>
              </a:rPr>
              <a:t>Food Security</a:t>
            </a:r>
          </a:p>
          <a:p>
            <a:pPr lvl="1"/>
            <a:r>
              <a:rPr lang="en-US" dirty="0"/>
              <a:t>“Food security exists when all people, at all times, have physical and economic access to sufficient, safe, and nutritious food to meet their dietary needs, and food preferences for an active and healthy life.” World Food Summit, 1996</a:t>
            </a:r>
          </a:p>
          <a:p>
            <a:pPr lvl="1"/>
            <a:r>
              <a:rPr lang="en-US" b="1" dirty="0"/>
              <a:t>Food availability</a:t>
            </a:r>
            <a:r>
              <a:rPr lang="en-US" dirty="0"/>
              <a:t>: physical availability of food in the area through production, trade, stocks, transfers</a:t>
            </a:r>
          </a:p>
          <a:p>
            <a:pPr lvl="1"/>
            <a:r>
              <a:rPr lang="en-US" b="1" dirty="0"/>
              <a:t>Food access</a:t>
            </a:r>
            <a:r>
              <a:rPr lang="en-US" dirty="0"/>
              <a:t>: Household ability to acquire adequate amounts of food through home production / stocks, purchase, barter, gifts, borrowing, and food aid.</a:t>
            </a:r>
          </a:p>
          <a:p>
            <a:pPr lvl="1"/>
            <a:r>
              <a:rPr lang="en-US" b="1" dirty="0"/>
              <a:t>Food utilization</a:t>
            </a:r>
            <a:r>
              <a:rPr lang="en-US" dirty="0"/>
              <a:t>: Household utilization of food to which they have access and individual ability to absorb and metabolize nutrients.</a:t>
            </a:r>
          </a:p>
          <a:p>
            <a:pPr lvl="1"/>
            <a:r>
              <a:rPr lang="en-US" b="1" dirty="0"/>
              <a:t>Stability</a:t>
            </a:r>
            <a:r>
              <a:rPr lang="en-US" dirty="0"/>
              <a:t> – food is present at all times in terms of availability, access &amp; utilization</a:t>
            </a:r>
          </a:p>
        </p:txBody>
      </p:sp>
    </p:spTree>
    <p:extLst>
      <p:ext uri="{BB962C8B-B14F-4D97-AF65-F5344CB8AC3E}">
        <p14:creationId xmlns:p14="http://schemas.microsoft.com/office/powerpoint/2010/main" val="2720188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Core Concepts cont.</a:t>
            </a:r>
          </a:p>
        </p:txBody>
      </p:sp>
      <p:sp>
        <p:nvSpPr>
          <p:cNvPr id="3" name="Content Placeholder 2"/>
          <p:cNvSpPr>
            <a:spLocks noGrp="1"/>
          </p:cNvSpPr>
          <p:nvPr>
            <p:ph idx="1"/>
          </p:nvPr>
        </p:nvSpPr>
        <p:spPr/>
        <p:txBody>
          <a:bodyPr>
            <a:normAutofit fontScale="85000" lnSpcReduction="20000"/>
          </a:bodyPr>
          <a:lstStyle/>
          <a:p>
            <a:r>
              <a:rPr lang="en-US" dirty="0">
                <a:solidFill>
                  <a:schemeClr val="accent1"/>
                </a:solidFill>
              </a:rPr>
              <a:t>Nutrition Security</a:t>
            </a:r>
          </a:p>
          <a:p>
            <a:pPr lvl="1"/>
            <a:r>
              <a:rPr lang="en-US" dirty="0"/>
              <a:t>“Food insecurity is one of three underlying causes of malnutrition [the others being health and care practices], and therefore wherever there is food insecurity there is a risk of malnutrition, including micronutrient deficiencies. Consideration of the impact of food insecurity on the nutrition situation is an essential part of food security assessment. However, it should not be assumed that food insecurity is the sole cause of malnutrition, without considering possible health and care causal factors.” The Sphere Project, Geneva, 2004</a:t>
            </a:r>
          </a:p>
          <a:p>
            <a:pPr lvl="1"/>
            <a:r>
              <a:rPr lang="en-US" dirty="0">
                <a:solidFill>
                  <a:schemeClr val="accent1"/>
                </a:solidFill>
              </a:rPr>
              <a:t>Food Security</a:t>
            </a:r>
          </a:p>
          <a:p>
            <a:pPr lvl="1"/>
            <a:r>
              <a:rPr lang="en-US" dirty="0">
                <a:solidFill>
                  <a:schemeClr val="accent1"/>
                </a:solidFill>
              </a:rPr>
              <a:t>Health Status and the Public Health Environment</a:t>
            </a:r>
          </a:p>
          <a:p>
            <a:pPr lvl="2"/>
            <a:r>
              <a:rPr lang="en-US" dirty="0"/>
              <a:t>Body’s ability to absorb nutrients which can be impacted by sickness and diarrhea</a:t>
            </a:r>
          </a:p>
          <a:p>
            <a:pPr lvl="2"/>
            <a:r>
              <a:rPr lang="en-US" dirty="0"/>
              <a:t>Hygiene practices, access to clean water, sanitation, waste disposal systems</a:t>
            </a:r>
          </a:p>
          <a:p>
            <a:pPr lvl="1"/>
            <a:r>
              <a:rPr lang="en-US" dirty="0">
                <a:solidFill>
                  <a:schemeClr val="accent1"/>
                </a:solidFill>
              </a:rPr>
              <a:t>Care practices</a:t>
            </a:r>
          </a:p>
          <a:p>
            <a:pPr lvl="2"/>
            <a:r>
              <a:rPr lang="en-US" dirty="0"/>
              <a:t>The way in which dependent household members are fed and cared for (babies, young children, disabled, elderly, food distribution within the household)</a:t>
            </a:r>
          </a:p>
          <a:p>
            <a:pPr lvl="1"/>
            <a:endParaRPr lang="en-US" dirty="0"/>
          </a:p>
        </p:txBody>
      </p:sp>
    </p:spTree>
    <p:extLst>
      <p:ext uri="{BB962C8B-B14F-4D97-AF65-F5344CB8AC3E}">
        <p14:creationId xmlns:p14="http://schemas.microsoft.com/office/powerpoint/2010/main" val="3292100968"/>
      </p:ext>
    </p:extLst>
  </p:cSld>
  <p:clrMapOvr>
    <a:masterClrMapping/>
  </p:clrMapOvr>
</p:sld>
</file>

<file path=ppt/theme/theme1.xml><?xml version="1.0" encoding="utf-8"?>
<a:theme xmlns:a="http://schemas.openxmlformats.org/drawingml/2006/main" name="Office Theme">
  <a:themeElements>
    <a:clrScheme name="ColoradoSPH THeme 1">
      <a:dk1>
        <a:srgbClr val="4B4C4F"/>
      </a:dk1>
      <a:lt1>
        <a:srgbClr val="FFFFFF"/>
      </a:lt1>
      <a:dk2>
        <a:srgbClr val="4B4C4F"/>
      </a:dk2>
      <a:lt2>
        <a:srgbClr val="D8D8DA"/>
      </a:lt2>
      <a:accent1>
        <a:srgbClr val="056B7D"/>
      </a:accent1>
      <a:accent2>
        <a:srgbClr val="E5A966"/>
      </a:accent2>
      <a:accent3>
        <a:srgbClr val="8AC39E"/>
      </a:accent3>
      <a:accent4>
        <a:srgbClr val="EF8B69"/>
      </a:accent4>
      <a:accent5>
        <a:srgbClr val="F1E091"/>
      </a:accent5>
      <a:accent6>
        <a:srgbClr val="8AC39E"/>
      </a:accent6>
      <a:hlink>
        <a:srgbClr val="056B7D"/>
      </a:hlink>
      <a:folHlink>
        <a:srgbClr val="6C64B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lobal Health Week 2 2021 Module 8 Malnutrition" id="{1F501E6D-3D0B-4969-B18C-8E3BC48E9835}" vid="{9378C339-02BB-4E84-8D36-75976473630F}"/>
    </a:ext>
  </a:extLst>
</a:theme>
</file>

<file path=ppt/theme/theme2.xml><?xml version="1.0" encoding="utf-8"?>
<a:theme xmlns:a="http://schemas.openxmlformats.org/drawingml/2006/main" name="1_Office Theme">
  <a:themeElements>
    <a:clrScheme name="ColoradoSPH THeme 1">
      <a:dk1>
        <a:srgbClr val="4B4C4F"/>
      </a:dk1>
      <a:lt1>
        <a:srgbClr val="FFFFFF"/>
      </a:lt1>
      <a:dk2>
        <a:srgbClr val="4B4C4F"/>
      </a:dk2>
      <a:lt2>
        <a:srgbClr val="D8D8DA"/>
      </a:lt2>
      <a:accent1>
        <a:srgbClr val="056B7D"/>
      </a:accent1>
      <a:accent2>
        <a:srgbClr val="E5A966"/>
      </a:accent2>
      <a:accent3>
        <a:srgbClr val="8AC39E"/>
      </a:accent3>
      <a:accent4>
        <a:srgbClr val="EF8B69"/>
      </a:accent4>
      <a:accent5>
        <a:srgbClr val="F1E091"/>
      </a:accent5>
      <a:accent6>
        <a:srgbClr val="8AC39E"/>
      </a:accent6>
      <a:hlink>
        <a:srgbClr val="056B7D"/>
      </a:hlink>
      <a:folHlink>
        <a:srgbClr val="6C64B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lobal Health Week 2 2021 Module 8 Malnutrition" id="{1F501E6D-3D0B-4969-B18C-8E3BC48E9835}" vid="{2E7FDA7C-D30F-44F9-9812-B0398900071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1FB67A9A22C16F4AA9380EBF6A54BA37" ma:contentTypeVersion="14" ma:contentTypeDescription="Create a new document." ma:contentTypeScope="" ma:versionID="aac59c750bb8d7a873cb62d72d286897">
  <xsd:schema xmlns:xsd="http://www.w3.org/2001/XMLSchema" xmlns:xs="http://www.w3.org/2001/XMLSchema" xmlns:p="http://schemas.microsoft.com/office/2006/metadata/properties" xmlns:ns2="4dfae5c4-1aa5-471c-9352-d6a983fc6473" xmlns:ns3="be65ffeb-9dbb-40de-b4ca-612e1efc0408" targetNamespace="http://schemas.microsoft.com/office/2006/metadata/properties" ma:root="true" ma:fieldsID="db6b48cff764712721d3fdb1969bac90" ns2:_="" ns3:_="">
    <xsd:import namespace="4dfae5c4-1aa5-471c-9352-d6a983fc6473"/>
    <xsd:import namespace="be65ffeb-9dbb-40de-b4ca-612e1efc040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LengthInSeconds" minOccurs="0"/>
                <xsd:element ref="ns3:_dlc_DocId" minOccurs="0"/>
                <xsd:element ref="ns3:_dlc_DocIdUrl" minOccurs="0"/>
                <xsd:element ref="ns3:_dlc_DocIdPersistId"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fae5c4-1aa5-471c-9352-d6a983fc64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6ff8a43-7332-4331-807f-7ddebb798e77"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e65ffeb-9dbb-40de-b4ca-612e1efc0408"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cc0df81-bbd1-4492-993a-3e761dc22aa2}" ma:internalName="TaxCatchAll" ma:showField="CatchAllData" ma:web="be65ffeb-9dbb-40de-b4ca-612e1efc0408">
      <xsd:complexType>
        <xsd:complexContent>
          <xsd:extension base="dms:MultiChoiceLookup">
            <xsd:sequence>
              <xsd:element name="Value" type="dms:Lookup" maxOccurs="unbounded" minOccurs="0" nillable="true"/>
            </xsd:sequence>
          </xsd:extension>
        </xsd:complexContent>
      </xsd:complexType>
    </xsd:element>
    <xsd:element name="_dlc_DocId" ma:index="21" nillable="true" ma:displayName="Document ID Value" ma:description="The value of the document ID assigned to this item." ma:indexed="true"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TaxCatchAll xmlns="be65ffeb-9dbb-40de-b4ca-612e1efc0408" xsi:nil="true"/>
    <lcf76f155ced4ddcb4097134ff3c332f xmlns="4dfae5c4-1aa5-471c-9352-d6a983fc6473">
      <Terms xmlns="http://schemas.microsoft.com/office/infopath/2007/PartnerControls"/>
    </lcf76f155ced4ddcb4097134ff3c332f>
    <_dlc_DocId xmlns="be65ffeb-9dbb-40de-b4ca-612e1efc0408">PPNID-1279653689-27050</_dlc_DocId>
    <_dlc_DocIdUrl xmlns="be65ffeb-9dbb-40de-b4ca-612e1efc0408">
      <Url>https://pediatricpandemicnetwork.sharepoint.com/sites/Education/_layouts/15/DocIdRedir.aspx?ID=PPNID-1279653689-27050</Url>
      <Description>PPNID-1279653689-27050</Description>
    </_dlc_DocIdUrl>
  </documentManagement>
</p:properties>
</file>

<file path=customXml/itemProps1.xml><?xml version="1.0" encoding="utf-8"?>
<ds:datastoreItem xmlns:ds="http://schemas.openxmlformats.org/officeDocument/2006/customXml" ds:itemID="{AB5A2885-380F-4E45-B3CE-0F1EF7440B4F}">
  <ds:schemaRefs>
    <ds:schemaRef ds:uri="http://schemas.microsoft.com/sharepoint/v3/contenttype/forms"/>
  </ds:schemaRefs>
</ds:datastoreItem>
</file>

<file path=customXml/itemProps2.xml><?xml version="1.0" encoding="utf-8"?>
<ds:datastoreItem xmlns:ds="http://schemas.openxmlformats.org/officeDocument/2006/customXml" ds:itemID="{5633FF90-FA86-4965-9DE0-7E92D155D993}">
  <ds:schemaRefs>
    <ds:schemaRef ds:uri="http://schemas.microsoft.com/sharepoint/events"/>
  </ds:schemaRefs>
</ds:datastoreItem>
</file>

<file path=customXml/itemProps3.xml><?xml version="1.0" encoding="utf-8"?>
<ds:datastoreItem xmlns:ds="http://schemas.openxmlformats.org/officeDocument/2006/customXml" ds:itemID="{47D75AB1-4959-4CF5-BC1F-9AEF85C534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fae5c4-1aa5-471c-9352-d6a983fc6473"/>
    <ds:schemaRef ds:uri="be65ffeb-9dbb-40de-b4ca-612e1efc04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4B9326DA-FC2A-49E8-99B8-FE7ABAB2FB1E}">
  <ds:schemaRefs>
    <ds:schemaRef ds:uri="http://purl.org/dc/terms/"/>
    <ds:schemaRef ds:uri="a908dfa7-8014-430f-ae4f-4dece568603b"/>
    <ds:schemaRef ds:uri="http://schemas.microsoft.com/office/2006/documentManagement/types"/>
    <ds:schemaRef ds:uri="a5696d54-fc85-4742-92bb-0ce2c583df5f"/>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 ds:uri="be65ffeb-9dbb-40de-b4ca-612e1efc0408"/>
    <ds:schemaRef ds:uri="4dfae5c4-1aa5-471c-9352-d6a983fc6473"/>
  </ds:schemaRefs>
</ds:datastoreItem>
</file>

<file path=docProps/app.xml><?xml version="1.0" encoding="utf-8"?>
<Properties xmlns="http://schemas.openxmlformats.org/officeDocument/2006/extended-properties" xmlns:vt="http://schemas.openxmlformats.org/officeDocument/2006/docPropsVTypes">
  <Template>GHDC Week 2 Module 8 slides final</Template>
  <TotalTime>49313</TotalTime>
  <Words>4666</Words>
  <Application>Microsoft Office PowerPoint</Application>
  <PresentationFormat>Widescreen</PresentationFormat>
  <Paragraphs>446</Paragraphs>
  <Slides>56</Slides>
  <Notes>24</Notes>
  <HiddenSlides>0</HiddenSlides>
  <MMClips>0</MMClips>
  <ScaleCrop>false</ScaleCrop>
  <HeadingPairs>
    <vt:vector size="4" baseType="variant">
      <vt:variant>
        <vt:lpstr>Theme</vt:lpstr>
      </vt:variant>
      <vt:variant>
        <vt:i4>2</vt:i4>
      </vt:variant>
      <vt:variant>
        <vt:lpstr>Slide Titles</vt:lpstr>
      </vt:variant>
      <vt:variant>
        <vt:i4>56</vt:i4>
      </vt:variant>
    </vt:vector>
  </HeadingPairs>
  <TitlesOfParts>
    <vt:vector size="58" baseType="lpstr">
      <vt:lpstr>Office Theme</vt:lpstr>
      <vt:lpstr>1_Office Theme</vt:lpstr>
      <vt:lpstr>Food and Nutrition Security in Disasters</vt:lpstr>
      <vt:lpstr>Learning Objectives</vt:lpstr>
      <vt:lpstr>Emergency Food Security Assessment</vt:lpstr>
      <vt:lpstr>PowerPoint Presentation</vt:lpstr>
      <vt:lpstr>Key Questions</vt:lpstr>
      <vt:lpstr>Key Questions cont.</vt:lpstr>
      <vt:lpstr>Core Concepts</vt:lpstr>
      <vt:lpstr>Core concepts cont.</vt:lpstr>
      <vt:lpstr>Core Concepts cont.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Assessment and Treatment of Malnutrition</vt:lpstr>
      <vt:lpstr>PowerPoint Presentation</vt:lpstr>
      <vt:lpstr>PowerPoint Presentation</vt:lpstr>
      <vt:lpstr>Resources</vt:lpstr>
      <vt:lpstr>PowerPoint Presentation</vt:lpstr>
      <vt:lpstr>Identification of Malnutrition</vt:lpstr>
      <vt:lpstr>Measuring MUAC</vt:lpstr>
      <vt:lpstr>Measuring W/H</vt:lpstr>
      <vt:lpstr>PowerPoint Presentation</vt:lpstr>
      <vt:lpstr>Marasmus and Kwashiorkor</vt:lpstr>
      <vt:lpstr>PowerPoint Presentation</vt:lpstr>
      <vt:lpstr>Good Practice Statement</vt:lpstr>
      <vt:lpstr>PowerPoint Presentation</vt:lpstr>
      <vt:lpstr>PowerPoint Presentation</vt:lpstr>
      <vt:lpstr>PowerPoint Presentation</vt:lpstr>
      <vt:lpstr>PowerPoint Presentation</vt:lpstr>
      <vt:lpstr>Appetite Test</vt:lpstr>
      <vt:lpstr>PowerPoint Presentation</vt:lpstr>
      <vt:lpstr>Inpatient treatment</vt:lpstr>
      <vt:lpstr>Therapeutic Milk</vt:lpstr>
      <vt:lpstr>Outpatient Management</vt:lpstr>
      <vt:lpstr>Community Management of Severe Acute Malnutrition in Children 6 – 59 months</vt:lpstr>
      <vt:lpstr>Good Practice Statement</vt:lpstr>
      <vt:lpstr>PowerPoint Presentation</vt:lpstr>
      <vt:lpstr>PowerPoint Presentation</vt:lpstr>
      <vt:lpstr>Supplementary Foods </vt:lpstr>
      <vt:lpstr>Conditional Recommendations</vt:lpstr>
      <vt:lpstr>Treatment of Infants &lt; 6 months at risk for poor growth and development</vt:lpstr>
      <vt:lpstr>Good Practice Statement</vt:lpstr>
      <vt:lpstr>PowerPoint Presentation</vt:lpstr>
      <vt:lpstr>PowerPoint Presentation</vt:lpstr>
      <vt:lpstr>PowerPoint Presentation</vt:lpstr>
      <vt:lpstr>PowerPoint Presentation</vt:lpstr>
      <vt:lpstr>PowerPoint Presentation</vt:lpstr>
      <vt:lpstr>Inpatient treatment of severe wasting and nutritional edema in infants &lt; 6 mos</vt:lpstr>
      <vt:lpstr>Community Management of Infants &lt; 6 months at risk for poor growth and development</vt:lpstr>
      <vt:lpstr>Other therapies</vt:lpstr>
      <vt:lpstr>Other therapies</vt:lpstr>
      <vt:lpstr>Eye Findings of Vitamin A Deficiency</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 and Nutrition Security in Disasters</dc:title>
  <dc:creator>Cunningham, Maureen</dc:creator>
  <cp:lastModifiedBy>Cunningham, Maureen</cp:lastModifiedBy>
  <cp:revision>53</cp:revision>
  <dcterms:created xsi:type="dcterms:W3CDTF">2022-09-22T16:22:45Z</dcterms:created>
  <dcterms:modified xsi:type="dcterms:W3CDTF">2026-06-29T16:27:54Z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0x0101001FB67A9A22C16F4AA9380EBF6A54BA37</vt:lpwstr>
  </property>
  <property fmtid="{D5CDD505-2E9C-101B-9397-08002B2CF9AE}" pid="3" name="_dlc_DocIdItemGuid">
    <vt:lpwstr>923713dc-7a7f-43aa-ad0d-c2834577681a</vt:lpwstr>
  </property>
  <property fmtid="{D5CDD505-2E9C-101B-9397-08002B2CF9AE}" pid="4" name="MediaServiceImageTags">
    <vt:lpwstr/>
  </property>
</Properties>
</file>