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y="6858000" cx="12192000"/>
  <p:notesSz cx="6858000" cy="9144000"/>
  <p:embeddedFontLst>
    <p:embeddedFont>
      <p:font typeface="Libre Franklin Medium"/>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2" roundtripDataSignature="AMtx7mg3QBXuO/WWeKQzgo3Q9+O2kAOc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3" Type="http://schemas.openxmlformats.org/officeDocument/2006/relationships/slide" Target="slides/slide8.xml"/><Relationship Id="rId39" Type="http://schemas.openxmlformats.org/officeDocument/2006/relationships/font" Target="fonts/LibreFranklinMedium-bold.fntdata"/><Relationship Id="rId18" Type="http://schemas.openxmlformats.org/officeDocument/2006/relationships/slide" Target="slides/slide13.xml"/><Relationship Id="rId42" Type="http://customschemas.google.com/relationships/presentationmetadata" Target="metadata"/><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presProps" Target="presProps.xml"/><Relationship Id="rId29" Type="http://schemas.openxmlformats.org/officeDocument/2006/relationships/slide" Target="slides/slide24.xml"/><Relationship Id="rId16" Type="http://schemas.openxmlformats.org/officeDocument/2006/relationships/slide" Target="slides/slide11.xml"/><Relationship Id="rId40" Type="http://schemas.openxmlformats.org/officeDocument/2006/relationships/font" Target="fonts/LibreFranklinMedium-italic.fntdata"/><Relationship Id="rId24" Type="http://schemas.openxmlformats.org/officeDocument/2006/relationships/slide" Target="slides/slide19.xml"/><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45" Type="http://schemas.openxmlformats.org/officeDocument/2006/relationships/customXml" Target="../customXml/item3.xml"/><Relationship Id="rId23" Type="http://schemas.openxmlformats.org/officeDocument/2006/relationships/slide" Target="slides/slide18.xml"/><Relationship Id="rId28" Type="http://schemas.openxmlformats.org/officeDocument/2006/relationships/slide" Target="slides/slide23.xml"/><Relationship Id="rId5" Type="http://schemas.openxmlformats.org/officeDocument/2006/relationships/notesMaster" Target="notesMasters/notesMaster1.xml"/><Relationship Id="rId15" Type="http://schemas.openxmlformats.org/officeDocument/2006/relationships/slide" Target="slides/slide10.xml"/><Relationship Id="rId36" Type="http://schemas.openxmlformats.org/officeDocument/2006/relationships/slide" Target="slides/slide31.xml"/><Relationship Id="rId31" Type="http://schemas.openxmlformats.org/officeDocument/2006/relationships/slide" Target="slides/slide26.xml"/><Relationship Id="rId10" Type="http://schemas.openxmlformats.org/officeDocument/2006/relationships/slide" Target="slides/slide5.xml"/><Relationship Id="rId19" Type="http://schemas.openxmlformats.org/officeDocument/2006/relationships/slide" Target="slides/slide14.xml"/><Relationship Id="rId44" Type="http://schemas.openxmlformats.org/officeDocument/2006/relationships/customXml" Target="../customXml/item2.xml"/><Relationship Id="rId22" Type="http://schemas.openxmlformats.org/officeDocument/2006/relationships/slide" Target="slides/slide17.xml"/><Relationship Id="rId4" Type="http://schemas.openxmlformats.org/officeDocument/2006/relationships/slideMaster" Target="slideMasters/slideMaster2.xml"/><Relationship Id="rId9" Type="http://schemas.openxmlformats.org/officeDocument/2006/relationships/slide" Target="slides/slide4.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14" Type="http://schemas.openxmlformats.org/officeDocument/2006/relationships/slide" Target="slides/slide9.xml"/><Relationship Id="rId43" Type="http://schemas.openxmlformats.org/officeDocument/2006/relationships/customXml" Target="../customXml/item1.xml"/><Relationship Id="rId8" Type="http://schemas.openxmlformats.org/officeDocument/2006/relationships/slide" Target="slides/slide3.xml"/><Relationship Id="rId3" Type="http://schemas.openxmlformats.org/officeDocument/2006/relationships/slideMaster" Target="slideMasters/slideMaster1.xml"/><Relationship Id="rId25" Type="http://schemas.openxmlformats.org/officeDocument/2006/relationships/slide" Target="slides/slide20.xml"/><Relationship Id="rId33" Type="http://schemas.openxmlformats.org/officeDocument/2006/relationships/slide" Target="slides/slide28.xml"/><Relationship Id="rId12" Type="http://schemas.openxmlformats.org/officeDocument/2006/relationships/slide" Target="slides/slide7.xml"/><Relationship Id="rId17" Type="http://schemas.openxmlformats.org/officeDocument/2006/relationships/slide" Target="slides/slide12.xml"/><Relationship Id="rId38" Type="http://schemas.openxmlformats.org/officeDocument/2006/relationships/font" Target="fonts/LibreFranklinMedium-regular.fntdata"/><Relationship Id="rId46" Type="http://schemas.openxmlformats.org/officeDocument/2006/relationships/customXml" Target="../customXml/item4.xml"/><Relationship Id="rId20" Type="http://schemas.openxmlformats.org/officeDocument/2006/relationships/slide" Target="slides/slide15.xml"/><Relationship Id="rId41" Type="http://schemas.openxmlformats.org/officeDocument/2006/relationships/font" Target="fonts/LibreFranklinMedium-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s-A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08" name="Google Shape;20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9" name="Google Shape;20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400"/>
              <a:buNone/>
            </a:pPr>
            <a:r>
              <a:rPr lang="es-AR">
                <a:latin typeface="Arial"/>
                <a:ea typeface="Arial"/>
                <a:cs typeface="Arial"/>
                <a:sym typeface="Arial"/>
              </a:rPr>
              <a:t>This is the sequence for neonatal resuscitation. We will examine each step carefully. It will never be overemphasized that hygiene conditions are critical to avoid contaminating the infant. In a disaster situation, conditions may vary greatly, but every effort made in this direction will avoid future problems.</a:t>
            </a:r>
            <a:endParaRPr/>
          </a:p>
          <a:p>
            <a:pPr indent="-228600" lvl="0" marL="22860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17" name="Google Shape;21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8" name="Google Shape;21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If the answers to the first 4 questions were “no”, you should proceed with these steps. Control baby’s temperature. Dry the baby and cover him or her with a dry cloth. Clear the airway, if necessary, with a clean cloth. Consider the timing for each resuscitation procedure, and rapidly assess breathing, heart rate and color.</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26" name="Google Shape;22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7" name="Google Shape;227;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rtl="0" algn="just">
              <a:lnSpc>
                <a:spcPct val="100000"/>
              </a:lnSpc>
              <a:spcBef>
                <a:spcPts val="0"/>
              </a:spcBef>
              <a:spcAft>
                <a:spcPts val="0"/>
              </a:spcAft>
              <a:buSzPts val="1400"/>
              <a:buNone/>
            </a:pPr>
            <a:r>
              <a:rPr lang="es-AR">
                <a:latin typeface="Arial"/>
                <a:ea typeface="Arial"/>
                <a:cs typeface="Arial"/>
                <a:sym typeface="Arial"/>
              </a:rPr>
              <a:t>Dry the baby rapidly to reduce evaporation, but avoid hyperthermia. Radiant heating is typically used, if available. If resuscitation is required, wrap the infant in plastic film to reduce cold stress and cover the baby’s head with a cap. Do not cover with clothes or towels while resuscitating. For transportation, a sick baby may be covered (head out) in a plastic bag. Avoid extensive burns, common with inadequate heating elements that need direct contact (pads, bottles or gloves with hot water). </a:t>
            </a:r>
            <a:endParaRPr/>
          </a:p>
          <a:p>
            <a:pPr indent="-228600" lvl="0" marL="22860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5" name="Google Shape;23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6" name="Google Shape;23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Preterms may require more important thermal control. Consider these alternatives to provide the baby with a warm environment. Some of these options may not be available in a disaster setting. If the newborn is healthy, placing it onto the mother’s chest will help, but if resuscitation is needed, cover the baby somehow to avoid cold injury.</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44" name="Google Shape;244;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5" name="Google Shape;245;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rtl="0" algn="just">
              <a:lnSpc>
                <a:spcPct val="100000"/>
              </a:lnSpc>
              <a:spcBef>
                <a:spcPts val="0"/>
              </a:spcBef>
              <a:spcAft>
                <a:spcPts val="0"/>
              </a:spcAft>
              <a:buSzPts val="1400"/>
              <a:buNone/>
            </a:pPr>
            <a:r>
              <a:rPr lang="es-AR">
                <a:latin typeface="Arial"/>
                <a:ea typeface="Arial"/>
                <a:cs typeface="Arial"/>
                <a:sym typeface="Arial"/>
              </a:rPr>
              <a:t>The airway of an hypotonic baby is vulnerable to obstruction by either flexion or hyperextension of the neck. Position the head at a right angle by using a small roll of cloth under the baby’s shoulders to achieve a “sniffing” head position. </a:t>
            </a:r>
            <a:endParaRPr/>
          </a:p>
          <a:p>
            <a:pPr indent="-228600" lvl="0" marL="22860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55" name="Google Shape;25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6" name="Google Shape;25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00"/>
              <a:buNone/>
            </a:pPr>
            <a:r>
              <a:rPr lang="es-AR">
                <a:latin typeface="Arial"/>
                <a:ea typeface="Arial"/>
                <a:cs typeface="Arial"/>
                <a:sym typeface="Arial"/>
              </a:rPr>
              <a:t>If meconium is not present in amniotic fluid, remove secretions by gently wiping the mouth (first) and nose with a cloth or by using a bulb syringe device. If an aspirator is needed, be very careful with pressure settings and the overall procedure. Rough suctioning or touching the posterior wall of the pharynx may cause apnea and/or bradycardia. </a:t>
            </a:r>
            <a:endParaRPr>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65" name="Google Shape;26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66" name="Google Shape;266;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00"/>
              <a:buNone/>
            </a:pPr>
            <a:r>
              <a:rPr lang="es-AR">
                <a:latin typeface="Times New Roman"/>
                <a:ea typeface="Times New Roman"/>
                <a:cs typeface="Times New Roman"/>
                <a:sym typeface="Times New Roman"/>
              </a:rPr>
              <a:t>The regular procedures and circumstances during delivery</a:t>
            </a:r>
            <a:r>
              <a:rPr lang="es-AR">
                <a:latin typeface="Arial"/>
                <a:ea typeface="Arial"/>
                <a:cs typeface="Arial"/>
                <a:sym typeface="Arial"/>
              </a:rPr>
              <a:t> are enough stimulation for healthy newborns. Additional stimulation (back rubbing, sole flicking) may enhance the initial respiratory effort and continued breathing during the early transitional period if needed. Vigorous or prolonged stimulation may cause great harm to the baby. </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74" name="Google Shape;274;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5" name="Google Shape;275;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These are potentially hazardous forms of stimulation and the complications that may result from them. If a baby is in primary apnea, gentle stimulation will produce a breathing response. In secondary apnea, stimulation will not work, no matter the type or intensity.</a:t>
            </a:r>
            <a:endParaRPr>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27" name="Google Shape;327;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28" name="Google Shape;328;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After the initial steps, determine if further resuscitation is required by re-assessing vital signs.</a:t>
            </a:r>
            <a:endParaRPr>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These are the goals for neonatal resuscitation. Anticipation of neonatal resuscitation is essential; it includes setting and personnel planning, risk assessment and a review of the equipment needed. Identification of newborns that are not making a normal transition is the previous step to give effective resuscitation therapy.</a:t>
            </a:r>
            <a:endParaRPr>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37" name="Google Shape;337;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8" name="Google Shape;338;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Check vital signs:</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Clr>
                <a:schemeClr val="dk1"/>
              </a:buClr>
              <a:buSzPts val="1200"/>
              <a:buFont typeface="Arial"/>
              <a:buChar char="•"/>
            </a:pPr>
            <a:r>
              <a:rPr lang="es-AR">
                <a:latin typeface="Arial"/>
                <a:ea typeface="Arial"/>
                <a:cs typeface="Arial"/>
                <a:sym typeface="Arial"/>
              </a:rPr>
              <a:t>Breathing: look for effective respiratory movements. Gasping is not effective.</a:t>
            </a:r>
            <a:endParaRPr/>
          </a:p>
          <a:p>
            <a:pPr indent="0" lvl="0" marL="0" rtl="0" algn="l">
              <a:lnSpc>
                <a:spcPct val="100000"/>
              </a:lnSpc>
              <a:spcBef>
                <a:spcPts val="0"/>
              </a:spcBef>
              <a:spcAft>
                <a:spcPts val="0"/>
              </a:spcAft>
              <a:buClr>
                <a:schemeClr val="dk1"/>
              </a:buClr>
              <a:buSzPts val="1200"/>
              <a:buFont typeface="Arial"/>
              <a:buChar char="•"/>
            </a:pPr>
            <a:r>
              <a:rPr lang="es-AR">
                <a:latin typeface="Arial"/>
                <a:ea typeface="Arial"/>
                <a:cs typeface="Arial"/>
                <a:sym typeface="Arial"/>
              </a:rPr>
              <a:t>Heart rate: check that it is &gt;100 bpm, counting beats in 6 seconds (x 10 = HR)</a:t>
            </a:r>
            <a:endParaRPr/>
          </a:p>
          <a:p>
            <a:pPr indent="0" lvl="0" marL="0" rtl="0" algn="l">
              <a:lnSpc>
                <a:spcPct val="100000"/>
              </a:lnSpc>
              <a:spcBef>
                <a:spcPts val="0"/>
              </a:spcBef>
              <a:spcAft>
                <a:spcPts val="0"/>
              </a:spcAft>
              <a:buClr>
                <a:schemeClr val="dk1"/>
              </a:buClr>
              <a:buSzPts val="1200"/>
              <a:buFont typeface="Arial"/>
              <a:buChar char="•"/>
            </a:pPr>
            <a:r>
              <a:rPr lang="es-AR">
                <a:latin typeface="Arial"/>
                <a:ea typeface="Arial"/>
                <a:cs typeface="Arial"/>
                <a:sym typeface="Arial"/>
              </a:rPr>
              <a:t>Baby should have pink colour in the lips and trunk</a:t>
            </a:r>
            <a:endParaRPr>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46" name="Google Shape;346;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7" name="Google Shape;347;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If the child is apneic, gasping, or has poor respiratory effort, with a HR&lt;100 bpm, resuscitation should be initiated with adequate ventilation.</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lang="es-AR">
                <a:latin typeface="Arial"/>
                <a:ea typeface="Arial"/>
                <a:cs typeface="Arial"/>
                <a:sym typeface="Arial"/>
              </a:rPr>
              <a:t>Some studies suggest that room air (21% oxygen) is at least as safe and effective as 100% oxygen. Prolonged exposure to 100% oxygen after perinatal asphyxia may be harmful. If resuscitation is initiated with room air and no improvement is seen after 90 seconds, 100% oxygen is recommended.</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5" name="Google Shape;355;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63" name="Google Shape;363;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4" name="Google Shape;364;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These signs indicate that ventilation is having the desired effect. </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72" name="Google Shape;372;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3" name="Google Shape;373;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A respiratory rate of 40-60 breaths per minute is recommended, i.e., slightly less than one breath per second. </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lang="es-AR">
                <a:latin typeface="Arial"/>
                <a:ea typeface="Arial"/>
                <a:cs typeface="Arial"/>
                <a:sym typeface="Arial"/>
              </a:rPr>
              <a:t>Good seal between the rim of the mask and the face is critical for effective ventilation. Monitor secretions and chest movements.</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lang="es-AR">
                <a:latin typeface="Arial"/>
                <a:ea typeface="Arial"/>
                <a:cs typeface="Arial"/>
                <a:sym typeface="Arial"/>
              </a:rPr>
              <a:t>You can see below the proper ventilation counting technique. Keeping the desired respiratory rate in mind, divide each ventilation cycle in three: squeeze and count two and three, and squeeze again.</a:t>
            </a:r>
            <a:endParaRPr>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83" name="Google Shape;383;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1" name="Google Shape;391;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399" name="Google Shape;399;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0" name="Google Shape;400;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You may be already knowledgeable of the AAP neonatal resuscitation guidelines, so let’s review the update made in 2006 to the previous resuscitation guidelines.</a:t>
            </a:r>
            <a:endParaRPr>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08" name="Google Shape;408;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9" name="Google Shape;409;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These are indications for referral of the newborn to an intensive care facility. </a:t>
            </a:r>
            <a:endParaRPr b="1">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17" name="Google Shape;417;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0" name="Google Shape;11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1" name="Google Shape;11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In Latin America, 12% of newborns suffer neonatal asphyxia, the main cause of perinatal and neonatal death, with a million deaths per year and irreversible neurological sequels in many surviving infants. In a disaster situation, a greater proportion of newborns will need immediate resuscitation because of the adverse context affecting the delivery.</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2" name="Google Shape;422;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30" name="Google Shape;430;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1" name="Google Shape;431;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8" name="Google Shape;438;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9" name="Google Shape;439;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s-A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9" name="Google Shape;11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0" name="Google Shape;12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This slide shows the respiratory and cardiovascular changes in newborns making a normal transition.</a:t>
            </a:r>
            <a:endParaRPr>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7" name="Google Shape;15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8" name="Google Shape;15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Always anticipate a problematic scenario in disasters. Prompt maternal assessment. Assume that the infant will need resuscitation (approximately 10% does). Review equipment, procedures, and identify personnel with experience in resuscitation. Ensure that there will be at least one person during delivery whose main responsibility is the newborn. He or she should be capable of initiating and providing a complete resuscitation, including PPV (positive pressure ventilation) administration, cardiac massage, endotracheal intubation and administration of medications.</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74" name="Google Shape;17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5" name="Google Shape;17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Review and check carefully the equipment needed for a complete resuscitation. For further detail, check the neonatal resuscitation manual from the American Association of Pediatrics.</a:t>
            </a:r>
            <a:endParaRPr/>
          </a:p>
          <a:p>
            <a:pPr indent="0" lvl="0" marL="0" rtl="0" algn="l">
              <a:lnSpc>
                <a:spcPct val="100000"/>
              </a:lnSpc>
              <a:spcBef>
                <a:spcPts val="0"/>
              </a:spcBef>
              <a:spcAft>
                <a:spcPts val="0"/>
              </a:spcAft>
              <a:buSzPts val="1400"/>
              <a:buNone/>
            </a:pPr>
            <a:r>
              <a:rPr lang="es-AR">
                <a:latin typeface="Arial"/>
                <a:ea typeface="Arial"/>
                <a:cs typeface="Arial"/>
                <a:sym typeface="Arial"/>
              </a:rPr>
              <a:t>Always perform adequate identification before cutting the umbilical cord by taking footprints together with the mother’s fingerprint. Provide an identification bracelet, if available. This issue is critical in cases of administrative disorder, as is usually the case in acute humanitarian emergencies. Even if resuscitation is required, show the baby to the mother, at least for a few seconds. When possible, skin to skin contact is desirable. </a:t>
            </a:r>
            <a:endParaRPr/>
          </a:p>
          <a:p>
            <a:pPr indent="0" lvl="0" marL="0" rtl="0" algn="l">
              <a:lnSpc>
                <a:spcPct val="100000"/>
              </a:lnSpc>
              <a:spcBef>
                <a:spcPts val="0"/>
              </a:spcBef>
              <a:spcAft>
                <a:spcPts val="0"/>
              </a:spcAft>
              <a:buSzPts val="1400"/>
              <a:buNone/>
            </a:pPr>
            <a:r>
              <a:rPr lang="es-AR">
                <a:latin typeface="Arial"/>
                <a:ea typeface="Arial"/>
                <a:cs typeface="Arial"/>
                <a:sym typeface="Arial"/>
              </a:rPr>
              <a:t>Use of endotracheal tubes, iv administration sets, and laryngoscope requires skilled personel</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83" name="Google Shape;18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4" name="Google Shape;18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How do we know if resuscitation is needed? See the following questions:</a:t>
            </a:r>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b="1" lang="es-AR" sz="900">
                <a:latin typeface="Arial"/>
                <a:ea typeface="Arial"/>
                <a:cs typeface="Arial"/>
                <a:sym typeface="Arial"/>
              </a:rPr>
              <a:t>1. </a:t>
            </a:r>
            <a:r>
              <a:rPr b="1" i="1" lang="es-AR" sz="900">
                <a:latin typeface="Arial"/>
                <a:ea typeface="Arial"/>
                <a:cs typeface="Arial"/>
                <a:sym typeface="Arial"/>
              </a:rPr>
              <a:t>Is this a full-term gestation?</a:t>
            </a:r>
            <a:r>
              <a:rPr b="1" lang="es-AR" sz="900">
                <a:latin typeface="Arial"/>
                <a:ea typeface="Arial"/>
                <a:cs typeface="Arial"/>
                <a:sym typeface="Arial"/>
              </a:rPr>
              <a:t> </a:t>
            </a:r>
            <a:endParaRPr/>
          </a:p>
          <a:p>
            <a:pPr indent="0" lvl="0" marL="0" rtl="0" algn="l">
              <a:lnSpc>
                <a:spcPct val="75000"/>
              </a:lnSpc>
              <a:spcBef>
                <a:spcPts val="0"/>
              </a:spcBef>
              <a:spcAft>
                <a:spcPts val="0"/>
              </a:spcAft>
              <a:buSzPts val="1400"/>
              <a:buNone/>
            </a:pPr>
            <a:r>
              <a:rPr lang="es-AR" sz="900">
                <a:latin typeface="Arial"/>
                <a:ea typeface="Arial"/>
                <a:cs typeface="Arial"/>
                <a:sym typeface="Arial"/>
              </a:rPr>
              <a:t>Preterm newborns are more likely to require resuscitation tahn full-term babies</a:t>
            </a:r>
            <a:endParaRPr sz="900">
              <a:latin typeface="Arial"/>
              <a:ea typeface="Arial"/>
              <a:cs typeface="Arial"/>
              <a:sym typeface="Arial"/>
            </a:endParaRPr>
          </a:p>
          <a:p>
            <a:pPr indent="0" lvl="0" marL="0" rtl="0" algn="l">
              <a:lnSpc>
                <a:spcPct val="75000"/>
              </a:lnSpc>
              <a:spcBef>
                <a:spcPts val="0"/>
              </a:spcBef>
              <a:spcAft>
                <a:spcPts val="0"/>
              </a:spcAft>
              <a:buSzPts val="1400"/>
              <a:buNone/>
            </a:pPr>
            <a:r>
              <a:t/>
            </a:r>
            <a:endParaRPr b="1" sz="700">
              <a:latin typeface="Arial"/>
              <a:ea typeface="Arial"/>
              <a:cs typeface="Arial"/>
              <a:sym typeface="Arial"/>
            </a:endParaRPr>
          </a:p>
          <a:p>
            <a:pPr indent="0" lvl="0" marL="0" rtl="0" algn="l">
              <a:lnSpc>
                <a:spcPct val="75000"/>
              </a:lnSpc>
              <a:spcBef>
                <a:spcPts val="0"/>
              </a:spcBef>
              <a:spcAft>
                <a:spcPts val="0"/>
              </a:spcAft>
              <a:buSzPts val="1400"/>
              <a:buNone/>
            </a:pPr>
            <a:r>
              <a:rPr b="1" lang="es-AR" sz="900">
                <a:latin typeface="Arial"/>
                <a:ea typeface="Arial"/>
                <a:cs typeface="Arial"/>
                <a:sym typeface="Arial"/>
              </a:rPr>
              <a:t>2. </a:t>
            </a:r>
            <a:r>
              <a:rPr b="1" i="1" lang="es-AR" sz="900">
                <a:latin typeface="Arial"/>
                <a:ea typeface="Arial"/>
                <a:cs typeface="Arial"/>
                <a:sym typeface="Arial"/>
              </a:rPr>
              <a:t>Is the baby breathing or crying? </a:t>
            </a:r>
            <a:endParaRPr/>
          </a:p>
          <a:p>
            <a:pPr indent="0" lvl="0" marL="0" rtl="0" algn="l">
              <a:lnSpc>
                <a:spcPct val="75000"/>
              </a:lnSpc>
              <a:spcBef>
                <a:spcPts val="0"/>
              </a:spcBef>
              <a:spcAft>
                <a:spcPts val="0"/>
              </a:spcAft>
              <a:buSzPts val="1400"/>
              <a:buNone/>
            </a:pPr>
            <a:r>
              <a:rPr lang="es-AR" sz="700">
                <a:latin typeface="Arial"/>
                <a:ea typeface="Arial"/>
                <a:cs typeface="Arial"/>
                <a:sym typeface="Arial"/>
              </a:rPr>
              <a:t>Apnea or inadequate respiratory effort are the most frequent indications for resuscitation.</a:t>
            </a:r>
            <a:endParaRPr sz="700">
              <a:latin typeface="Arial"/>
              <a:ea typeface="Arial"/>
              <a:cs typeface="Arial"/>
              <a:sym typeface="Arial"/>
            </a:endParaRPr>
          </a:p>
          <a:p>
            <a:pPr indent="0" lvl="0" marL="0" rtl="0" algn="l">
              <a:lnSpc>
                <a:spcPct val="75000"/>
              </a:lnSpc>
              <a:spcBef>
                <a:spcPts val="0"/>
              </a:spcBef>
              <a:spcAft>
                <a:spcPts val="0"/>
              </a:spcAft>
              <a:buSzPts val="1400"/>
              <a:buNone/>
            </a:pPr>
            <a:r>
              <a:t/>
            </a:r>
            <a:endParaRPr sz="700">
              <a:latin typeface="Arial"/>
              <a:ea typeface="Arial"/>
              <a:cs typeface="Arial"/>
              <a:sym typeface="Arial"/>
            </a:endParaRPr>
          </a:p>
          <a:p>
            <a:pPr indent="0" lvl="0" marL="0" rtl="0" algn="l">
              <a:lnSpc>
                <a:spcPct val="75000"/>
              </a:lnSpc>
              <a:spcBef>
                <a:spcPts val="0"/>
              </a:spcBef>
              <a:spcAft>
                <a:spcPts val="0"/>
              </a:spcAft>
              <a:buSzPts val="1400"/>
              <a:buNone/>
            </a:pPr>
            <a:r>
              <a:rPr b="1" lang="es-AR" sz="900">
                <a:latin typeface="Arial"/>
                <a:ea typeface="Arial"/>
                <a:cs typeface="Arial"/>
                <a:sym typeface="Arial"/>
              </a:rPr>
              <a:t>3. </a:t>
            </a:r>
            <a:r>
              <a:rPr b="1" i="1" lang="es-AR" sz="900">
                <a:latin typeface="Arial"/>
                <a:ea typeface="Arial"/>
                <a:cs typeface="Arial"/>
                <a:sym typeface="Arial"/>
              </a:rPr>
              <a:t>Is muscle tone appropriate? </a:t>
            </a:r>
            <a:endParaRPr b="1" sz="900">
              <a:latin typeface="Arial"/>
              <a:ea typeface="Arial"/>
              <a:cs typeface="Arial"/>
              <a:sym typeface="Arial"/>
            </a:endParaRPr>
          </a:p>
          <a:p>
            <a:pPr indent="0" lvl="0" marL="0" rtl="0" algn="l">
              <a:lnSpc>
                <a:spcPct val="75000"/>
              </a:lnSpc>
              <a:spcBef>
                <a:spcPts val="0"/>
              </a:spcBef>
              <a:spcAft>
                <a:spcPts val="0"/>
              </a:spcAft>
              <a:buSzPts val="1400"/>
              <a:buNone/>
            </a:pPr>
            <a:r>
              <a:rPr lang="es-AR" sz="900">
                <a:latin typeface="Arial"/>
                <a:ea typeface="Arial"/>
                <a:cs typeface="Arial"/>
                <a:sym typeface="Arial"/>
              </a:rPr>
              <a:t>Poor muscle tone might indicate hypoxemia</a:t>
            </a:r>
            <a:endParaRPr sz="900">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s-A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92" name="Google Shape;19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3" name="Google Shape;193;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a:latin typeface="Arial"/>
                <a:ea typeface="Arial"/>
                <a:cs typeface="Arial"/>
                <a:sym typeface="Arial"/>
              </a:rPr>
              <a:t>Different order than the updated ALS/PALS</a:t>
            </a:r>
            <a:endParaRPr>
              <a:latin typeface="Arial"/>
              <a:ea typeface="Arial"/>
              <a:cs typeface="Arial"/>
              <a:sym typeface="Arial"/>
            </a:endParaRPr>
          </a:p>
          <a:p>
            <a:pPr indent="0" lvl="0" marL="0" rtl="0" algn="l">
              <a:lnSpc>
                <a:spcPct val="100000"/>
              </a:lnSpc>
              <a:spcBef>
                <a:spcPts val="0"/>
              </a:spcBef>
              <a:spcAft>
                <a:spcPts val="0"/>
              </a:spcAft>
              <a:buSzPts val="1400"/>
              <a:buNone/>
            </a:pPr>
            <a:r>
              <a:t/>
            </a:r>
            <a:endParaRPr>
              <a:latin typeface="Arial"/>
              <a:ea typeface="Arial"/>
              <a:cs typeface="Arial"/>
              <a:sym typeface="Arial"/>
            </a:endParaRPr>
          </a:p>
          <a:p>
            <a:pPr indent="0" lvl="0" marL="0" rtl="0" algn="l">
              <a:lnSpc>
                <a:spcPct val="100000"/>
              </a:lnSpc>
              <a:spcBef>
                <a:spcPts val="0"/>
              </a:spcBef>
              <a:spcAft>
                <a:spcPts val="0"/>
              </a:spcAft>
              <a:buSzPts val="1400"/>
              <a:buNone/>
            </a:pPr>
            <a:r>
              <a:rPr lang="es-AR">
                <a:latin typeface="Arial"/>
                <a:ea typeface="Arial"/>
                <a:cs typeface="Arial"/>
                <a:sym typeface="Arial"/>
              </a:rPr>
              <a:t>A fourth element is added to our list: medications.</a:t>
            </a:r>
            <a:endParaRPr b="1">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3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b="1"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icture with Caption">
  <p:cSld name="1_Picture with Caption">
    <p:spTree>
      <p:nvGrpSpPr>
        <p:cNvPr id="46" name="Shape 46"/>
        <p:cNvGrpSpPr/>
        <p:nvPr/>
      </p:nvGrpSpPr>
      <p:grpSpPr>
        <a:xfrm>
          <a:off x="0" y="0"/>
          <a:ext cx="0" cy="0"/>
          <a:chOff x="0" y="0"/>
          <a:chExt cx="0" cy="0"/>
        </a:xfrm>
      </p:grpSpPr>
      <p:sp>
        <p:nvSpPr>
          <p:cNvPr id="47" name="Google Shape;47;p4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5"/>
          <p:cNvSpPr/>
          <p:nvPr>
            <p:ph idx="2" type="pic"/>
          </p:nvPr>
        </p:nvSpPr>
        <p:spPr>
          <a:xfrm>
            <a:off x="5183188" y="0"/>
            <a:ext cx="7008812" cy="6858000"/>
          </a:xfrm>
          <a:prstGeom prst="rect">
            <a:avLst/>
          </a:prstGeom>
          <a:noFill/>
          <a:ln>
            <a:noFill/>
          </a:ln>
        </p:spPr>
      </p:sp>
      <p:sp>
        <p:nvSpPr>
          <p:cNvPr id="49" name="Google Shape;49;p4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sp>
        <p:nvSpPr>
          <p:cNvPr id="55" name="Google Shape;55;p4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b="1"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7" name="Shape 57"/>
        <p:cNvGrpSpPr/>
        <p:nvPr/>
      </p:nvGrpSpPr>
      <p:grpSpPr>
        <a:xfrm>
          <a:off x="0" y="0"/>
          <a:ext cx="0" cy="0"/>
          <a:chOff x="0" y="0"/>
          <a:chExt cx="0" cy="0"/>
        </a:xfrm>
      </p:grpSpPr>
      <p:sp>
        <p:nvSpPr>
          <p:cNvPr id="58" name="Google Shape;58;p47"/>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7"/>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0" name="Shape 60"/>
        <p:cNvGrpSpPr/>
        <p:nvPr/>
      </p:nvGrpSpPr>
      <p:grpSpPr>
        <a:xfrm>
          <a:off x="0" y="0"/>
          <a:ext cx="0" cy="0"/>
          <a:chOff x="0" y="0"/>
          <a:chExt cx="0" cy="0"/>
        </a:xfrm>
      </p:grpSpPr>
      <p:sp>
        <p:nvSpPr>
          <p:cNvPr id="61" name="Google Shape;61;p48"/>
          <p:cNvSpPr txBox="1"/>
          <p:nvPr>
            <p:ph type="title"/>
          </p:nvPr>
        </p:nvSpPr>
        <p:spPr>
          <a:xfrm>
            <a:off x="831850" y="1346325"/>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b="1"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8"/>
          <p:cNvSpPr txBox="1"/>
          <p:nvPr>
            <p:ph idx="1" type="body"/>
          </p:nvPr>
        </p:nvSpPr>
        <p:spPr>
          <a:xfrm>
            <a:off x="831850" y="4226051"/>
            <a:ext cx="10515600" cy="9907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949495"/>
              </a:buClr>
              <a:buSzPts val="2000"/>
              <a:buNone/>
              <a:defRPr sz="2000">
                <a:solidFill>
                  <a:srgbClr val="949495"/>
                </a:solidFill>
              </a:defRPr>
            </a:lvl2pPr>
            <a:lvl3pPr indent="-228600" lvl="2" marL="1371600" algn="l">
              <a:lnSpc>
                <a:spcPct val="90000"/>
              </a:lnSpc>
              <a:spcBef>
                <a:spcPts val="500"/>
              </a:spcBef>
              <a:spcAft>
                <a:spcPts val="0"/>
              </a:spcAft>
              <a:buClr>
                <a:srgbClr val="949495"/>
              </a:buClr>
              <a:buSzPts val="1800"/>
              <a:buNone/>
              <a:defRPr sz="1800">
                <a:solidFill>
                  <a:srgbClr val="949495"/>
                </a:solidFill>
              </a:defRPr>
            </a:lvl3pPr>
            <a:lvl4pPr indent="-228600" lvl="3" marL="1828800" algn="l">
              <a:lnSpc>
                <a:spcPct val="90000"/>
              </a:lnSpc>
              <a:spcBef>
                <a:spcPts val="500"/>
              </a:spcBef>
              <a:spcAft>
                <a:spcPts val="0"/>
              </a:spcAft>
              <a:buClr>
                <a:srgbClr val="949495"/>
              </a:buClr>
              <a:buSzPts val="1600"/>
              <a:buNone/>
              <a:defRPr sz="1600">
                <a:solidFill>
                  <a:srgbClr val="949495"/>
                </a:solidFill>
              </a:defRPr>
            </a:lvl4pPr>
            <a:lvl5pPr indent="-228600" lvl="4" marL="2286000" algn="l">
              <a:lnSpc>
                <a:spcPct val="90000"/>
              </a:lnSpc>
              <a:spcBef>
                <a:spcPts val="500"/>
              </a:spcBef>
              <a:spcAft>
                <a:spcPts val="0"/>
              </a:spcAft>
              <a:buClr>
                <a:srgbClr val="949495"/>
              </a:buClr>
              <a:buSzPts val="1600"/>
              <a:buNone/>
              <a:defRPr sz="1600">
                <a:solidFill>
                  <a:srgbClr val="949495"/>
                </a:solidFill>
              </a:defRPr>
            </a:lvl5pPr>
            <a:lvl6pPr indent="-228600" lvl="5" marL="2743200" algn="l">
              <a:lnSpc>
                <a:spcPct val="90000"/>
              </a:lnSpc>
              <a:spcBef>
                <a:spcPts val="500"/>
              </a:spcBef>
              <a:spcAft>
                <a:spcPts val="0"/>
              </a:spcAft>
              <a:buClr>
                <a:srgbClr val="949495"/>
              </a:buClr>
              <a:buSzPts val="1600"/>
              <a:buNone/>
              <a:defRPr sz="1600">
                <a:solidFill>
                  <a:srgbClr val="949495"/>
                </a:solidFill>
              </a:defRPr>
            </a:lvl6pPr>
            <a:lvl7pPr indent="-228600" lvl="6" marL="3200400" algn="l">
              <a:lnSpc>
                <a:spcPct val="90000"/>
              </a:lnSpc>
              <a:spcBef>
                <a:spcPts val="500"/>
              </a:spcBef>
              <a:spcAft>
                <a:spcPts val="0"/>
              </a:spcAft>
              <a:buClr>
                <a:srgbClr val="949495"/>
              </a:buClr>
              <a:buSzPts val="1600"/>
              <a:buNone/>
              <a:defRPr sz="1600">
                <a:solidFill>
                  <a:srgbClr val="949495"/>
                </a:solidFill>
              </a:defRPr>
            </a:lvl7pPr>
            <a:lvl8pPr indent="-228600" lvl="7" marL="3657600" algn="l">
              <a:lnSpc>
                <a:spcPct val="90000"/>
              </a:lnSpc>
              <a:spcBef>
                <a:spcPts val="500"/>
              </a:spcBef>
              <a:spcAft>
                <a:spcPts val="0"/>
              </a:spcAft>
              <a:buClr>
                <a:srgbClr val="949495"/>
              </a:buClr>
              <a:buSzPts val="1600"/>
              <a:buNone/>
              <a:defRPr sz="1600">
                <a:solidFill>
                  <a:srgbClr val="949495"/>
                </a:solidFill>
              </a:defRPr>
            </a:lvl8pPr>
            <a:lvl9pPr indent="-228600" lvl="8" marL="4114800" algn="l">
              <a:lnSpc>
                <a:spcPct val="90000"/>
              </a:lnSpc>
              <a:spcBef>
                <a:spcPts val="500"/>
              </a:spcBef>
              <a:spcAft>
                <a:spcPts val="0"/>
              </a:spcAft>
              <a:buClr>
                <a:srgbClr val="949495"/>
              </a:buClr>
              <a:buSzPts val="1600"/>
              <a:buNone/>
              <a:defRPr sz="1600">
                <a:solidFill>
                  <a:srgbClr val="949495"/>
                </a:solidFil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3" name="Shape 63"/>
        <p:cNvGrpSpPr/>
        <p:nvPr/>
      </p:nvGrpSpPr>
      <p:grpSpPr>
        <a:xfrm>
          <a:off x="0" y="0"/>
          <a:ext cx="0" cy="0"/>
          <a:chOff x="0" y="0"/>
          <a:chExt cx="0" cy="0"/>
        </a:xfrm>
      </p:grpSpPr>
      <p:sp>
        <p:nvSpPr>
          <p:cNvPr id="64" name="Google Shape;64;p49"/>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49"/>
          <p:cNvSpPr txBox="1"/>
          <p:nvPr>
            <p:ph idx="1" type="body"/>
          </p:nvPr>
        </p:nvSpPr>
        <p:spPr>
          <a:xfrm>
            <a:off x="838200" y="1825625"/>
            <a:ext cx="5181600" cy="39655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49"/>
          <p:cNvSpPr txBox="1"/>
          <p:nvPr>
            <p:ph idx="2" type="body"/>
          </p:nvPr>
        </p:nvSpPr>
        <p:spPr>
          <a:xfrm>
            <a:off x="6172200" y="1825625"/>
            <a:ext cx="5181600" cy="39655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7" name="Shape 67"/>
        <p:cNvGrpSpPr/>
        <p:nvPr/>
      </p:nvGrpSpPr>
      <p:grpSpPr>
        <a:xfrm>
          <a:off x="0" y="0"/>
          <a:ext cx="0" cy="0"/>
          <a:chOff x="0" y="0"/>
          <a:chExt cx="0" cy="0"/>
        </a:xfrm>
      </p:grpSpPr>
      <p:sp>
        <p:nvSpPr>
          <p:cNvPr id="68" name="Google Shape;68;p5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5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70" name="Google Shape;70;p50"/>
          <p:cNvSpPr txBox="1"/>
          <p:nvPr>
            <p:ph idx="2" type="body"/>
          </p:nvPr>
        </p:nvSpPr>
        <p:spPr>
          <a:xfrm>
            <a:off x="839788" y="2505075"/>
            <a:ext cx="5157787" cy="32978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72" name="Google Shape;72;p50"/>
          <p:cNvSpPr txBox="1"/>
          <p:nvPr>
            <p:ph idx="4" type="body"/>
          </p:nvPr>
        </p:nvSpPr>
        <p:spPr>
          <a:xfrm>
            <a:off x="6172200" y="2505075"/>
            <a:ext cx="5183188" cy="32978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3" name="Shape 73"/>
        <p:cNvGrpSpPr/>
        <p:nvPr/>
      </p:nvGrpSpPr>
      <p:grpSpPr>
        <a:xfrm>
          <a:off x="0" y="0"/>
          <a:ext cx="0" cy="0"/>
          <a:chOff x="0" y="0"/>
          <a:chExt cx="0" cy="0"/>
        </a:xfrm>
      </p:grpSpPr>
      <p:sp>
        <p:nvSpPr>
          <p:cNvPr id="74" name="Google Shape;74;p5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5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6" name="Google Shape;76;p5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7" name="Shape 77"/>
        <p:cNvGrpSpPr/>
        <p:nvPr/>
      </p:nvGrpSpPr>
      <p:grpSpPr>
        <a:xfrm>
          <a:off x="0" y="0"/>
          <a:ext cx="0" cy="0"/>
          <a:chOff x="0" y="0"/>
          <a:chExt cx="0" cy="0"/>
        </a:xfrm>
      </p:grpSpPr>
      <p:sp>
        <p:nvSpPr>
          <p:cNvPr id="78" name="Google Shape;78;p5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2"/>
          <p:cNvSpPr/>
          <p:nvPr>
            <p:ph idx="2" type="pic"/>
          </p:nvPr>
        </p:nvSpPr>
        <p:spPr>
          <a:xfrm>
            <a:off x="5183188" y="457201"/>
            <a:ext cx="6172200" cy="5403850"/>
          </a:xfrm>
          <a:prstGeom prst="rect">
            <a:avLst/>
          </a:prstGeom>
          <a:noFill/>
          <a:ln>
            <a:noFill/>
          </a:ln>
        </p:spPr>
      </p:sp>
      <p:sp>
        <p:nvSpPr>
          <p:cNvPr id="80" name="Google Shape;80;p5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icture with Caption">
  <p:cSld name="1_Picture with Caption">
    <p:spTree>
      <p:nvGrpSpPr>
        <p:cNvPr id="81" name="Shape 81"/>
        <p:cNvGrpSpPr/>
        <p:nvPr/>
      </p:nvGrpSpPr>
      <p:grpSpPr>
        <a:xfrm>
          <a:off x="0" y="0"/>
          <a:ext cx="0" cy="0"/>
          <a:chOff x="0" y="0"/>
          <a:chExt cx="0" cy="0"/>
        </a:xfrm>
      </p:grpSpPr>
      <p:sp>
        <p:nvSpPr>
          <p:cNvPr id="82" name="Google Shape;82;p5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3"/>
          <p:cNvSpPr/>
          <p:nvPr>
            <p:ph idx="2" type="pic"/>
          </p:nvPr>
        </p:nvSpPr>
        <p:spPr>
          <a:xfrm>
            <a:off x="5183188" y="0"/>
            <a:ext cx="7008812" cy="6858000"/>
          </a:xfrm>
          <a:prstGeom prst="rect">
            <a:avLst/>
          </a:prstGeom>
          <a:noFill/>
          <a:ln>
            <a:noFill/>
          </a:ln>
        </p:spPr>
      </p:sp>
      <p:sp>
        <p:nvSpPr>
          <p:cNvPr id="84" name="Google Shape;84;p5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sp>
        <p:nvSpPr>
          <p:cNvPr id="17" name="Google Shape;17;p35"/>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5"/>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85" name="Shape 85"/>
        <p:cNvGrpSpPr/>
        <p:nvPr/>
      </p:nvGrpSpPr>
      <p:grpSpPr>
        <a:xfrm>
          <a:off x="0" y="0"/>
          <a:ext cx="0" cy="0"/>
          <a:chOff x="0" y="0"/>
          <a:chExt cx="0" cy="0"/>
        </a:xfrm>
      </p:grpSpPr>
      <p:sp>
        <p:nvSpPr>
          <p:cNvPr id="86" name="Google Shape;86;p54"/>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7" name="Google Shape;87;p54"/>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8" name="Google Shape;88;p54"/>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s-AR"/>
              <a:t>‹#›</a:t>
            </a:fld>
            <a:endParaRPr/>
          </a:p>
        </p:txBody>
      </p:sp>
      <p:sp>
        <p:nvSpPr>
          <p:cNvPr id="89" name="Google Shape;89;p54"/>
          <p:cNvSpPr/>
          <p:nvPr>
            <p:ph idx="2" type="pic"/>
          </p:nvPr>
        </p:nvSpPr>
        <p:spPr>
          <a:xfrm>
            <a:off x="0" y="0"/>
            <a:ext cx="12192000" cy="6858000"/>
          </a:xfrm>
          <a:prstGeom prst="rect">
            <a:avLst/>
          </a:prstGeom>
          <a:noFill/>
          <a:ln>
            <a:noFill/>
          </a:ln>
        </p:spPr>
      </p:sp>
      <p:sp>
        <p:nvSpPr>
          <p:cNvPr id="90" name="Google Shape;90;p54"/>
          <p:cNvSpPr txBox="1"/>
          <p:nvPr>
            <p:ph idx="1" type="body"/>
          </p:nvPr>
        </p:nvSpPr>
        <p:spPr>
          <a:xfrm>
            <a:off x="3459650" y="2858447"/>
            <a:ext cx="5260976" cy="447461"/>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lt1"/>
              </a:buClr>
              <a:buSzPts val="2800"/>
              <a:buChar char="•"/>
              <a:defRPr>
                <a:solidFill>
                  <a:schemeClr val="lt1"/>
                </a:solidFill>
              </a:defRPr>
            </a:lvl1pPr>
            <a:lvl2pPr indent="-381000" lvl="1" marL="914400" algn="l">
              <a:lnSpc>
                <a:spcPct val="90000"/>
              </a:lnSpc>
              <a:spcBef>
                <a:spcPts val="500"/>
              </a:spcBef>
              <a:spcAft>
                <a:spcPts val="0"/>
              </a:spcAft>
              <a:buClr>
                <a:schemeClr val="lt1"/>
              </a:buClr>
              <a:buSzPts val="2400"/>
              <a:buChar char="•"/>
              <a:defRPr>
                <a:solidFill>
                  <a:schemeClr val="lt1"/>
                </a:solidFill>
              </a:defRPr>
            </a:lvl2pPr>
            <a:lvl3pPr indent="-355600" lvl="2" marL="1371600" algn="l">
              <a:lnSpc>
                <a:spcPct val="90000"/>
              </a:lnSpc>
              <a:spcBef>
                <a:spcPts val="500"/>
              </a:spcBef>
              <a:spcAft>
                <a:spcPts val="0"/>
              </a:spcAft>
              <a:buClr>
                <a:schemeClr val="lt1"/>
              </a:buClr>
              <a:buSzPts val="2000"/>
              <a:buChar char="•"/>
              <a:defRPr>
                <a:solidFill>
                  <a:schemeClr val="lt1"/>
                </a:solidFill>
              </a:defRPr>
            </a:lvl3pPr>
            <a:lvl4pPr indent="-342900" lvl="3" marL="1828800" algn="l">
              <a:lnSpc>
                <a:spcPct val="90000"/>
              </a:lnSpc>
              <a:spcBef>
                <a:spcPts val="500"/>
              </a:spcBef>
              <a:spcAft>
                <a:spcPts val="0"/>
              </a:spcAft>
              <a:buClr>
                <a:schemeClr val="lt1"/>
              </a:buClr>
              <a:buSzPts val="1800"/>
              <a:buChar char="•"/>
              <a:defRPr>
                <a:solidFill>
                  <a:schemeClr val="lt1"/>
                </a:solidFill>
              </a:defRPr>
            </a:lvl4pPr>
            <a:lvl5pPr indent="-342900" lvl="4" marL="2286000" algn="l">
              <a:lnSpc>
                <a:spcPct val="90000"/>
              </a:lnSpc>
              <a:spcBef>
                <a:spcPts val="500"/>
              </a:spcBef>
              <a:spcAft>
                <a:spcPts val="0"/>
              </a:spcAft>
              <a:buClr>
                <a:schemeClr val="lt1"/>
              </a:buClr>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9" name="Shape 19"/>
        <p:cNvGrpSpPr/>
        <p:nvPr/>
      </p:nvGrpSpPr>
      <p:grpSpPr>
        <a:xfrm>
          <a:off x="0" y="0"/>
          <a:ext cx="0" cy="0"/>
          <a:chOff x="0" y="0"/>
          <a:chExt cx="0" cy="0"/>
        </a:xfrm>
      </p:grpSpPr>
      <p:sp>
        <p:nvSpPr>
          <p:cNvPr id="20" name="Google Shape;20;p36"/>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6"/>
          <p:cNvSpPr txBox="1"/>
          <p:nvPr>
            <p:ph idx="1" type="body"/>
          </p:nvPr>
        </p:nvSpPr>
        <p:spPr>
          <a:xfrm>
            <a:off x="838200" y="1825625"/>
            <a:ext cx="5181600" cy="39655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 name="Google Shape;22;p36"/>
          <p:cNvSpPr txBox="1"/>
          <p:nvPr>
            <p:ph idx="2" type="body"/>
          </p:nvPr>
        </p:nvSpPr>
        <p:spPr>
          <a:xfrm>
            <a:off x="6172200" y="1825625"/>
            <a:ext cx="5181600" cy="39655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abla" type="tbl">
  <p:cSld name="TABLE">
    <p:spTree>
      <p:nvGrpSpPr>
        <p:cNvPr id="24" name="Shape 24"/>
        <p:cNvGrpSpPr/>
        <p:nvPr/>
      </p:nvGrpSpPr>
      <p:grpSpPr>
        <a:xfrm>
          <a:off x="0" y="0"/>
          <a:ext cx="0" cy="0"/>
          <a:chOff x="0" y="0"/>
          <a:chExt cx="0" cy="0"/>
        </a:xfrm>
      </p:grpSpPr>
      <p:sp>
        <p:nvSpPr>
          <p:cNvPr id="25" name="Google Shape;25;p38"/>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8"/>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7" name="Google Shape;27;p38"/>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8" name="Google Shape;28;p38"/>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41"/>
          <p:cNvSpPr txBox="1"/>
          <p:nvPr>
            <p:ph type="title"/>
          </p:nvPr>
        </p:nvSpPr>
        <p:spPr>
          <a:xfrm>
            <a:off x="831850" y="1346325"/>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b="1"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1"/>
          <p:cNvSpPr txBox="1"/>
          <p:nvPr>
            <p:ph idx="1" type="body"/>
          </p:nvPr>
        </p:nvSpPr>
        <p:spPr>
          <a:xfrm>
            <a:off x="831850" y="4226051"/>
            <a:ext cx="10515600" cy="9907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949495"/>
              </a:buClr>
              <a:buSzPts val="2000"/>
              <a:buNone/>
              <a:defRPr sz="2000">
                <a:solidFill>
                  <a:srgbClr val="949495"/>
                </a:solidFill>
              </a:defRPr>
            </a:lvl2pPr>
            <a:lvl3pPr indent="-228600" lvl="2" marL="1371600" algn="l">
              <a:lnSpc>
                <a:spcPct val="90000"/>
              </a:lnSpc>
              <a:spcBef>
                <a:spcPts val="500"/>
              </a:spcBef>
              <a:spcAft>
                <a:spcPts val="0"/>
              </a:spcAft>
              <a:buClr>
                <a:srgbClr val="949495"/>
              </a:buClr>
              <a:buSzPts val="1800"/>
              <a:buNone/>
              <a:defRPr sz="1800">
                <a:solidFill>
                  <a:srgbClr val="949495"/>
                </a:solidFill>
              </a:defRPr>
            </a:lvl3pPr>
            <a:lvl4pPr indent="-228600" lvl="3" marL="1828800" algn="l">
              <a:lnSpc>
                <a:spcPct val="90000"/>
              </a:lnSpc>
              <a:spcBef>
                <a:spcPts val="500"/>
              </a:spcBef>
              <a:spcAft>
                <a:spcPts val="0"/>
              </a:spcAft>
              <a:buClr>
                <a:srgbClr val="949495"/>
              </a:buClr>
              <a:buSzPts val="1600"/>
              <a:buNone/>
              <a:defRPr sz="1600">
                <a:solidFill>
                  <a:srgbClr val="949495"/>
                </a:solidFill>
              </a:defRPr>
            </a:lvl4pPr>
            <a:lvl5pPr indent="-228600" lvl="4" marL="2286000" algn="l">
              <a:lnSpc>
                <a:spcPct val="90000"/>
              </a:lnSpc>
              <a:spcBef>
                <a:spcPts val="500"/>
              </a:spcBef>
              <a:spcAft>
                <a:spcPts val="0"/>
              </a:spcAft>
              <a:buClr>
                <a:srgbClr val="949495"/>
              </a:buClr>
              <a:buSzPts val="1600"/>
              <a:buNone/>
              <a:defRPr sz="1600">
                <a:solidFill>
                  <a:srgbClr val="949495"/>
                </a:solidFill>
              </a:defRPr>
            </a:lvl5pPr>
            <a:lvl6pPr indent="-228600" lvl="5" marL="2743200" algn="l">
              <a:lnSpc>
                <a:spcPct val="90000"/>
              </a:lnSpc>
              <a:spcBef>
                <a:spcPts val="500"/>
              </a:spcBef>
              <a:spcAft>
                <a:spcPts val="0"/>
              </a:spcAft>
              <a:buClr>
                <a:srgbClr val="949495"/>
              </a:buClr>
              <a:buSzPts val="1600"/>
              <a:buNone/>
              <a:defRPr sz="1600">
                <a:solidFill>
                  <a:srgbClr val="949495"/>
                </a:solidFill>
              </a:defRPr>
            </a:lvl6pPr>
            <a:lvl7pPr indent="-228600" lvl="6" marL="3200400" algn="l">
              <a:lnSpc>
                <a:spcPct val="90000"/>
              </a:lnSpc>
              <a:spcBef>
                <a:spcPts val="500"/>
              </a:spcBef>
              <a:spcAft>
                <a:spcPts val="0"/>
              </a:spcAft>
              <a:buClr>
                <a:srgbClr val="949495"/>
              </a:buClr>
              <a:buSzPts val="1600"/>
              <a:buNone/>
              <a:defRPr sz="1600">
                <a:solidFill>
                  <a:srgbClr val="949495"/>
                </a:solidFill>
              </a:defRPr>
            </a:lvl7pPr>
            <a:lvl8pPr indent="-228600" lvl="7" marL="3657600" algn="l">
              <a:lnSpc>
                <a:spcPct val="90000"/>
              </a:lnSpc>
              <a:spcBef>
                <a:spcPts val="500"/>
              </a:spcBef>
              <a:spcAft>
                <a:spcPts val="0"/>
              </a:spcAft>
              <a:buClr>
                <a:srgbClr val="949495"/>
              </a:buClr>
              <a:buSzPts val="1600"/>
              <a:buNone/>
              <a:defRPr sz="1600">
                <a:solidFill>
                  <a:srgbClr val="949495"/>
                </a:solidFill>
              </a:defRPr>
            </a:lvl8pPr>
            <a:lvl9pPr indent="-228600" lvl="8" marL="4114800" algn="l">
              <a:lnSpc>
                <a:spcPct val="90000"/>
              </a:lnSpc>
              <a:spcBef>
                <a:spcPts val="500"/>
              </a:spcBef>
              <a:spcAft>
                <a:spcPts val="0"/>
              </a:spcAft>
              <a:buClr>
                <a:srgbClr val="949495"/>
              </a:buClr>
              <a:buSzPts val="1600"/>
              <a:buNone/>
              <a:defRPr sz="1600">
                <a:solidFill>
                  <a:srgbClr val="949495"/>
                </a:solidFil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4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5" name="Google Shape;35;p42"/>
          <p:cNvSpPr txBox="1"/>
          <p:nvPr>
            <p:ph idx="2" type="body"/>
          </p:nvPr>
        </p:nvSpPr>
        <p:spPr>
          <a:xfrm>
            <a:off x="839788" y="2505075"/>
            <a:ext cx="5157787" cy="32978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4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7" name="Google Shape;37;p42"/>
          <p:cNvSpPr txBox="1"/>
          <p:nvPr>
            <p:ph idx="4" type="body"/>
          </p:nvPr>
        </p:nvSpPr>
        <p:spPr>
          <a:xfrm>
            <a:off x="6172200" y="2505075"/>
            <a:ext cx="5183188" cy="32978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8" name="Shape 38"/>
        <p:cNvGrpSpPr/>
        <p:nvPr/>
      </p:nvGrpSpPr>
      <p:grpSpPr>
        <a:xfrm>
          <a:off x="0" y="0"/>
          <a:ext cx="0" cy="0"/>
          <a:chOff x="0" y="0"/>
          <a:chExt cx="0" cy="0"/>
        </a:xfrm>
      </p:grpSpPr>
      <p:sp>
        <p:nvSpPr>
          <p:cNvPr id="39" name="Google Shape;39;p4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4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1" name="Google Shape;41;p4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2" name="Shape 42"/>
        <p:cNvGrpSpPr/>
        <p:nvPr/>
      </p:nvGrpSpPr>
      <p:grpSpPr>
        <a:xfrm>
          <a:off x="0" y="0"/>
          <a:ext cx="0" cy="0"/>
          <a:chOff x="0" y="0"/>
          <a:chExt cx="0" cy="0"/>
        </a:xfrm>
      </p:grpSpPr>
      <p:sp>
        <p:nvSpPr>
          <p:cNvPr id="43" name="Google Shape;43;p4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4"/>
          <p:cNvSpPr/>
          <p:nvPr>
            <p:ph idx="2" type="pic"/>
          </p:nvPr>
        </p:nvSpPr>
        <p:spPr>
          <a:xfrm>
            <a:off x="5183188" y="457201"/>
            <a:ext cx="6172200" cy="5403850"/>
          </a:xfrm>
          <a:prstGeom prst="rect">
            <a:avLst/>
          </a:prstGeom>
          <a:noFill/>
          <a:ln>
            <a:noFill/>
          </a:ln>
        </p:spPr>
      </p:sp>
      <p:sp>
        <p:nvSpPr>
          <p:cNvPr id="45" name="Google Shape;45;p4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11" Type="http://schemas.openxmlformats.org/officeDocument/2006/relationships/theme" Target="../theme/theme1.xml"/><Relationship Id="rId10" Type="http://schemas.openxmlformats.org/officeDocument/2006/relationships/slideLayout" Target="../slideLayouts/slideLayout20.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3"/>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33"/>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pic>
        <p:nvPicPr>
          <p:cNvPr descr="A close up of a sign&#10;&#10;Description automatically generated" id="12" name="Google Shape;12;p33"/>
          <p:cNvPicPr preferRelativeResize="0"/>
          <p:nvPr/>
        </p:nvPicPr>
        <p:blipFill rotWithShape="1">
          <a:blip r:embed="rId1">
            <a:alphaModFix/>
          </a:blip>
          <a:srcRect b="0" l="0" r="0" t="0"/>
          <a:stretch/>
        </p:blipFill>
        <p:spPr>
          <a:xfrm>
            <a:off x="7010407" y="5961306"/>
            <a:ext cx="4343393" cy="56653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39"/>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2" name="Google Shape;52;p39"/>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image" Target="../media/image2.jpg"/><Relationship Id="rId5" Type="http://schemas.openxmlformats.org/officeDocument/2006/relationships/image" Target="../media/image1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jpg"/><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jpg"/><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jpg"/><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jpg"/><Relationship Id="rId4" Type="http://schemas.openxmlformats.org/officeDocument/2006/relationships/image" Target="../media/image3.jpg"/><Relationship Id="rId5"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9.jpg"/><Relationship Id="rId4" Type="http://schemas.openxmlformats.org/officeDocument/2006/relationships/image" Target="../media/image3.jpg"/><Relationship Id="rId5"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jpg"/><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image" Target="../media/image3.jpg"/><Relationship Id="rId4" Type="http://schemas.openxmlformats.org/officeDocument/2006/relationships/image" Target="../media/image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jpg"/><Relationship Id="rId4" Type="http://schemas.openxmlformats.org/officeDocument/2006/relationships/image" Target="../media/image2.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jpg"/><Relationship Id="rId4" Type="http://schemas.openxmlformats.org/officeDocument/2006/relationships/image" Target="../media/image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12.png"/><Relationship Id="rId4" Type="http://schemas.openxmlformats.org/officeDocument/2006/relationships/image" Target="../media/image3.jpg"/><Relationship Id="rId5" Type="http://schemas.openxmlformats.org/officeDocument/2006/relationships/image" Target="../media/image2.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3.jpg"/><Relationship Id="rId4" Type="http://schemas.openxmlformats.org/officeDocument/2006/relationships/image" Target="../media/image2.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0.jpg"/><Relationship Id="rId4" Type="http://schemas.openxmlformats.org/officeDocument/2006/relationships/image" Target="../media/image3.jpg"/><Relationship Id="rId5" Type="http://schemas.openxmlformats.org/officeDocument/2006/relationships/image" Target="../media/image2.jpg"/><Relationship Id="rId6" Type="http://schemas.openxmlformats.org/officeDocument/2006/relationships/image" Target="../media/image1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3.jpg"/><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jpg"/><Relationship Id="rId4" Type="http://schemas.openxmlformats.org/officeDocument/2006/relationships/image" Target="../media/image2.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3.jpg"/><Relationship Id="rId4" Type="http://schemas.openxmlformats.org/officeDocument/2006/relationships/image" Target="../media/image2.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jpg"/><Relationship Id="rId4" Type="http://schemas.openxmlformats.org/officeDocument/2006/relationships/image" Target="../media/image2.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 Id="rId3" Type="http://schemas.openxmlformats.org/officeDocument/2006/relationships/image" Target="../media/image1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image" Target="../media/image2.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3.jpg"/><Relationship Id="rId4" Type="http://schemas.openxmlformats.org/officeDocument/2006/relationships/image" Target="../media/image2.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jpg"/><Relationship Id="rId4" Type="http://schemas.openxmlformats.org/officeDocument/2006/relationships/image" Target="../media/image2.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3.jp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3.jpg"/><Relationship Id="rId6"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
          <p:cNvSpPr txBox="1"/>
          <p:nvPr>
            <p:ph type="ctrTitle"/>
          </p:nvPr>
        </p:nvSpPr>
        <p:spPr>
          <a:xfrm>
            <a:off x="1524000" y="1041400"/>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b="1" lang="es-AR"/>
              <a:t>Initial Care of the Newborn</a:t>
            </a:r>
            <a:endParaRPr/>
          </a:p>
        </p:txBody>
      </p:sp>
      <p:sp>
        <p:nvSpPr>
          <p:cNvPr id="96" name="Google Shape;96;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s-AR"/>
              <a:t>Module 7</a:t>
            </a:r>
            <a:endParaRPr/>
          </a:p>
        </p:txBody>
      </p:sp>
      <p:pic>
        <p:nvPicPr>
          <p:cNvPr descr="A blue sign with white text&#10;&#10;Description automatically generated with medium confidence" id="97" name="Google Shape;97;p1"/>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98" name="Google Shape;98;p1"/>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pic>
        <p:nvPicPr>
          <p:cNvPr descr="A blue sign with white text&#10;&#10;Description automatically generated with medium confidence" id="203" name="Google Shape;203;p10"/>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04" name="Google Shape;204;p10"/>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pic>
        <p:nvPicPr>
          <p:cNvPr id="205" name="Google Shape;205;p10"/>
          <p:cNvPicPr preferRelativeResize="0"/>
          <p:nvPr>
            <p:ph idx="4294967295" type="body"/>
          </p:nvPr>
        </p:nvPicPr>
        <p:blipFill rotWithShape="1">
          <a:blip r:embed="rId5">
            <a:alphaModFix/>
          </a:blip>
          <a:srcRect b="0" l="0" r="0" t="0"/>
          <a:stretch/>
        </p:blipFill>
        <p:spPr>
          <a:xfrm>
            <a:off x="4119562" y="-102394"/>
            <a:ext cx="3952800" cy="7062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1"/>
          <p:cNvSpPr txBox="1"/>
          <p:nvPr>
            <p:ph idx="1" type="body"/>
          </p:nvPr>
        </p:nvSpPr>
        <p:spPr>
          <a:xfrm>
            <a:off x="1992314" y="2017793"/>
            <a:ext cx="8447087" cy="4102100"/>
          </a:xfrm>
          <a:prstGeom prst="rect">
            <a:avLst/>
          </a:prstGeom>
          <a:noFill/>
          <a:ln>
            <a:noFill/>
          </a:ln>
        </p:spPr>
        <p:txBody>
          <a:bodyPr anchorCtr="0" anchor="t" bIns="45700" lIns="91425" spcFirstLastPara="1" rIns="91425" wrap="square" tIns="45700">
            <a:normAutofit/>
          </a:bodyPr>
          <a:lstStyle/>
          <a:p>
            <a:pPr indent="-609600" lvl="0" marL="609600" rtl="0" algn="l">
              <a:lnSpc>
                <a:spcPct val="125000"/>
              </a:lnSpc>
              <a:spcBef>
                <a:spcPts val="0"/>
              </a:spcBef>
              <a:spcAft>
                <a:spcPts val="0"/>
              </a:spcAft>
              <a:buClr>
                <a:schemeClr val="dk1"/>
              </a:buClr>
              <a:buSzPts val="2400"/>
              <a:buFont typeface="Arial"/>
              <a:buAutoNum type="arabicPeriod"/>
            </a:pPr>
            <a:r>
              <a:rPr b="1" lang="es-AR" sz="2400"/>
              <a:t>Thermal protection - for all</a:t>
            </a:r>
            <a:endParaRPr b="1" sz="2400"/>
          </a:p>
          <a:p>
            <a:pPr indent="-609600" lvl="0" marL="609600" rtl="0" algn="l">
              <a:lnSpc>
                <a:spcPct val="125000"/>
              </a:lnSpc>
              <a:spcBef>
                <a:spcPts val="0"/>
              </a:spcBef>
              <a:spcAft>
                <a:spcPts val="0"/>
              </a:spcAft>
              <a:buSzPts val="2400"/>
              <a:buAutoNum type="arabicPeriod"/>
            </a:pPr>
            <a:r>
              <a:rPr b="1" lang="es-AR" sz="2400"/>
              <a:t>Drying - for all</a:t>
            </a:r>
            <a:endParaRPr b="1" sz="2400"/>
          </a:p>
          <a:p>
            <a:pPr indent="-609600" lvl="0" marL="609600" rtl="0" algn="l">
              <a:lnSpc>
                <a:spcPct val="125000"/>
              </a:lnSpc>
              <a:spcBef>
                <a:spcPts val="1480"/>
              </a:spcBef>
              <a:spcAft>
                <a:spcPts val="0"/>
              </a:spcAft>
              <a:buClr>
                <a:schemeClr val="dk1"/>
              </a:buClr>
              <a:buSzPts val="2400"/>
              <a:buFont typeface="Arial"/>
              <a:buAutoNum type="arabicPeriod"/>
            </a:pPr>
            <a:r>
              <a:rPr b="1" lang="es-AR" sz="2400"/>
              <a:t>Stimulation- as required</a:t>
            </a:r>
            <a:endParaRPr b="1" sz="2400"/>
          </a:p>
          <a:p>
            <a:pPr indent="-609600" lvl="0" marL="609600" rtl="0" algn="l">
              <a:lnSpc>
                <a:spcPct val="125000"/>
              </a:lnSpc>
              <a:spcBef>
                <a:spcPts val="1480"/>
              </a:spcBef>
              <a:spcAft>
                <a:spcPts val="0"/>
              </a:spcAft>
              <a:buClr>
                <a:schemeClr val="dk1"/>
              </a:buClr>
              <a:buSzPts val="2400"/>
              <a:buFont typeface="Arial"/>
              <a:buAutoNum type="arabicPeriod"/>
            </a:pPr>
            <a:r>
              <a:rPr b="1" lang="es-AR" sz="2400"/>
              <a:t>Positioning to maintain open airway - for all </a:t>
            </a:r>
            <a:endParaRPr/>
          </a:p>
          <a:p>
            <a:pPr indent="-609600" lvl="0" marL="609600" rtl="0" algn="l">
              <a:lnSpc>
                <a:spcPct val="125000"/>
              </a:lnSpc>
              <a:spcBef>
                <a:spcPts val="1480"/>
              </a:spcBef>
              <a:spcAft>
                <a:spcPts val="0"/>
              </a:spcAft>
              <a:buClr>
                <a:schemeClr val="dk1"/>
              </a:buClr>
              <a:buSzPts val="2400"/>
              <a:buFont typeface="Arial"/>
              <a:buAutoNum type="arabicPeriod"/>
            </a:pPr>
            <a:r>
              <a:rPr b="1" lang="es-AR" sz="2400"/>
              <a:t>Airway clearing- as required</a:t>
            </a:r>
            <a:endParaRPr b="1" sz="2400"/>
          </a:p>
          <a:p>
            <a:pPr indent="-609600" lvl="0" marL="609600" rtl="0" algn="l">
              <a:lnSpc>
                <a:spcPct val="125000"/>
              </a:lnSpc>
              <a:spcBef>
                <a:spcPts val="1480"/>
              </a:spcBef>
              <a:spcAft>
                <a:spcPts val="0"/>
              </a:spcAft>
              <a:buClr>
                <a:schemeClr val="dk1"/>
              </a:buClr>
              <a:buSzPts val="800"/>
              <a:buNone/>
            </a:pPr>
            <a:r>
              <a:t/>
            </a:r>
            <a:endParaRPr b="1" i="1" sz="800"/>
          </a:p>
          <a:p>
            <a:pPr indent="-609600" lvl="0" marL="609600" rtl="0" algn="l">
              <a:lnSpc>
                <a:spcPct val="125000"/>
              </a:lnSpc>
              <a:spcBef>
                <a:spcPts val="1160"/>
              </a:spcBef>
              <a:spcAft>
                <a:spcPts val="0"/>
              </a:spcAft>
              <a:buClr>
                <a:schemeClr val="dk1"/>
              </a:buClr>
              <a:buSzPts val="2200"/>
              <a:buNone/>
            </a:pPr>
            <a:r>
              <a:rPr b="1" i="1" lang="es-AR" sz="2200"/>
              <a:t>Always maintain good hand hygiene and avoid contamination</a:t>
            </a:r>
            <a:endParaRPr b="1" i="1" sz="2200"/>
          </a:p>
        </p:txBody>
      </p:sp>
      <p:sp>
        <p:nvSpPr>
          <p:cNvPr id="212" name="Google Shape;212;p11"/>
          <p:cNvSpPr txBox="1"/>
          <p:nvPr/>
        </p:nvSpPr>
        <p:spPr>
          <a:xfrm>
            <a:off x="1871664" y="260351"/>
            <a:ext cx="6738937"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INITIAL NEONATAL RESUSCITATION SEQUENCE</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213" name="Google Shape;213;p11"/>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14" name="Google Shape;214;p11"/>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2"/>
          <p:cNvSpPr txBox="1"/>
          <p:nvPr>
            <p:ph type="title"/>
          </p:nvPr>
        </p:nvSpPr>
        <p:spPr>
          <a:xfrm>
            <a:off x="18923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s-AR"/>
              <a:t>ADDING INITIAL STEPS</a:t>
            </a:r>
            <a:endParaRPr/>
          </a:p>
        </p:txBody>
      </p:sp>
      <p:sp>
        <p:nvSpPr>
          <p:cNvPr id="221" name="Google Shape;221;p12"/>
          <p:cNvSpPr txBox="1"/>
          <p:nvPr>
            <p:ph idx="1" type="body"/>
          </p:nvPr>
        </p:nvSpPr>
        <p:spPr>
          <a:xfrm>
            <a:off x="1905001" y="1676400"/>
            <a:ext cx="8435975" cy="5029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400"/>
              <a:buChar char="•"/>
            </a:pPr>
            <a:r>
              <a:rPr b="1" i="1" lang="es-AR" sz="2400"/>
              <a:t>I</a:t>
            </a:r>
            <a:r>
              <a:rPr b="1" i="1" lang="es-AR" sz="2400">
                <a:extLst>
                  <a:ext uri="http://customooxmlschemas.google.com/">
                    <go:slidesCustomData xmlns:go="http://customooxmlschemas.google.com/" textRoundtripDataId="2"/>
                  </a:ext>
                </a:extLst>
              </a:rPr>
              <a:t>f not crying or breathing well or poor muscle tone (or preterm), begin the initial steps</a:t>
            </a:r>
            <a:r>
              <a:rPr b="1" i="1" lang="es-AR" sz="2400"/>
              <a:t> of resuscitation </a:t>
            </a:r>
            <a:endParaRPr/>
          </a:p>
          <a:p>
            <a:pPr indent="-228600" lvl="1" marL="685800" rtl="0" algn="l">
              <a:lnSpc>
                <a:spcPct val="90000"/>
              </a:lnSpc>
              <a:spcBef>
                <a:spcPts val="980"/>
              </a:spcBef>
              <a:spcAft>
                <a:spcPts val="0"/>
              </a:spcAft>
              <a:buClr>
                <a:schemeClr val="dk1"/>
              </a:buClr>
              <a:buSzPts val="2400"/>
              <a:buFont typeface="Arial"/>
              <a:buNone/>
            </a:pPr>
            <a:r>
              <a:rPr b="1" lang="es-AR"/>
              <a:t>      </a:t>
            </a:r>
            <a:r>
              <a:rPr b="1" lang="es-AR">
                <a:latin typeface="Arial"/>
                <a:ea typeface="Arial"/>
                <a:cs typeface="Arial"/>
                <a:sym typeface="Arial"/>
              </a:rPr>
              <a:t>•</a:t>
            </a:r>
            <a:r>
              <a:rPr b="1" lang="es-AR"/>
              <a:t> Provide thermal control</a:t>
            </a:r>
            <a:endParaRPr/>
          </a:p>
          <a:p>
            <a:pPr indent="-682625" lvl="2" marL="1597025" rtl="0" algn="l">
              <a:lnSpc>
                <a:spcPct val="90000"/>
              </a:lnSpc>
              <a:spcBef>
                <a:spcPts val="980"/>
              </a:spcBef>
              <a:spcAft>
                <a:spcPts val="0"/>
              </a:spcAft>
              <a:buClr>
                <a:schemeClr val="dk1"/>
              </a:buClr>
              <a:buSzPts val="2000"/>
              <a:buNone/>
            </a:pPr>
            <a:r>
              <a:rPr lang="es-AR"/>
              <a:t>      - Dry thoroughly and place baby skin-to-skin with  mother</a:t>
            </a:r>
            <a:endParaRPr/>
          </a:p>
          <a:p>
            <a:pPr indent="-228600" lvl="2" marL="1143000" rtl="0" algn="l">
              <a:lnSpc>
                <a:spcPct val="90000"/>
              </a:lnSpc>
              <a:spcBef>
                <a:spcPts val="900"/>
              </a:spcBef>
              <a:spcAft>
                <a:spcPts val="0"/>
              </a:spcAft>
              <a:buClr>
                <a:schemeClr val="dk1"/>
              </a:buClr>
              <a:buSzPts val="2000"/>
              <a:buFont typeface="Arial"/>
              <a:buNone/>
            </a:pPr>
            <a:r>
              <a:rPr lang="es-AR"/>
              <a:t>      - Cover head and body</a:t>
            </a:r>
            <a:endParaRPr b="1"/>
          </a:p>
          <a:p>
            <a:pPr indent="-228600" lvl="1" marL="685800" rtl="0" algn="l">
              <a:lnSpc>
                <a:spcPct val="90000"/>
              </a:lnSpc>
              <a:spcBef>
                <a:spcPts val="900"/>
              </a:spcBef>
              <a:spcAft>
                <a:spcPts val="0"/>
              </a:spcAft>
              <a:buClr>
                <a:schemeClr val="dk1"/>
              </a:buClr>
              <a:buSzPts val="2400"/>
              <a:buFont typeface="Arial"/>
              <a:buNone/>
            </a:pPr>
            <a:r>
              <a:rPr b="1" lang="es-AR"/>
              <a:t>      </a:t>
            </a:r>
            <a:r>
              <a:rPr b="1" lang="es-AR">
                <a:latin typeface="Arial"/>
                <a:ea typeface="Arial"/>
                <a:cs typeface="Arial"/>
                <a:sym typeface="Arial"/>
              </a:rPr>
              <a:t>•</a:t>
            </a:r>
            <a:r>
              <a:rPr b="1" lang="es-AR"/>
              <a:t> Position to keep the airway open</a:t>
            </a:r>
            <a:endParaRPr/>
          </a:p>
          <a:p>
            <a:pPr indent="-228600" lvl="2" marL="1143000" rtl="0" algn="l">
              <a:lnSpc>
                <a:spcPct val="90000"/>
              </a:lnSpc>
              <a:spcBef>
                <a:spcPts val="980"/>
              </a:spcBef>
              <a:spcAft>
                <a:spcPts val="0"/>
              </a:spcAft>
              <a:buClr>
                <a:schemeClr val="dk1"/>
              </a:buClr>
              <a:buSzPts val="2000"/>
              <a:buChar char="•"/>
            </a:pPr>
            <a:r>
              <a:rPr b="1" lang="es-AR"/>
              <a:t>Clear airway (as necessary) </a:t>
            </a:r>
            <a:endParaRPr/>
          </a:p>
          <a:p>
            <a:pPr indent="-228600" lvl="2" marL="1143000" rtl="0" algn="l">
              <a:lnSpc>
                <a:spcPct val="90000"/>
              </a:lnSpc>
              <a:spcBef>
                <a:spcPts val="900"/>
              </a:spcBef>
              <a:spcAft>
                <a:spcPts val="0"/>
              </a:spcAft>
              <a:buClr>
                <a:schemeClr val="dk1"/>
              </a:buClr>
              <a:buSzPts val="2000"/>
              <a:buFont typeface="Arial"/>
              <a:buNone/>
            </a:pPr>
            <a:r>
              <a:rPr lang="es-AR"/>
              <a:t>      - Wipe mouth and nose with a clean cloth/suction</a:t>
            </a:r>
            <a:endParaRPr b="1"/>
          </a:p>
          <a:p>
            <a:pPr indent="-228600" lvl="2" marL="1143000" rtl="0" algn="l">
              <a:lnSpc>
                <a:spcPct val="90000"/>
              </a:lnSpc>
              <a:spcBef>
                <a:spcPts val="900"/>
              </a:spcBef>
              <a:spcAft>
                <a:spcPts val="0"/>
              </a:spcAft>
              <a:buClr>
                <a:schemeClr val="dk1"/>
              </a:buClr>
              <a:buSzPts val="2000"/>
              <a:buFont typeface="Arial"/>
              <a:buNone/>
            </a:pPr>
            <a:r>
              <a:rPr b="1" lang="es-AR">
                <a:latin typeface="Arial"/>
                <a:ea typeface="Arial"/>
                <a:cs typeface="Arial"/>
                <a:sym typeface="Arial"/>
              </a:rPr>
              <a:t>•</a:t>
            </a:r>
            <a:r>
              <a:rPr b="1" lang="es-AR"/>
              <a:t> Stimulate to breathe</a:t>
            </a:r>
            <a:endParaRPr/>
          </a:p>
          <a:p>
            <a:pPr indent="-228600" lvl="2" marL="1143000" rtl="0" algn="l">
              <a:lnSpc>
                <a:spcPct val="90000"/>
              </a:lnSpc>
              <a:spcBef>
                <a:spcPts val="900"/>
              </a:spcBef>
              <a:spcAft>
                <a:spcPts val="0"/>
              </a:spcAft>
              <a:buClr>
                <a:schemeClr val="dk1"/>
              </a:buClr>
              <a:buSzPts val="2000"/>
              <a:buFont typeface="Arial"/>
              <a:buNone/>
            </a:pPr>
            <a:r>
              <a:t/>
            </a:r>
            <a:endParaRPr/>
          </a:p>
          <a:p>
            <a:pPr indent="-228600" lvl="0" marL="228600" rtl="0" algn="l">
              <a:lnSpc>
                <a:spcPct val="90000"/>
              </a:lnSpc>
              <a:spcBef>
                <a:spcPts val="1400"/>
              </a:spcBef>
              <a:spcAft>
                <a:spcPts val="0"/>
              </a:spcAft>
              <a:buClr>
                <a:schemeClr val="dk1"/>
              </a:buClr>
              <a:buSzPts val="2600"/>
              <a:buFont typeface="Arial"/>
              <a:buNone/>
            </a:pPr>
            <a:r>
              <a:t/>
            </a:r>
            <a:endParaRPr b="1" sz="2600"/>
          </a:p>
        </p:txBody>
      </p:sp>
      <p:pic>
        <p:nvPicPr>
          <p:cNvPr descr="A blue sign with white text&#10;&#10;Description automatically generated with medium confidence" id="222" name="Google Shape;222;p12"/>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23" name="Google Shape;223;p12"/>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3"/>
          <p:cNvSpPr txBox="1"/>
          <p:nvPr>
            <p:ph idx="1" type="body"/>
          </p:nvPr>
        </p:nvSpPr>
        <p:spPr>
          <a:xfrm>
            <a:off x="2495550" y="1590443"/>
            <a:ext cx="7385050" cy="4248150"/>
          </a:xfrm>
          <a:prstGeom prst="rect">
            <a:avLst/>
          </a:prstGeom>
          <a:noFill/>
          <a:ln>
            <a:noFill/>
          </a:ln>
        </p:spPr>
        <p:txBody>
          <a:bodyPr anchorCtr="0" anchor="t" bIns="45700" lIns="91425" spcFirstLastPara="1" rIns="91425" wrap="square" tIns="45700">
            <a:normAutofit lnSpcReduction="10000"/>
          </a:bodyPr>
          <a:lstStyle/>
          <a:p>
            <a:pPr indent="-174625" lvl="0" marL="174625" rtl="0" algn="l">
              <a:lnSpc>
                <a:spcPct val="205000"/>
              </a:lnSpc>
              <a:spcBef>
                <a:spcPts val="0"/>
              </a:spcBef>
              <a:spcAft>
                <a:spcPts val="0"/>
              </a:spcAft>
              <a:buClr>
                <a:schemeClr val="dk1"/>
              </a:buClr>
              <a:buSzPts val="2400"/>
              <a:buChar char="•"/>
            </a:pPr>
            <a:r>
              <a:rPr b="1" lang="es-AR" sz="2400"/>
              <a:t> Dry thoroughly</a:t>
            </a:r>
            <a:endParaRPr/>
          </a:p>
          <a:p>
            <a:pPr indent="-174625" lvl="0" marL="174625" rtl="0" algn="l">
              <a:lnSpc>
                <a:spcPct val="205000"/>
              </a:lnSpc>
              <a:spcBef>
                <a:spcPts val="1000"/>
              </a:spcBef>
              <a:spcAft>
                <a:spcPts val="0"/>
              </a:spcAft>
              <a:buClr>
                <a:schemeClr val="dk1"/>
              </a:buClr>
              <a:buSzPts val="2400"/>
              <a:buChar char="•"/>
            </a:pPr>
            <a:r>
              <a:rPr b="1" lang="es-AR" sz="2400"/>
              <a:t> Maintain skin-to-skin contact with mother</a:t>
            </a:r>
            <a:endParaRPr/>
          </a:p>
          <a:p>
            <a:pPr indent="-174625" lvl="0" marL="174625" rtl="0" algn="l">
              <a:lnSpc>
                <a:spcPct val="205000"/>
              </a:lnSpc>
              <a:spcBef>
                <a:spcPts val="1000"/>
              </a:spcBef>
              <a:spcAft>
                <a:spcPts val="0"/>
              </a:spcAft>
              <a:buClr>
                <a:schemeClr val="dk1"/>
              </a:buClr>
              <a:buSzPts val="2400"/>
              <a:buChar char="•"/>
            </a:pPr>
            <a:r>
              <a:rPr b="1" lang="es-AR" sz="2400"/>
              <a:t> Cover head</a:t>
            </a:r>
            <a:endParaRPr/>
          </a:p>
          <a:p>
            <a:pPr indent="-174625" lvl="0" marL="174625" rtl="0" algn="l">
              <a:lnSpc>
                <a:spcPct val="205000"/>
              </a:lnSpc>
              <a:spcBef>
                <a:spcPts val="1000"/>
              </a:spcBef>
              <a:spcAft>
                <a:spcPts val="0"/>
              </a:spcAft>
              <a:buClr>
                <a:schemeClr val="dk1"/>
              </a:buClr>
              <a:buSzPts val="2400"/>
              <a:buChar char="•"/>
            </a:pPr>
            <a:r>
              <a:rPr b="1" lang="es-AR" sz="2400"/>
              <a:t> Use radiant heating - if necessary</a:t>
            </a:r>
            <a:endParaRPr/>
          </a:p>
          <a:p>
            <a:pPr indent="-174625" lvl="0" marL="174625" rtl="0" algn="l">
              <a:lnSpc>
                <a:spcPct val="205000"/>
              </a:lnSpc>
              <a:spcBef>
                <a:spcPts val="1000"/>
              </a:spcBef>
              <a:spcAft>
                <a:spcPts val="0"/>
              </a:spcAft>
              <a:buClr>
                <a:schemeClr val="dk1"/>
              </a:buClr>
              <a:buSzPts val="2400"/>
              <a:buChar char="•"/>
            </a:pPr>
            <a:r>
              <a:rPr b="1" lang="es-AR" sz="2400"/>
              <a:t> Avoid direct contact with heating elements</a:t>
            </a:r>
            <a:endParaRPr/>
          </a:p>
          <a:p>
            <a:pPr indent="-9525" lvl="1" marL="363538" rtl="0" algn="l">
              <a:lnSpc>
                <a:spcPct val="205000"/>
              </a:lnSpc>
              <a:spcBef>
                <a:spcPts val="500"/>
              </a:spcBef>
              <a:spcAft>
                <a:spcPts val="0"/>
              </a:spcAft>
              <a:buClr>
                <a:schemeClr val="dk1"/>
              </a:buClr>
              <a:buSzPts val="2400"/>
              <a:buNone/>
            </a:pPr>
            <a:r>
              <a:t/>
            </a:r>
            <a:endParaRPr b="1"/>
          </a:p>
        </p:txBody>
      </p:sp>
      <p:sp>
        <p:nvSpPr>
          <p:cNvPr id="230" name="Google Shape;230;p13"/>
          <p:cNvSpPr txBox="1"/>
          <p:nvPr/>
        </p:nvSpPr>
        <p:spPr>
          <a:xfrm>
            <a:off x="1774825" y="50006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 THERMAL PROTECTION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231" name="Google Shape;231;p13"/>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32" name="Google Shape;232;p13"/>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14"/>
          <p:cNvSpPr txBox="1"/>
          <p:nvPr>
            <p:ph type="title"/>
          </p:nvPr>
        </p:nvSpPr>
        <p:spPr>
          <a:xfrm>
            <a:off x="1873250" y="26035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es-AR"/>
              <a:t>PRETERM: PROVIDE </a:t>
            </a:r>
            <a:br>
              <a:rPr lang="es-AR"/>
            </a:br>
            <a:r>
              <a:rPr lang="es-AR"/>
              <a:t>A WARM ENVIRONMENT</a:t>
            </a:r>
            <a:endParaRPr/>
          </a:p>
        </p:txBody>
      </p:sp>
      <p:sp>
        <p:nvSpPr>
          <p:cNvPr id="239" name="Google Shape;239;p14"/>
          <p:cNvSpPr txBox="1"/>
          <p:nvPr>
            <p:ph idx="1" type="body"/>
          </p:nvPr>
        </p:nvSpPr>
        <p:spPr>
          <a:xfrm>
            <a:off x="1752601" y="1746357"/>
            <a:ext cx="8664575" cy="3806825"/>
          </a:xfrm>
          <a:prstGeom prst="rect">
            <a:avLst/>
          </a:prstGeom>
          <a:noFill/>
          <a:ln>
            <a:noFill/>
          </a:ln>
        </p:spPr>
        <p:txBody>
          <a:bodyPr anchorCtr="0" anchor="t" bIns="45700" lIns="91425" spcFirstLastPara="1" rIns="91425" wrap="square" tIns="45700">
            <a:normAutofit/>
          </a:bodyPr>
          <a:lstStyle/>
          <a:p>
            <a:pPr indent="-228600" lvl="0" marL="228600" rtl="0" algn="l">
              <a:lnSpc>
                <a:spcPct val="165000"/>
              </a:lnSpc>
              <a:spcBef>
                <a:spcPts val="0"/>
              </a:spcBef>
              <a:spcAft>
                <a:spcPts val="0"/>
              </a:spcAft>
              <a:buClr>
                <a:schemeClr val="dk1"/>
              </a:buClr>
              <a:buSzPts val="2400"/>
              <a:buChar char="•"/>
            </a:pPr>
            <a:r>
              <a:rPr b="1" lang="es-AR" sz="2400"/>
              <a:t>Increase temperature of delivery environment </a:t>
            </a:r>
            <a:r>
              <a:rPr b="1" lang="es-AR" sz="2000"/>
              <a:t>(if possible) </a:t>
            </a:r>
            <a:endParaRPr/>
          </a:p>
          <a:p>
            <a:pPr indent="-228600" lvl="0" marL="228600" rtl="0" algn="l">
              <a:lnSpc>
                <a:spcPct val="165000"/>
              </a:lnSpc>
              <a:spcBef>
                <a:spcPts val="1320"/>
              </a:spcBef>
              <a:spcAft>
                <a:spcPts val="0"/>
              </a:spcAft>
              <a:buClr>
                <a:schemeClr val="dk1"/>
              </a:buClr>
              <a:buSzPts val="2400"/>
              <a:buChar char="•"/>
            </a:pPr>
            <a:r>
              <a:rPr b="1" lang="es-AR" sz="2400"/>
              <a:t>Place skin-to-skin with mother and cover head</a:t>
            </a:r>
            <a:endParaRPr/>
          </a:p>
          <a:p>
            <a:pPr indent="-228600" lvl="0" marL="228600" rtl="0" algn="l">
              <a:lnSpc>
                <a:spcPct val="165000"/>
              </a:lnSpc>
              <a:spcBef>
                <a:spcPts val="1320"/>
              </a:spcBef>
              <a:spcAft>
                <a:spcPts val="0"/>
              </a:spcAft>
              <a:buClr>
                <a:schemeClr val="dk1"/>
              </a:buClr>
              <a:buSzPts val="2400"/>
              <a:buChar char="•"/>
            </a:pPr>
            <a:r>
              <a:rPr b="1" lang="es-AR" sz="2400"/>
              <a:t>Place a thermal mattress below the towels or sheets</a:t>
            </a:r>
            <a:endParaRPr b="1" sz="2400"/>
          </a:p>
          <a:p>
            <a:pPr indent="-228600" lvl="0" marL="228600" rtl="0" algn="l">
              <a:lnSpc>
                <a:spcPct val="165000"/>
              </a:lnSpc>
              <a:spcBef>
                <a:spcPts val="1320"/>
              </a:spcBef>
              <a:spcAft>
                <a:spcPts val="0"/>
              </a:spcAft>
              <a:buClr>
                <a:schemeClr val="dk1"/>
              </a:buClr>
              <a:buSzPts val="2400"/>
              <a:buChar char="•"/>
            </a:pPr>
            <a:r>
              <a:rPr b="1" lang="es-AR" sz="2400"/>
              <a:t>In newborns &lt;</a:t>
            </a:r>
            <a:r>
              <a:rPr b="1" lang="es-AR" sz="2400">
                <a:solidFill>
                  <a:srgbClr val="F4DCC1"/>
                </a:solidFill>
              </a:rPr>
              <a:t>32</a:t>
            </a:r>
            <a:r>
              <a:rPr b="1" lang="es-AR" sz="2400"/>
              <a:t> weeks, wrap from the neck down in plastic film or plastic bag</a:t>
            </a:r>
            <a:endParaRPr/>
          </a:p>
        </p:txBody>
      </p:sp>
      <p:pic>
        <p:nvPicPr>
          <p:cNvPr descr="A blue sign with white text&#10;&#10;Description automatically generated with medium confidence" id="240" name="Google Shape;240;p14"/>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41" name="Google Shape;241;p14"/>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15"/>
          <p:cNvSpPr txBox="1"/>
          <p:nvPr>
            <p:ph idx="1" type="body"/>
          </p:nvPr>
        </p:nvSpPr>
        <p:spPr>
          <a:xfrm>
            <a:off x="1703388" y="1312631"/>
            <a:ext cx="8496300" cy="4525963"/>
          </a:xfrm>
          <a:prstGeom prst="rect">
            <a:avLst/>
          </a:prstGeom>
          <a:noFill/>
          <a:ln>
            <a:noFill/>
          </a:ln>
        </p:spPr>
        <p:txBody>
          <a:bodyPr anchorCtr="0" anchor="t" bIns="45700" lIns="91425" spcFirstLastPara="1" rIns="91425" wrap="square" tIns="45700">
            <a:normAutofit/>
          </a:bodyPr>
          <a:lstStyle/>
          <a:p>
            <a:pPr indent="-411163" lvl="1" marL="868363" rtl="0" algn="l">
              <a:lnSpc>
                <a:spcPct val="120000"/>
              </a:lnSpc>
              <a:spcBef>
                <a:spcPts val="0"/>
              </a:spcBef>
              <a:spcAft>
                <a:spcPts val="0"/>
              </a:spcAft>
              <a:buClr>
                <a:schemeClr val="dk1"/>
              </a:buClr>
              <a:buSzPts val="2200"/>
              <a:buFont typeface="Arial"/>
              <a:buChar char="•"/>
            </a:pPr>
            <a:r>
              <a:rPr lang="es-AR" sz="2200"/>
              <a:t>Position the infant on the back with neck extended</a:t>
            </a:r>
            <a:endParaRPr sz="2200"/>
          </a:p>
          <a:p>
            <a:pPr indent="-411163" lvl="1" marL="868363" rtl="0" algn="l">
              <a:lnSpc>
                <a:spcPct val="120000"/>
              </a:lnSpc>
              <a:spcBef>
                <a:spcPts val="500"/>
              </a:spcBef>
              <a:spcAft>
                <a:spcPts val="0"/>
              </a:spcAft>
              <a:buClr>
                <a:schemeClr val="dk1"/>
              </a:buClr>
              <a:buSzPts val="2200"/>
              <a:buFont typeface="Arial"/>
              <a:buChar char="•"/>
            </a:pPr>
            <a:r>
              <a:rPr lang="es-AR" sz="2200"/>
              <a:t>Avoid flexion or hyperextension of the neck</a:t>
            </a:r>
            <a:endParaRPr sz="2200"/>
          </a:p>
        </p:txBody>
      </p:sp>
      <p:sp>
        <p:nvSpPr>
          <p:cNvPr id="248" name="Google Shape;248;p15"/>
          <p:cNvSpPr txBox="1"/>
          <p:nvPr/>
        </p:nvSpPr>
        <p:spPr>
          <a:xfrm>
            <a:off x="1774825" y="238126"/>
            <a:ext cx="7035800" cy="67151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 POSITION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Figure-2" id="249" name="Google Shape;249;p15"/>
          <p:cNvPicPr preferRelativeResize="0"/>
          <p:nvPr/>
        </p:nvPicPr>
        <p:blipFill rotWithShape="1">
          <a:blip r:embed="rId3">
            <a:alphaModFix/>
          </a:blip>
          <a:srcRect b="0" l="0" r="0" t="0"/>
          <a:stretch/>
        </p:blipFill>
        <p:spPr>
          <a:xfrm>
            <a:off x="2968054" y="2575895"/>
            <a:ext cx="4897438" cy="3095625"/>
          </a:xfrm>
          <a:prstGeom prst="rect">
            <a:avLst/>
          </a:prstGeom>
          <a:noFill/>
          <a:ln>
            <a:noFill/>
          </a:ln>
        </p:spPr>
      </p:pic>
      <p:sp>
        <p:nvSpPr>
          <p:cNvPr id="250" name="Google Shape;250;p15"/>
          <p:cNvSpPr txBox="1"/>
          <p:nvPr/>
        </p:nvSpPr>
        <p:spPr>
          <a:xfrm>
            <a:off x="4295775" y="6237288"/>
            <a:ext cx="3168650" cy="190758"/>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60000"/>
              </a:lnSpc>
              <a:spcBef>
                <a:spcPts val="0"/>
              </a:spcBef>
              <a:spcAft>
                <a:spcPts val="0"/>
              </a:spcAft>
              <a:buClr>
                <a:schemeClr val="lt1"/>
              </a:buClr>
              <a:buSzPts val="1000"/>
              <a:buFont typeface="Arial"/>
              <a:buNone/>
            </a:pPr>
            <a:r>
              <a:t/>
            </a:r>
            <a:endParaRPr b="1" i="1" sz="1000" u="none" cap="none" strike="noStrike">
              <a:solidFill>
                <a:srgbClr val="4E665D"/>
              </a:solidFill>
              <a:latin typeface="Arial"/>
              <a:ea typeface="Arial"/>
              <a:cs typeface="Arial"/>
              <a:sym typeface="Arial"/>
            </a:endParaRPr>
          </a:p>
        </p:txBody>
      </p:sp>
      <p:pic>
        <p:nvPicPr>
          <p:cNvPr descr="A blue sign with white text&#10;&#10;Description automatically generated with medium confidence" id="251" name="Google Shape;251;p15"/>
          <p:cNvPicPr preferRelativeResize="0"/>
          <p:nvPr/>
        </p:nvPicPr>
        <p:blipFill rotWithShape="1">
          <a:blip r:embed="rId4">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52" name="Google Shape;252;p15"/>
          <p:cNvPicPr preferRelativeResize="0"/>
          <p:nvPr/>
        </p:nvPicPr>
        <p:blipFill rotWithShape="1">
          <a:blip r:embed="rId5">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16"/>
          <p:cNvSpPr txBox="1"/>
          <p:nvPr>
            <p:ph idx="1" type="body"/>
          </p:nvPr>
        </p:nvSpPr>
        <p:spPr>
          <a:xfrm>
            <a:off x="374765" y="1452564"/>
            <a:ext cx="8539385" cy="563403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rPr lang="es-AR" sz="2400">
                <a:latin typeface="Libre Franklin Medium"/>
                <a:ea typeface="Libre Franklin Medium"/>
                <a:cs typeface="Libre Franklin Medium"/>
                <a:sym typeface="Libre Franklin Medium"/>
              </a:rPr>
              <a:t>Amniotic fluid </a:t>
            </a:r>
            <a:r>
              <a:rPr lang="es-AR" sz="2400">
                <a:solidFill>
                  <a:srgbClr val="99CCFF"/>
                </a:solidFill>
                <a:latin typeface="Libre Franklin Medium"/>
                <a:ea typeface="Libre Franklin Medium"/>
                <a:cs typeface="Libre Franklin Medium"/>
                <a:sym typeface="Libre Franklin Medium"/>
              </a:rPr>
              <a:t>clear but secretions obstructive, </a:t>
            </a:r>
            <a:r>
              <a:rPr lang="es-AR" sz="2400">
                <a:solidFill>
                  <a:srgbClr val="99CCFF"/>
                </a:solidFill>
                <a:latin typeface="Libre Franklin Medium"/>
                <a:ea typeface="Libre Franklin Medium"/>
                <a:cs typeface="Libre Franklin Medium"/>
                <a:sym typeface="Libre Franklin Medium"/>
                <a:extLst>
                  <a:ext uri="http://customooxmlschemas.google.com/">
                    <go:slidesCustomData xmlns:go="http://customooxmlschemas.google.com/" textRoundtripDataId="3"/>
                  </a:ext>
                </a:extLst>
              </a:rPr>
              <a:t>or meconium stained amniotic fluid and baby not breathing/crying</a:t>
            </a:r>
            <a:r>
              <a:rPr lang="es-AR" sz="2400">
                <a:latin typeface="Libre Franklin Medium"/>
                <a:ea typeface="Libre Franklin Medium"/>
                <a:cs typeface="Libre Franklin Medium"/>
                <a:sym typeface="Libre Franklin Medium"/>
                <a:extLst>
                  <a:ext uri="http://customooxmlschemas.google.com/">
                    <go:slidesCustomData xmlns:go="http://customooxmlschemas.google.com/" textRoundtripDataId="4"/>
                  </a:ext>
                </a:extLst>
              </a:rPr>
              <a:t>:</a:t>
            </a:r>
            <a:endParaRPr/>
          </a:p>
          <a:p>
            <a:pPr indent="-269875" lvl="1" marL="449263" rtl="0" algn="l">
              <a:lnSpc>
                <a:spcPct val="90000"/>
              </a:lnSpc>
              <a:spcBef>
                <a:spcPts val="2400"/>
              </a:spcBef>
              <a:spcAft>
                <a:spcPts val="0"/>
              </a:spcAft>
              <a:buClr>
                <a:schemeClr val="dk1"/>
              </a:buClr>
              <a:buSzPts val="2000"/>
              <a:buFont typeface="Arial"/>
              <a:buChar char="•"/>
            </a:pPr>
            <a:r>
              <a:rPr b="1" lang="es-AR" sz="2000"/>
              <a:t>Gently suction or wipe secretions from mouth and nose if obstructive</a:t>
            </a:r>
            <a:endParaRPr/>
          </a:p>
          <a:p>
            <a:pPr indent="-269875" lvl="1" marL="449263" rtl="0" algn="l">
              <a:lnSpc>
                <a:spcPct val="90000"/>
              </a:lnSpc>
              <a:spcBef>
                <a:spcPts val="2400"/>
              </a:spcBef>
              <a:spcAft>
                <a:spcPts val="0"/>
              </a:spcAft>
              <a:buClr>
                <a:schemeClr val="dk1"/>
              </a:buClr>
              <a:buSzPts val="2000"/>
              <a:buFont typeface="Arial"/>
              <a:buChar char="•"/>
            </a:pPr>
            <a:r>
              <a:rPr b="1" lang="es-AR" sz="2000"/>
              <a:t>Suction device </a:t>
            </a:r>
            <a:endParaRPr/>
          </a:p>
          <a:p>
            <a:pPr indent="-269875" lvl="2" marL="849313" rtl="0" algn="l">
              <a:lnSpc>
                <a:spcPct val="90000"/>
              </a:lnSpc>
              <a:spcBef>
                <a:spcPts val="1800"/>
              </a:spcBef>
              <a:spcAft>
                <a:spcPts val="0"/>
              </a:spcAft>
              <a:buClr>
                <a:schemeClr val="dk1"/>
              </a:buClr>
              <a:buSzPts val="1800"/>
              <a:buChar char="•"/>
            </a:pPr>
            <a:r>
              <a:rPr b="1" lang="es-AR" sz="1800"/>
              <a:t>Bulb or tube/reservoir</a:t>
            </a:r>
            <a:endParaRPr/>
          </a:p>
          <a:p>
            <a:pPr indent="-269875" lvl="1" marL="449263" rtl="0" algn="l">
              <a:lnSpc>
                <a:spcPct val="90000"/>
              </a:lnSpc>
              <a:spcBef>
                <a:spcPts val="1800"/>
              </a:spcBef>
              <a:spcAft>
                <a:spcPts val="0"/>
              </a:spcAft>
              <a:buClr>
                <a:schemeClr val="dk1"/>
              </a:buClr>
              <a:buSzPts val="2000"/>
              <a:buFont typeface="Arial"/>
              <a:buChar char="•"/>
            </a:pPr>
            <a:r>
              <a:rPr b="1" lang="es-AR" sz="2000"/>
              <a:t>Mechanical suction (100 mm Hg)</a:t>
            </a:r>
            <a:endParaRPr/>
          </a:p>
          <a:p>
            <a:pPr indent="-269875" lvl="1" marL="449263" rtl="0" algn="l">
              <a:lnSpc>
                <a:spcPct val="90000"/>
              </a:lnSpc>
              <a:spcBef>
                <a:spcPts val="2400"/>
              </a:spcBef>
              <a:spcAft>
                <a:spcPts val="0"/>
              </a:spcAft>
              <a:buClr>
                <a:schemeClr val="dk1"/>
              </a:buClr>
              <a:buSzPts val="2000"/>
              <a:buNone/>
            </a:pPr>
            <a:r>
              <a:rPr b="1" i="1" lang="es-AR" sz="2000"/>
              <a:t>Avoid causing apnea or bradycardia by suctioning too deeply or too long </a:t>
            </a:r>
            <a:endParaRPr b="1" sz="2000"/>
          </a:p>
        </p:txBody>
      </p:sp>
      <p:pic>
        <p:nvPicPr>
          <p:cNvPr descr="Figure-2" id="259" name="Google Shape;259;p16"/>
          <p:cNvPicPr preferRelativeResize="0"/>
          <p:nvPr/>
        </p:nvPicPr>
        <p:blipFill rotWithShape="1">
          <a:blip r:embed="rId3">
            <a:alphaModFix/>
          </a:blip>
          <a:srcRect b="8914" l="0" r="0" t="0"/>
          <a:stretch/>
        </p:blipFill>
        <p:spPr>
          <a:xfrm>
            <a:off x="8914151" y="1010587"/>
            <a:ext cx="2312988" cy="4103688"/>
          </a:xfrm>
          <a:prstGeom prst="rect">
            <a:avLst/>
          </a:prstGeom>
          <a:noFill/>
          <a:ln>
            <a:noFill/>
          </a:ln>
        </p:spPr>
      </p:pic>
      <p:sp>
        <p:nvSpPr>
          <p:cNvPr id="260" name="Google Shape;260;p16"/>
          <p:cNvSpPr txBox="1"/>
          <p:nvPr/>
        </p:nvSpPr>
        <p:spPr>
          <a:xfrm>
            <a:off x="1847851" y="233364"/>
            <a:ext cx="6335713" cy="11080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CLEARING AIRWAY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CCEABC"/>
              </a:buClr>
              <a:buSzPts val="2800"/>
              <a:buFont typeface="Libre Franklin Medium"/>
              <a:buNone/>
            </a:pPr>
            <a:r>
              <a:rPr b="1" i="0" lang="es-AR" sz="2800" u="none" cap="none" strike="noStrike">
                <a:solidFill>
                  <a:srgbClr val="CCEABC"/>
                </a:solidFill>
                <a:latin typeface="Libre Franklin Medium"/>
                <a:ea typeface="Libre Franklin Medium"/>
                <a:cs typeface="Libre Franklin Medium"/>
                <a:sym typeface="Libre Franklin Medium"/>
              </a:rPr>
              <a:t>NOT ALWAYS NECESSARY</a:t>
            </a:r>
            <a:endParaRPr b="1" i="0" sz="2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261" name="Google Shape;261;p16"/>
          <p:cNvPicPr preferRelativeResize="0"/>
          <p:nvPr/>
        </p:nvPicPr>
        <p:blipFill rotWithShape="1">
          <a:blip r:embed="rId4">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62" name="Google Shape;262;p16"/>
          <p:cNvPicPr preferRelativeResize="0"/>
          <p:nvPr/>
        </p:nvPicPr>
        <p:blipFill rotWithShape="1">
          <a:blip r:embed="rId5">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17"/>
          <p:cNvSpPr txBox="1"/>
          <p:nvPr/>
        </p:nvSpPr>
        <p:spPr>
          <a:xfrm>
            <a:off x="1919288" y="2370139"/>
            <a:ext cx="8280300" cy="3663300"/>
          </a:xfrm>
          <a:prstGeom prst="rect">
            <a:avLst/>
          </a:prstGeom>
          <a:noFill/>
          <a:ln>
            <a:noFill/>
          </a:ln>
        </p:spPr>
        <p:txBody>
          <a:bodyPr anchorCtr="0" anchor="t" bIns="45700" lIns="91425" spcFirstLastPara="1" rIns="91425" wrap="square" tIns="45700">
            <a:spAutoFit/>
          </a:bodyPr>
          <a:lstStyle/>
          <a:p>
            <a:pPr indent="-254000" lvl="1" marL="711200" marR="0" rtl="0" algn="l">
              <a:lnSpc>
                <a:spcPct val="175000"/>
              </a:lnSpc>
              <a:spcBef>
                <a:spcPts val="0"/>
              </a:spcBef>
              <a:spcAft>
                <a:spcPts val="0"/>
              </a:spcAft>
              <a:buClr>
                <a:schemeClr val="dk1"/>
              </a:buClr>
              <a:buSzPts val="2400"/>
              <a:buFont typeface="Arial"/>
              <a:buChar char="•"/>
            </a:pPr>
            <a:r>
              <a:rPr b="1" i="0" lang="es-AR" sz="2400" u="none" cap="none" strike="noStrike">
                <a:solidFill>
                  <a:schemeClr val="dk1"/>
                </a:solidFill>
                <a:latin typeface="Arial"/>
                <a:ea typeface="Arial"/>
                <a:cs typeface="Arial"/>
                <a:sym typeface="Arial"/>
              </a:rPr>
              <a:t>Drying and suction might be sufficient stimuli</a:t>
            </a:r>
            <a:endParaRPr b="1" i="0" sz="2400" u="none" cap="none" strike="noStrike">
              <a:solidFill>
                <a:schemeClr val="dk1"/>
              </a:solidFill>
              <a:latin typeface="Arial"/>
              <a:ea typeface="Arial"/>
              <a:cs typeface="Arial"/>
              <a:sym typeface="Arial"/>
            </a:endParaRPr>
          </a:p>
          <a:p>
            <a:pPr indent="-254000" lvl="1" marL="711200" marR="0" rtl="0" algn="l">
              <a:lnSpc>
                <a:spcPct val="175000"/>
              </a:lnSpc>
              <a:spcBef>
                <a:spcPts val="1200"/>
              </a:spcBef>
              <a:spcAft>
                <a:spcPts val="0"/>
              </a:spcAft>
              <a:buClr>
                <a:schemeClr val="dk1"/>
              </a:buClr>
              <a:buSzPts val="2400"/>
              <a:buFont typeface="Arial"/>
              <a:buChar char="•"/>
            </a:pPr>
            <a:r>
              <a:rPr b="1" i="0" lang="es-AR" sz="2400" u="none" cap="none" strike="noStrike">
                <a:solidFill>
                  <a:schemeClr val="dk1"/>
                </a:solidFill>
                <a:latin typeface="Arial"/>
                <a:ea typeface="Arial"/>
                <a:cs typeface="Arial"/>
                <a:sym typeface="Arial"/>
              </a:rPr>
              <a:t>Rub the back or flick the soles</a:t>
            </a:r>
            <a:endParaRPr b="1" i="0" sz="2400" u="none" cap="none" strike="noStrike">
              <a:solidFill>
                <a:schemeClr val="dk1"/>
              </a:solidFill>
              <a:latin typeface="Arial"/>
              <a:ea typeface="Arial"/>
              <a:cs typeface="Arial"/>
              <a:sym typeface="Arial"/>
            </a:endParaRPr>
          </a:p>
          <a:p>
            <a:pPr indent="-254000" lvl="1" marL="711200" marR="0" rtl="0" algn="l">
              <a:lnSpc>
                <a:spcPct val="175000"/>
              </a:lnSpc>
              <a:spcBef>
                <a:spcPts val="1200"/>
              </a:spcBef>
              <a:spcAft>
                <a:spcPts val="0"/>
              </a:spcAft>
              <a:buClr>
                <a:schemeClr val="dk1"/>
              </a:buClr>
              <a:buSzPts val="2400"/>
              <a:buFont typeface="Arial"/>
              <a:buChar char="•"/>
            </a:pPr>
            <a:r>
              <a:rPr b="1" i="0" lang="es-AR" sz="2400" u="none" cap="none" strike="noStrike">
                <a:solidFill>
                  <a:schemeClr val="dk1"/>
                </a:solidFill>
                <a:latin typeface="Arial"/>
                <a:ea typeface="Arial"/>
                <a:cs typeface="Arial"/>
                <a:sym typeface="Arial"/>
              </a:rPr>
              <a:t>Avoid </a:t>
            </a:r>
            <a:r>
              <a:rPr b="1" i="0" lang="es-AR" sz="2400" u="none" cap="none" strike="noStrike">
                <a:solidFill>
                  <a:schemeClr val="dk1"/>
                </a:solidFill>
                <a:latin typeface="Arial"/>
                <a:ea typeface="Arial"/>
                <a:cs typeface="Arial"/>
                <a:sym typeface="Arial"/>
                <a:extLst>
                  <a:ext uri="http://customooxmlschemas.google.com/">
                    <go:slidesCustomData xmlns:go="http://customooxmlschemas.google.com/" textRoundtripDataId="5"/>
                  </a:ext>
                </a:extLst>
              </a:rPr>
              <a:t>vigorous stimulation</a:t>
            </a:r>
            <a:endParaRPr b="1" i="0" sz="2400" u="none" cap="none" strike="noStrike">
              <a:solidFill>
                <a:schemeClr val="dk1"/>
              </a:solidFill>
              <a:latin typeface="Arial"/>
              <a:ea typeface="Arial"/>
              <a:cs typeface="Arial"/>
              <a:sym typeface="Arial"/>
            </a:endParaRPr>
          </a:p>
          <a:p>
            <a:pPr indent="-254000" lvl="1" marL="711200" marR="0" rtl="0" algn="l">
              <a:lnSpc>
                <a:spcPct val="175000"/>
              </a:lnSpc>
              <a:spcBef>
                <a:spcPts val="1200"/>
              </a:spcBef>
              <a:spcAft>
                <a:spcPts val="0"/>
              </a:spcAft>
              <a:buClr>
                <a:schemeClr val="dk1"/>
              </a:buClr>
              <a:buSzPts val="2400"/>
              <a:buFont typeface="Arial"/>
              <a:buChar char="•"/>
            </a:pPr>
            <a:r>
              <a:rPr b="1" i="0" lang="es-AR" sz="2400" u="none" cap="none" strike="noStrike">
                <a:solidFill>
                  <a:schemeClr val="dk1"/>
                </a:solidFill>
                <a:latin typeface="Arial"/>
                <a:ea typeface="Arial"/>
                <a:cs typeface="Arial"/>
                <a:sym typeface="Arial"/>
              </a:rPr>
              <a:t>Avoid prolonged stimulation</a:t>
            </a:r>
            <a:endParaRPr b="1" i="0" sz="2400" u="none" cap="none" strike="noStrike">
              <a:solidFill>
                <a:schemeClr val="dk1"/>
              </a:solidFill>
              <a:latin typeface="Arial"/>
              <a:ea typeface="Arial"/>
              <a:cs typeface="Arial"/>
              <a:sym typeface="Arial"/>
            </a:endParaRPr>
          </a:p>
          <a:p>
            <a:pPr indent="0" lvl="0" marL="0" marR="0" rtl="0" algn="l">
              <a:lnSpc>
                <a:spcPct val="175000"/>
              </a:lnSpc>
              <a:spcBef>
                <a:spcPts val="1200"/>
              </a:spcBef>
              <a:spcAft>
                <a:spcPts val="0"/>
              </a:spcAft>
              <a:buClr>
                <a:schemeClr val="lt1"/>
              </a:buClr>
              <a:buSzPts val="2400"/>
              <a:buFont typeface="Arial"/>
              <a:buNone/>
            </a:pPr>
            <a:r>
              <a:t/>
            </a:r>
            <a:endParaRPr b="1" i="0" sz="2400" u="none" cap="none" strike="noStrike">
              <a:solidFill>
                <a:schemeClr val="dk1"/>
              </a:solidFill>
              <a:latin typeface="Arial"/>
              <a:ea typeface="Arial"/>
              <a:cs typeface="Arial"/>
              <a:sym typeface="Arial"/>
            </a:endParaRPr>
          </a:p>
        </p:txBody>
      </p:sp>
      <p:sp>
        <p:nvSpPr>
          <p:cNvPr id="269" name="Google Shape;269;p17"/>
          <p:cNvSpPr txBox="1"/>
          <p:nvPr/>
        </p:nvSpPr>
        <p:spPr>
          <a:xfrm>
            <a:off x="1839913" y="50006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600"/>
              <a:buFont typeface="Libre Franklin Medium"/>
              <a:buNone/>
            </a:pPr>
            <a:r>
              <a:rPr b="1" i="0" lang="es-AR" sz="3600" u="none" cap="none" strike="noStrike">
                <a:solidFill>
                  <a:srgbClr val="CCEABC"/>
                </a:solidFill>
                <a:latin typeface="Libre Franklin Medium"/>
                <a:ea typeface="Libre Franklin Medium"/>
                <a:cs typeface="Libre Franklin Medium"/>
                <a:sym typeface="Libre Franklin Medium"/>
              </a:rPr>
              <a:t> </a:t>
            </a:r>
            <a:r>
              <a:rPr b="1" i="0" lang="es-AR" sz="3800" u="none" cap="none" strike="noStrike">
                <a:solidFill>
                  <a:srgbClr val="CCEABC"/>
                </a:solidFill>
                <a:latin typeface="Libre Franklin Medium"/>
                <a:ea typeface="Libre Franklin Medium"/>
                <a:cs typeface="Libre Franklin Medium"/>
                <a:sym typeface="Libre Franklin Medium"/>
              </a:rPr>
              <a:t>STIMULATION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270" name="Google Shape;270;p17"/>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271" name="Google Shape;271;p17"/>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8"/>
          <p:cNvSpPr txBox="1"/>
          <p:nvPr/>
        </p:nvSpPr>
        <p:spPr>
          <a:xfrm>
            <a:off x="1847850" y="260351"/>
            <a:ext cx="5327650" cy="123031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600"/>
              <a:buFont typeface="Libre Franklin Medium"/>
              <a:buNone/>
            </a:pPr>
            <a:r>
              <a:rPr b="1" i="0" lang="es-AR" sz="3600" u="none" cap="none" strike="noStrike">
                <a:solidFill>
                  <a:srgbClr val="CCEABC"/>
                </a:solidFill>
                <a:latin typeface="Libre Franklin Medium"/>
                <a:ea typeface="Libre Franklin Medium"/>
                <a:cs typeface="Libre Franklin Medium"/>
                <a:sym typeface="Libre Franklin Medium"/>
              </a:rPr>
              <a:t> </a:t>
            </a:r>
            <a:r>
              <a:rPr b="1" i="0" lang="es-AR" sz="3800" u="none" cap="none" strike="noStrike">
                <a:solidFill>
                  <a:srgbClr val="CCEABC"/>
                </a:solidFill>
                <a:latin typeface="Libre Franklin Medium"/>
                <a:ea typeface="Libre Franklin Medium"/>
                <a:cs typeface="Libre Franklin Medium"/>
                <a:sym typeface="Libre Franklin Medium"/>
              </a:rPr>
              <a:t>INAPPROPRIATE</a:t>
            </a:r>
            <a:r>
              <a:rPr b="1" i="0" lang="es-AR" sz="3600" u="none" cap="none" strike="noStrike">
                <a:solidFill>
                  <a:srgbClr val="CCEABC"/>
                </a:solidFill>
                <a:latin typeface="Libre Franklin Medium"/>
                <a:ea typeface="Libre Franklin Medium"/>
                <a:cs typeface="Libre Franklin Medium"/>
                <a:sym typeface="Libre Franklin Medium"/>
              </a:rPr>
              <a:t> </a:t>
            </a:r>
            <a:br>
              <a:rPr b="1" i="0" lang="es-AR" sz="3600" u="none" cap="none" strike="noStrike">
                <a:solidFill>
                  <a:srgbClr val="CCEABC"/>
                </a:solidFill>
                <a:latin typeface="Libre Franklin Medium"/>
                <a:ea typeface="Libre Franklin Medium"/>
                <a:cs typeface="Libre Franklin Medium"/>
                <a:sym typeface="Libre Franklin Medium"/>
              </a:rPr>
            </a:br>
            <a:r>
              <a:rPr b="1" i="0" lang="es-AR" sz="3600" u="none" cap="none" strike="noStrike">
                <a:solidFill>
                  <a:srgbClr val="CCEABC"/>
                </a:solidFill>
                <a:latin typeface="Libre Franklin Medium"/>
                <a:ea typeface="Libre Franklin Medium"/>
                <a:cs typeface="Libre Franklin Medium"/>
                <a:sym typeface="Libre Franklin Medium"/>
              </a:rPr>
              <a:t> STIMULATION</a:t>
            </a:r>
            <a:endParaRPr b="1" i="0" sz="3600" u="none" cap="none" strike="noStrike">
              <a:solidFill>
                <a:srgbClr val="CCEABC"/>
              </a:solidFill>
              <a:latin typeface="Libre Franklin Medium"/>
              <a:ea typeface="Libre Franklin Medium"/>
              <a:cs typeface="Libre Franklin Medium"/>
              <a:sym typeface="Libre Franklin Medium"/>
            </a:endParaRPr>
          </a:p>
        </p:txBody>
      </p:sp>
      <p:grpSp>
        <p:nvGrpSpPr>
          <p:cNvPr id="278" name="Google Shape;278;p18"/>
          <p:cNvGrpSpPr/>
          <p:nvPr/>
        </p:nvGrpSpPr>
        <p:grpSpPr>
          <a:xfrm>
            <a:off x="1986756" y="1488099"/>
            <a:ext cx="8218487" cy="4343400"/>
            <a:chOff x="-3" y="-3"/>
            <a:chExt cx="3690" cy="3872"/>
          </a:xfrm>
        </p:grpSpPr>
        <p:grpSp>
          <p:nvGrpSpPr>
            <p:cNvPr id="279" name="Google Shape;279;p18"/>
            <p:cNvGrpSpPr/>
            <p:nvPr/>
          </p:nvGrpSpPr>
          <p:grpSpPr>
            <a:xfrm>
              <a:off x="0" y="0"/>
              <a:ext cx="3684" cy="3866"/>
              <a:chOff x="0" y="0"/>
              <a:chExt cx="3684" cy="3866"/>
            </a:xfrm>
          </p:grpSpPr>
          <p:grpSp>
            <p:nvGrpSpPr>
              <p:cNvPr id="280" name="Google Shape;280;p18"/>
              <p:cNvGrpSpPr/>
              <p:nvPr/>
            </p:nvGrpSpPr>
            <p:grpSpPr>
              <a:xfrm>
                <a:off x="0" y="0"/>
                <a:ext cx="1842" cy="404"/>
                <a:chOff x="0" y="0"/>
                <a:chExt cx="1842" cy="404"/>
              </a:xfrm>
            </p:grpSpPr>
            <p:sp>
              <p:nvSpPr>
                <p:cNvPr id="281" name="Google Shape;281;p18"/>
                <p:cNvSpPr/>
                <p:nvPr/>
              </p:nvSpPr>
              <p:spPr>
                <a:xfrm>
                  <a:off x="43" y="0"/>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1" i="0" lang="es-AR" sz="1800" u="none" cap="none" strike="noStrike">
                      <a:solidFill>
                        <a:schemeClr val="dk1"/>
                      </a:solidFill>
                      <a:latin typeface="Arial"/>
                      <a:ea typeface="Arial"/>
                      <a:cs typeface="Arial"/>
                      <a:sym typeface="Arial"/>
                    </a:rPr>
                    <a:t>PROCEDURE</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82" name="Google Shape;282;p18"/>
                <p:cNvSpPr/>
                <p:nvPr/>
              </p:nvSpPr>
              <p:spPr>
                <a:xfrm>
                  <a:off x="0" y="0"/>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83" name="Google Shape;283;p18"/>
              <p:cNvGrpSpPr/>
              <p:nvPr/>
            </p:nvGrpSpPr>
            <p:grpSpPr>
              <a:xfrm>
                <a:off x="1842" y="0"/>
                <a:ext cx="1842" cy="404"/>
                <a:chOff x="1842" y="0"/>
                <a:chExt cx="1842" cy="404"/>
              </a:xfrm>
            </p:grpSpPr>
            <p:sp>
              <p:nvSpPr>
                <p:cNvPr id="284" name="Google Shape;284;p18"/>
                <p:cNvSpPr/>
                <p:nvPr/>
              </p:nvSpPr>
              <p:spPr>
                <a:xfrm>
                  <a:off x="1885" y="0"/>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1" i="0" lang="es-AR" sz="1800" u="none" cap="none" strike="noStrike">
                      <a:solidFill>
                        <a:schemeClr val="dk1"/>
                      </a:solidFill>
                      <a:latin typeface="Arial"/>
                      <a:ea typeface="Arial"/>
                      <a:cs typeface="Arial"/>
                      <a:sym typeface="Arial"/>
                    </a:rPr>
                    <a:t>CONSEQUENCE</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85" name="Google Shape;285;p18"/>
                <p:cNvSpPr/>
                <p:nvPr/>
              </p:nvSpPr>
              <p:spPr>
                <a:xfrm>
                  <a:off x="1842" y="0"/>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86" name="Google Shape;286;p18"/>
              <p:cNvGrpSpPr/>
              <p:nvPr/>
            </p:nvGrpSpPr>
            <p:grpSpPr>
              <a:xfrm>
                <a:off x="0" y="404"/>
                <a:ext cx="1842" cy="404"/>
                <a:chOff x="0" y="404"/>
                <a:chExt cx="1842" cy="404"/>
              </a:xfrm>
            </p:grpSpPr>
            <p:sp>
              <p:nvSpPr>
                <p:cNvPr id="287" name="Google Shape;287;p18"/>
                <p:cNvSpPr/>
                <p:nvPr/>
              </p:nvSpPr>
              <p:spPr>
                <a:xfrm>
                  <a:off x="43" y="404"/>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Slapping on the back or buttocks</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88" name="Google Shape;288;p18"/>
                <p:cNvSpPr/>
                <p:nvPr/>
              </p:nvSpPr>
              <p:spPr>
                <a:xfrm>
                  <a:off x="0" y="404"/>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89" name="Google Shape;289;p18"/>
              <p:cNvGrpSpPr/>
              <p:nvPr/>
            </p:nvGrpSpPr>
            <p:grpSpPr>
              <a:xfrm>
                <a:off x="1842" y="404"/>
                <a:ext cx="1842" cy="404"/>
                <a:chOff x="1842" y="404"/>
                <a:chExt cx="1842" cy="404"/>
              </a:xfrm>
            </p:grpSpPr>
            <p:sp>
              <p:nvSpPr>
                <p:cNvPr id="290" name="Google Shape;290;p18"/>
                <p:cNvSpPr/>
                <p:nvPr/>
              </p:nvSpPr>
              <p:spPr>
                <a:xfrm>
                  <a:off x="1885" y="404"/>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Contusions</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91" name="Google Shape;291;p18"/>
                <p:cNvSpPr/>
                <p:nvPr/>
              </p:nvSpPr>
              <p:spPr>
                <a:xfrm>
                  <a:off x="1842" y="404"/>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92" name="Google Shape;292;p18"/>
              <p:cNvGrpSpPr/>
              <p:nvPr/>
            </p:nvGrpSpPr>
            <p:grpSpPr>
              <a:xfrm>
                <a:off x="0" y="808"/>
                <a:ext cx="1842" cy="750"/>
                <a:chOff x="0" y="808"/>
                <a:chExt cx="1842" cy="750"/>
              </a:xfrm>
            </p:grpSpPr>
            <p:sp>
              <p:nvSpPr>
                <p:cNvPr id="293" name="Google Shape;293;p18"/>
                <p:cNvSpPr/>
                <p:nvPr/>
              </p:nvSpPr>
              <p:spPr>
                <a:xfrm>
                  <a:off x="43" y="808"/>
                  <a:ext cx="1756" cy="7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Squeezing the rib cage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94" name="Google Shape;294;p18"/>
                <p:cNvSpPr/>
                <p:nvPr/>
              </p:nvSpPr>
              <p:spPr>
                <a:xfrm>
                  <a:off x="0" y="808"/>
                  <a:ext cx="1842" cy="750"/>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95" name="Google Shape;295;p18"/>
              <p:cNvGrpSpPr/>
              <p:nvPr/>
            </p:nvGrpSpPr>
            <p:grpSpPr>
              <a:xfrm>
                <a:off x="1842" y="808"/>
                <a:ext cx="1842" cy="750"/>
                <a:chOff x="1842" y="808"/>
                <a:chExt cx="1842" cy="750"/>
              </a:xfrm>
            </p:grpSpPr>
            <p:sp>
              <p:nvSpPr>
                <p:cNvPr id="296" name="Google Shape;296;p18"/>
                <p:cNvSpPr/>
                <p:nvPr/>
              </p:nvSpPr>
              <p:spPr>
                <a:xfrm>
                  <a:off x="1885" y="808"/>
                  <a:ext cx="1756" cy="7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Fractures, pneumothorax, severe difficult breathing, death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97" name="Google Shape;297;p18"/>
                <p:cNvSpPr/>
                <p:nvPr/>
              </p:nvSpPr>
              <p:spPr>
                <a:xfrm>
                  <a:off x="1842" y="808"/>
                  <a:ext cx="1842" cy="750"/>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298" name="Google Shape;298;p18"/>
              <p:cNvGrpSpPr/>
              <p:nvPr/>
            </p:nvGrpSpPr>
            <p:grpSpPr>
              <a:xfrm>
                <a:off x="0" y="1558"/>
                <a:ext cx="1842" cy="750"/>
                <a:chOff x="0" y="1558"/>
                <a:chExt cx="1842" cy="750"/>
              </a:xfrm>
            </p:grpSpPr>
            <p:sp>
              <p:nvSpPr>
                <p:cNvPr id="299" name="Google Shape;299;p18"/>
                <p:cNvSpPr/>
                <p:nvPr/>
              </p:nvSpPr>
              <p:spPr>
                <a:xfrm>
                  <a:off x="43" y="1558"/>
                  <a:ext cx="1756" cy="7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Pressing the lower extremities over the abdomen</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00" name="Google Shape;300;p18"/>
                <p:cNvSpPr/>
                <p:nvPr/>
              </p:nvSpPr>
              <p:spPr>
                <a:xfrm>
                  <a:off x="0" y="1558"/>
                  <a:ext cx="1842" cy="750"/>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01" name="Google Shape;301;p18"/>
              <p:cNvGrpSpPr/>
              <p:nvPr/>
            </p:nvGrpSpPr>
            <p:grpSpPr>
              <a:xfrm>
                <a:off x="1842" y="1558"/>
                <a:ext cx="1842" cy="750"/>
                <a:chOff x="1842" y="1558"/>
                <a:chExt cx="1842" cy="750"/>
              </a:xfrm>
            </p:grpSpPr>
            <p:sp>
              <p:nvSpPr>
                <p:cNvPr id="302" name="Google Shape;302;p18"/>
                <p:cNvSpPr/>
                <p:nvPr/>
              </p:nvSpPr>
              <p:spPr>
                <a:xfrm>
                  <a:off x="1885" y="1558"/>
                  <a:ext cx="1756" cy="7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Liver or spleen rupture</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03" name="Google Shape;303;p18"/>
                <p:cNvSpPr/>
                <p:nvPr/>
              </p:nvSpPr>
              <p:spPr>
                <a:xfrm>
                  <a:off x="1842" y="1558"/>
                  <a:ext cx="1842" cy="750"/>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04" name="Google Shape;304;p18"/>
              <p:cNvGrpSpPr/>
              <p:nvPr/>
            </p:nvGrpSpPr>
            <p:grpSpPr>
              <a:xfrm>
                <a:off x="0" y="2308"/>
                <a:ext cx="1842" cy="404"/>
                <a:chOff x="0" y="2308"/>
                <a:chExt cx="1842" cy="404"/>
              </a:xfrm>
            </p:grpSpPr>
            <p:sp>
              <p:nvSpPr>
                <p:cNvPr id="305" name="Google Shape;305;p18"/>
                <p:cNvSpPr/>
                <p:nvPr/>
              </p:nvSpPr>
              <p:spPr>
                <a:xfrm>
                  <a:off x="43" y="2308"/>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Dilating anal sphincter</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06" name="Google Shape;306;p18"/>
                <p:cNvSpPr/>
                <p:nvPr/>
              </p:nvSpPr>
              <p:spPr>
                <a:xfrm>
                  <a:off x="0" y="2308"/>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07" name="Google Shape;307;p18"/>
              <p:cNvGrpSpPr/>
              <p:nvPr/>
            </p:nvGrpSpPr>
            <p:grpSpPr>
              <a:xfrm>
                <a:off x="1842" y="2308"/>
                <a:ext cx="1842" cy="404"/>
                <a:chOff x="1842" y="2308"/>
                <a:chExt cx="1842" cy="404"/>
              </a:xfrm>
            </p:grpSpPr>
            <p:sp>
              <p:nvSpPr>
                <p:cNvPr id="308" name="Google Shape;308;p18"/>
                <p:cNvSpPr/>
                <p:nvPr/>
              </p:nvSpPr>
              <p:spPr>
                <a:xfrm>
                  <a:off x="1885" y="2308"/>
                  <a:ext cx="1756" cy="4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Sphincter lesion</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09" name="Google Shape;309;p18"/>
                <p:cNvSpPr/>
                <p:nvPr/>
              </p:nvSpPr>
              <p:spPr>
                <a:xfrm>
                  <a:off x="1842" y="2308"/>
                  <a:ext cx="1842" cy="404"/>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10" name="Google Shape;310;p18"/>
              <p:cNvGrpSpPr/>
              <p:nvPr/>
            </p:nvGrpSpPr>
            <p:grpSpPr>
              <a:xfrm>
                <a:off x="0" y="2712"/>
                <a:ext cx="1842" cy="577"/>
                <a:chOff x="0" y="2712"/>
                <a:chExt cx="1842" cy="577"/>
              </a:xfrm>
            </p:grpSpPr>
            <p:sp>
              <p:nvSpPr>
                <p:cNvPr id="311" name="Google Shape;311;p18"/>
                <p:cNvSpPr/>
                <p:nvPr/>
              </p:nvSpPr>
              <p:spPr>
                <a:xfrm>
                  <a:off x="43" y="2712"/>
                  <a:ext cx="1756" cy="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Cold or hot compresses or bathing the newborn</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2" name="Google Shape;312;p18"/>
                <p:cNvSpPr/>
                <p:nvPr/>
              </p:nvSpPr>
              <p:spPr>
                <a:xfrm>
                  <a:off x="0" y="2712"/>
                  <a:ext cx="1842" cy="577"/>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13" name="Google Shape;313;p18"/>
              <p:cNvGrpSpPr/>
              <p:nvPr/>
            </p:nvGrpSpPr>
            <p:grpSpPr>
              <a:xfrm>
                <a:off x="1842" y="2712"/>
                <a:ext cx="1842" cy="577"/>
                <a:chOff x="1842" y="2712"/>
                <a:chExt cx="1842" cy="577"/>
              </a:xfrm>
            </p:grpSpPr>
            <p:sp>
              <p:nvSpPr>
                <p:cNvPr id="314" name="Google Shape;314;p18"/>
                <p:cNvSpPr/>
                <p:nvPr/>
              </p:nvSpPr>
              <p:spPr>
                <a:xfrm>
                  <a:off x="1885" y="2712"/>
                  <a:ext cx="1756" cy="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Hyperthermia, hypothermia, burns</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5" name="Google Shape;315;p18"/>
                <p:cNvSpPr/>
                <p:nvPr/>
              </p:nvSpPr>
              <p:spPr>
                <a:xfrm>
                  <a:off x="1842" y="2712"/>
                  <a:ext cx="1842" cy="577"/>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16" name="Google Shape;316;p18"/>
              <p:cNvGrpSpPr/>
              <p:nvPr/>
            </p:nvGrpSpPr>
            <p:grpSpPr>
              <a:xfrm>
                <a:off x="0" y="3289"/>
                <a:ext cx="1842" cy="577"/>
                <a:chOff x="0" y="3289"/>
                <a:chExt cx="1842" cy="577"/>
              </a:xfrm>
            </p:grpSpPr>
            <p:sp>
              <p:nvSpPr>
                <p:cNvPr id="317" name="Google Shape;317;p18"/>
                <p:cNvSpPr/>
                <p:nvPr/>
              </p:nvSpPr>
              <p:spPr>
                <a:xfrm>
                  <a:off x="43" y="3289"/>
                  <a:ext cx="1756" cy="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Shaking the newborn</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8" name="Google Shape;318;p18"/>
                <p:cNvSpPr/>
                <p:nvPr/>
              </p:nvSpPr>
              <p:spPr>
                <a:xfrm>
                  <a:off x="0" y="3289"/>
                  <a:ext cx="1842" cy="577"/>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319" name="Google Shape;319;p18"/>
              <p:cNvGrpSpPr/>
              <p:nvPr/>
            </p:nvGrpSpPr>
            <p:grpSpPr>
              <a:xfrm>
                <a:off x="1842" y="3289"/>
                <a:ext cx="1842" cy="577"/>
                <a:chOff x="1842" y="3289"/>
                <a:chExt cx="1842" cy="577"/>
              </a:xfrm>
            </p:grpSpPr>
            <p:sp>
              <p:nvSpPr>
                <p:cNvPr id="320" name="Google Shape;320;p18"/>
                <p:cNvSpPr/>
                <p:nvPr/>
              </p:nvSpPr>
              <p:spPr>
                <a:xfrm>
                  <a:off x="1885" y="3289"/>
                  <a:ext cx="1756" cy="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s-AR" sz="1800" u="none" cap="none" strike="noStrike">
                      <a:solidFill>
                        <a:schemeClr val="dk1"/>
                      </a:solidFill>
                      <a:latin typeface="Arial"/>
                      <a:ea typeface="Arial"/>
                      <a:cs typeface="Arial"/>
                      <a:sym typeface="Arial"/>
                    </a:rPr>
                    <a:t>Hemorrhages or brain damage</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21" name="Google Shape;321;p18"/>
                <p:cNvSpPr/>
                <p:nvPr/>
              </p:nvSpPr>
              <p:spPr>
                <a:xfrm>
                  <a:off x="1842" y="3289"/>
                  <a:ext cx="1842" cy="577"/>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sp>
          <p:nvSpPr>
            <p:cNvPr id="322" name="Google Shape;322;p18"/>
            <p:cNvSpPr/>
            <p:nvPr/>
          </p:nvSpPr>
          <p:spPr>
            <a:xfrm>
              <a:off x="-3" y="-3"/>
              <a:ext cx="3690" cy="3872"/>
            </a:xfrm>
            <a:prstGeom prst="rect">
              <a:avLst/>
            </a:prstGeom>
            <a:noFill/>
            <a:ln cap="flat" cmpd="sng" w="9525">
              <a:solidFill>
                <a:srgbClr val="A0A0A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pic>
        <p:nvPicPr>
          <p:cNvPr descr="A blue sign with white text&#10;&#10;Description automatically generated with medium confidence" id="323" name="Google Shape;323;p18"/>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24" name="Google Shape;324;p18"/>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19"/>
          <p:cNvSpPr txBox="1"/>
          <p:nvPr>
            <p:ph idx="1" type="body"/>
          </p:nvPr>
        </p:nvSpPr>
        <p:spPr>
          <a:xfrm>
            <a:off x="2208214" y="1916114"/>
            <a:ext cx="8002587" cy="49418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t/>
            </a:r>
            <a:endParaRPr i="1"/>
          </a:p>
          <a:p>
            <a:pPr indent="0" lvl="0" marL="0" rtl="0" algn="l">
              <a:lnSpc>
                <a:spcPct val="90000"/>
              </a:lnSpc>
              <a:spcBef>
                <a:spcPts val="1000"/>
              </a:spcBef>
              <a:spcAft>
                <a:spcPts val="0"/>
              </a:spcAft>
              <a:buClr>
                <a:schemeClr val="dk1"/>
              </a:buClr>
              <a:buSzPts val="2800"/>
              <a:buNone/>
            </a:pPr>
            <a:r>
              <a:rPr b="1" i="1" lang="es-AR"/>
              <a:t>Once the initial steps are completed</a:t>
            </a:r>
            <a:endParaRPr/>
          </a:p>
          <a:p>
            <a:pPr indent="0" lvl="0" marL="0" rtl="0" algn="l">
              <a:lnSpc>
                <a:spcPct val="90000"/>
              </a:lnSpc>
              <a:spcBef>
                <a:spcPts val="1000"/>
              </a:spcBef>
              <a:spcAft>
                <a:spcPts val="0"/>
              </a:spcAft>
              <a:buClr>
                <a:schemeClr val="dk1"/>
              </a:buClr>
              <a:buSzPts val="400"/>
              <a:buNone/>
            </a:pPr>
            <a:r>
              <a:t/>
            </a:r>
            <a:endParaRPr b="1" sz="400"/>
          </a:p>
          <a:p>
            <a:pPr indent="0" lvl="0" marL="0" rtl="0" algn="l">
              <a:lnSpc>
                <a:spcPct val="90000"/>
              </a:lnSpc>
              <a:spcBef>
                <a:spcPts val="1000"/>
              </a:spcBef>
              <a:spcAft>
                <a:spcPts val="0"/>
              </a:spcAft>
              <a:buClr>
                <a:schemeClr val="dk1"/>
              </a:buClr>
              <a:buSzPts val="2400"/>
              <a:buNone/>
            </a:pPr>
            <a:r>
              <a:rPr lang="es-AR" sz="2400"/>
              <a:t>(Thermal control, positioning, airway clearing, stimulation)</a:t>
            </a:r>
            <a:endParaRPr/>
          </a:p>
        </p:txBody>
      </p:sp>
      <p:sp>
        <p:nvSpPr>
          <p:cNvPr id="331" name="Google Shape;331;p19"/>
          <p:cNvSpPr txBox="1"/>
          <p:nvPr/>
        </p:nvSpPr>
        <p:spPr>
          <a:xfrm>
            <a:off x="3359150" y="4076700"/>
            <a:ext cx="6451600" cy="2173288"/>
          </a:xfrm>
          <a:prstGeom prst="rect">
            <a:avLst/>
          </a:prstGeom>
          <a:noFill/>
          <a:ln>
            <a:noFill/>
          </a:ln>
        </p:spPr>
        <p:txBody>
          <a:bodyPr anchorCtr="0" anchor="t" bIns="45700" lIns="91425" spcFirstLastPara="1" rIns="91425" wrap="square" tIns="45700">
            <a:spAutoFit/>
          </a:bodyPr>
          <a:lstStyle/>
          <a:p>
            <a:pPr indent="-342900" lvl="0" marL="342900" marR="0" rtl="0" algn="l">
              <a:lnSpc>
                <a:spcPct val="130000"/>
              </a:lnSpc>
              <a:spcBef>
                <a:spcPts val="0"/>
              </a:spcBef>
              <a:spcAft>
                <a:spcPts val="0"/>
              </a:spcAft>
              <a:buClr>
                <a:schemeClr val="lt1"/>
              </a:buClr>
              <a:buSzPts val="2400"/>
              <a:buFont typeface="Arial"/>
              <a:buNone/>
            </a:pPr>
            <a:r>
              <a:rPr b="1" i="1" lang="es-AR" sz="2400" u="none" cap="none" strike="noStrike">
                <a:solidFill>
                  <a:schemeClr val="lt1"/>
                </a:solidFill>
                <a:latin typeface="Arial"/>
                <a:ea typeface="Arial"/>
                <a:cs typeface="Arial"/>
                <a:sym typeface="Arial"/>
              </a:rPr>
              <a:t>Then Assess:</a:t>
            </a:r>
            <a:endParaRPr b="0" i="0" sz="1400" u="none" cap="none" strike="noStrike">
              <a:solidFill>
                <a:srgbClr val="000000"/>
              </a:solidFill>
              <a:latin typeface="Arial"/>
              <a:ea typeface="Arial"/>
              <a:cs typeface="Arial"/>
              <a:sym typeface="Arial"/>
            </a:endParaRPr>
          </a:p>
          <a:p>
            <a:pPr indent="-342900" lvl="1" marL="800100" marR="0" rtl="0" algn="l">
              <a:lnSpc>
                <a:spcPct val="130000"/>
              </a:lnSpc>
              <a:spcBef>
                <a:spcPts val="0"/>
              </a:spcBef>
              <a:spcAft>
                <a:spcPts val="0"/>
              </a:spcAft>
              <a:buClr>
                <a:srgbClr val="FF0000"/>
              </a:buClr>
              <a:buSzPts val="800"/>
              <a:buFont typeface="Arial"/>
              <a:buNone/>
            </a:pPr>
            <a:r>
              <a:t/>
            </a:r>
            <a:endParaRPr b="1" i="0" sz="800" u="none" cap="none" strike="noStrike">
              <a:solidFill>
                <a:schemeClr val="lt1"/>
              </a:solidFill>
              <a:latin typeface="Arial"/>
              <a:ea typeface="Arial"/>
              <a:cs typeface="Arial"/>
              <a:sym typeface="Arial"/>
            </a:endParaRPr>
          </a:p>
          <a:p>
            <a:pPr indent="-342900" lvl="1" marL="800100" marR="0" rtl="0" algn="l">
              <a:lnSpc>
                <a:spcPct val="130000"/>
              </a:lnSpc>
              <a:spcBef>
                <a:spcPts val="0"/>
              </a:spcBef>
              <a:spcAft>
                <a:spcPts val="0"/>
              </a:spcAft>
              <a:buClr>
                <a:schemeClr val="lt1"/>
              </a:buClr>
              <a:buSzPts val="2400"/>
              <a:buFont typeface="Arial"/>
              <a:buChar char="•"/>
            </a:pPr>
            <a:r>
              <a:rPr b="0" i="0" lang="es-AR" sz="2400" u="none" cap="none" strike="noStrike">
                <a:solidFill>
                  <a:schemeClr val="lt1"/>
                </a:solidFill>
                <a:latin typeface="Arial"/>
                <a:ea typeface="Arial"/>
                <a:cs typeface="Arial"/>
                <a:sym typeface="Arial"/>
              </a:rPr>
              <a:t>Breathing-Cry/Adequate respirations </a:t>
            </a:r>
            <a:endParaRPr b="0" i="0" sz="1400" u="none" cap="none" strike="noStrike">
              <a:solidFill>
                <a:srgbClr val="000000"/>
              </a:solidFill>
              <a:latin typeface="Arial"/>
              <a:ea typeface="Arial"/>
              <a:cs typeface="Arial"/>
              <a:sym typeface="Arial"/>
            </a:endParaRPr>
          </a:p>
          <a:p>
            <a:pPr indent="-342900" lvl="1" marL="800100" marR="0" rtl="0" algn="l">
              <a:lnSpc>
                <a:spcPct val="130000"/>
              </a:lnSpc>
              <a:spcBef>
                <a:spcPts val="0"/>
              </a:spcBef>
              <a:spcAft>
                <a:spcPts val="0"/>
              </a:spcAft>
              <a:buClr>
                <a:schemeClr val="lt1"/>
              </a:buClr>
              <a:buSzPts val="2400"/>
              <a:buFont typeface="Arial"/>
              <a:buChar char="•"/>
            </a:pPr>
            <a:r>
              <a:rPr b="0" i="0" lang="es-AR" sz="2400" u="none" cap="none" strike="noStrike">
                <a:solidFill>
                  <a:schemeClr val="lt1"/>
                </a:solidFill>
                <a:latin typeface="Arial"/>
                <a:ea typeface="Arial"/>
                <a:cs typeface="Arial"/>
                <a:sym typeface="Arial"/>
              </a:rPr>
              <a:t>Heart rate  </a:t>
            </a:r>
            <a:endParaRPr b="0" i="0" sz="1400" u="none" cap="none" strike="noStrike">
              <a:solidFill>
                <a:srgbClr val="000000"/>
              </a:solidFill>
              <a:latin typeface="Arial"/>
              <a:ea typeface="Arial"/>
              <a:cs typeface="Arial"/>
              <a:sym typeface="Arial"/>
            </a:endParaRPr>
          </a:p>
          <a:p>
            <a:pPr indent="-342900" lvl="1" marL="800100" marR="0" rtl="0" algn="l">
              <a:lnSpc>
                <a:spcPct val="130000"/>
              </a:lnSpc>
              <a:spcBef>
                <a:spcPts val="0"/>
              </a:spcBef>
              <a:spcAft>
                <a:spcPts val="0"/>
              </a:spcAft>
              <a:buClr>
                <a:schemeClr val="lt1"/>
              </a:buClr>
              <a:buSzPts val="2400"/>
              <a:buFont typeface="Arial"/>
              <a:buChar char="•"/>
            </a:pPr>
            <a:r>
              <a:rPr b="0" i="0" lang="es-AR" sz="2400" u="none" cap="none" strike="noStrike">
                <a:solidFill>
                  <a:schemeClr val="lt1"/>
                </a:solidFill>
                <a:latin typeface="Arial"/>
                <a:ea typeface="Arial"/>
                <a:cs typeface="Arial"/>
                <a:sym typeface="Arial"/>
              </a:rPr>
              <a:t>Color</a:t>
            </a:r>
            <a:endParaRPr b="0" i="0" sz="1400" u="none" cap="none" strike="noStrike">
              <a:solidFill>
                <a:srgbClr val="000000"/>
              </a:solidFill>
              <a:latin typeface="Arial"/>
              <a:ea typeface="Arial"/>
              <a:cs typeface="Arial"/>
              <a:sym typeface="Arial"/>
            </a:endParaRPr>
          </a:p>
        </p:txBody>
      </p:sp>
      <p:sp>
        <p:nvSpPr>
          <p:cNvPr id="332" name="Google Shape;332;p19"/>
          <p:cNvSpPr txBox="1"/>
          <p:nvPr/>
        </p:nvSpPr>
        <p:spPr>
          <a:xfrm>
            <a:off x="1847850" y="260351"/>
            <a:ext cx="5327650"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ASSESSING</a:t>
            </a:r>
            <a:br>
              <a:rPr b="1" i="0" lang="es-AR" sz="3800" u="none" cap="none" strike="noStrike">
                <a:solidFill>
                  <a:srgbClr val="CCEABC"/>
                </a:solidFill>
                <a:latin typeface="Libre Franklin Medium"/>
                <a:ea typeface="Libre Franklin Medium"/>
                <a:cs typeface="Libre Franklin Medium"/>
                <a:sym typeface="Libre Franklin Medium"/>
              </a:rPr>
            </a:br>
            <a:r>
              <a:rPr b="1" i="0" lang="es-AR" sz="3800" u="none" cap="none" strike="noStrike">
                <a:solidFill>
                  <a:srgbClr val="CCEABC"/>
                </a:solidFill>
                <a:latin typeface="Libre Franklin Medium"/>
                <a:ea typeface="Libre Franklin Medium"/>
                <a:cs typeface="Libre Franklin Medium"/>
                <a:sym typeface="Libre Franklin Medium"/>
              </a:rPr>
              <a:t>RESUSCITATION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333" name="Google Shape;333;p19"/>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34" name="Google Shape;334;p19"/>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txBox="1"/>
          <p:nvPr>
            <p:ph idx="1" type="body"/>
          </p:nvPr>
        </p:nvSpPr>
        <p:spPr>
          <a:xfrm>
            <a:off x="1981200" y="2157414"/>
            <a:ext cx="8229600" cy="4852987"/>
          </a:xfrm>
          <a:prstGeom prst="rect">
            <a:avLst/>
          </a:prstGeom>
          <a:noFill/>
          <a:ln>
            <a:noFill/>
          </a:ln>
        </p:spPr>
        <p:txBody>
          <a:bodyPr anchorCtr="0" anchor="t" bIns="45700" lIns="91425" spcFirstLastPara="1" rIns="91425" wrap="square" tIns="45700">
            <a:normAutofit/>
          </a:bodyPr>
          <a:lstStyle/>
          <a:p>
            <a:pPr indent="-533400" lvl="0" marL="533400" rtl="0" algn="l">
              <a:lnSpc>
                <a:spcPct val="120000"/>
              </a:lnSpc>
              <a:spcBef>
                <a:spcPts val="0"/>
              </a:spcBef>
              <a:spcAft>
                <a:spcPts val="0"/>
              </a:spcAft>
              <a:buClr>
                <a:schemeClr val="dk1"/>
              </a:buClr>
              <a:buSzPts val="2400"/>
              <a:buFont typeface="Arial"/>
              <a:buAutoNum type="arabicPeriod"/>
            </a:pPr>
            <a:r>
              <a:rPr b="1" lang="es-AR" sz="2400"/>
              <a:t>Anticipate neonatal resuscitation</a:t>
            </a:r>
            <a:br>
              <a:rPr b="1" lang="es-AR" sz="2400"/>
            </a:br>
            <a:r>
              <a:rPr b="1" lang="es-AR" sz="2400"/>
              <a:t>(plan, recognize risks, check equipment)</a:t>
            </a:r>
            <a:endParaRPr/>
          </a:p>
          <a:p>
            <a:pPr indent="-533400" lvl="0" marL="533400" rtl="0" algn="l">
              <a:lnSpc>
                <a:spcPct val="120000"/>
              </a:lnSpc>
              <a:spcBef>
                <a:spcPts val="1000"/>
              </a:spcBef>
              <a:spcAft>
                <a:spcPts val="0"/>
              </a:spcAft>
              <a:buClr>
                <a:schemeClr val="dk1"/>
              </a:buClr>
              <a:buSzPts val="2400"/>
              <a:buFont typeface="Arial"/>
              <a:buAutoNum type="arabicPeriod"/>
            </a:pPr>
            <a:r>
              <a:rPr b="1" lang="es-AR" sz="2400"/>
              <a:t>Identify the newborn making a normal transition immediately after birth</a:t>
            </a:r>
            <a:endParaRPr/>
          </a:p>
          <a:p>
            <a:pPr indent="-533400" lvl="0" marL="533400" rtl="0" algn="l">
              <a:lnSpc>
                <a:spcPct val="120000"/>
              </a:lnSpc>
              <a:spcBef>
                <a:spcPts val="1000"/>
              </a:spcBef>
              <a:spcAft>
                <a:spcPts val="0"/>
              </a:spcAft>
              <a:buClr>
                <a:schemeClr val="dk1"/>
              </a:buClr>
              <a:buSzPts val="2400"/>
              <a:buFont typeface="Arial"/>
              <a:buAutoNum type="arabicPeriod"/>
            </a:pPr>
            <a:r>
              <a:rPr b="1" lang="es-AR" sz="2400"/>
              <a:t>Identify the newborn requiring resuscitation</a:t>
            </a:r>
            <a:endParaRPr/>
          </a:p>
          <a:p>
            <a:pPr indent="-533400" lvl="0" marL="533400" rtl="0" algn="l">
              <a:lnSpc>
                <a:spcPct val="120000"/>
              </a:lnSpc>
              <a:spcBef>
                <a:spcPts val="1000"/>
              </a:spcBef>
              <a:spcAft>
                <a:spcPts val="0"/>
              </a:spcAft>
              <a:buClr>
                <a:schemeClr val="dk1"/>
              </a:buClr>
              <a:buSzPts val="2400"/>
              <a:buFont typeface="Arial"/>
              <a:buAutoNum type="arabicPeriod"/>
            </a:pPr>
            <a:r>
              <a:rPr b="1" lang="es-AR" sz="2400"/>
              <a:t>Describe and provide effective neonatal resuscitation interventions</a:t>
            </a:r>
            <a:endParaRPr/>
          </a:p>
        </p:txBody>
      </p:sp>
      <p:sp>
        <p:nvSpPr>
          <p:cNvPr id="105" name="Google Shape;105;p2"/>
          <p:cNvSpPr txBox="1"/>
          <p:nvPr/>
        </p:nvSpPr>
        <p:spPr>
          <a:xfrm>
            <a:off x="1905000" y="304801"/>
            <a:ext cx="7219950"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INITIAL CARE OF THE NEWBORN: OBJECTIVES</a:t>
            </a:r>
            <a:endParaRPr b="0" i="0" sz="1400" u="none" cap="none" strike="noStrike">
              <a:solidFill>
                <a:srgbClr val="000000"/>
              </a:solidFill>
              <a:latin typeface="Arial"/>
              <a:ea typeface="Arial"/>
              <a:cs typeface="Arial"/>
              <a:sym typeface="Arial"/>
            </a:endParaRPr>
          </a:p>
        </p:txBody>
      </p:sp>
      <p:pic>
        <p:nvPicPr>
          <p:cNvPr descr="A blue sign with white text&#10;&#10;Description automatically generated with medium confidence" id="106" name="Google Shape;106;p2"/>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07" name="Google Shape;107;p2"/>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20"/>
          <p:cNvSpPr txBox="1"/>
          <p:nvPr>
            <p:ph idx="1" type="body"/>
          </p:nvPr>
        </p:nvSpPr>
        <p:spPr>
          <a:xfrm>
            <a:off x="1981200" y="1431378"/>
            <a:ext cx="8229600" cy="5181600"/>
          </a:xfrm>
          <a:prstGeom prst="rect">
            <a:avLst/>
          </a:prstGeom>
          <a:noFill/>
          <a:ln>
            <a:noFill/>
          </a:ln>
        </p:spPr>
        <p:txBody>
          <a:bodyPr anchorCtr="0" anchor="t" bIns="45700" lIns="91425" spcFirstLastPara="1" rIns="91425" wrap="square" tIns="45700">
            <a:normAutofit/>
          </a:bodyPr>
          <a:lstStyle/>
          <a:p>
            <a:pPr indent="-228600" lvl="0" marL="228600" rtl="0" algn="l">
              <a:lnSpc>
                <a:spcPct val="95000"/>
              </a:lnSpc>
              <a:spcBef>
                <a:spcPts val="0"/>
              </a:spcBef>
              <a:spcAft>
                <a:spcPts val="0"/>
              </a:spcAft>
              <a:buClr>
                <a:schemeClr val="dk1"/>
              </a:buClr>
              <a:buSzPts val="2000"/>
              <a:buFont typeface="Arial"/>
              <a:buNone/>
            </a:pPr>
            <a:r>
              <a:rPr b="1" lang="es-AR" sz="2000"/>
              <a:t>Breathing</a:t>
            </a:r>
            <a:endParaRPr/>
          </a:p>
          <a:p>
            <a:pPr indent="-228600" lvl="1" marL="685800" rtl="0" algn="l">
              <a:lnSpc>
                <a:spcPct val="95000"/>
              </a:lnSpc>
              <a:spcBef>
                <a:spcPts val="500"/>
              </a:spcBef>
              <a:spcAft>
                <a:spcPts val="0"/>
              </a:spcAft>
              <a:buClr>
                <a:schemeClr val="dk1"/>
              </a:buClr>
              <a:buSzPts val="2000"/>
              <a:buFont typeface="Arial"/>
              <a:buChar char="•"/>
            </a:pPr>
            <a:r>
              <a:rPr lang="es-AR" sz="2000"/>
              <a:t>Observe chest movements, depth of breaths, and </a:t>
            </a:r>
            <a:br>
              <a:rPr lang="es-AR" sz="2000"/>
            </a:br>
            <a:r>
              <a:rPr lang="es-AR" sz="2000"/>
              <a:t>respiratory rate</a:t>
            </a:r>
            <a:endParaRPr/>
          </a:p>
          <a:p>
            <a:pPr indent="-139700" lvl="0" marL="228600" rtl="0" algn="l">
              <a:lnSpc>
                <a:spcPct val="95000"/>
              </a:lnSpc>
              <a:spcBef>
                <a:spcPts val="1000"/>
              </a:spcBef>
              <a:spcAft>
                <a:spcPts val="0"/>
              </a:spcAft>
              <a:buClr>
                <a:schemeClr val="dk1"/>
              </a:buClr>
              <a:buSzPts val="1400"/>
              <a:buNone/>
            </a:pPr>
            <a:r>
              <a:t/>
            </a:r>
            <a:endParaRPr sz="1400"/>
          </a:p>
          <a:p>
            <a:pPr indent="-228600" lvl="0" marL="228600" rtl="0" algn="l">
              <a:lnSpc>
                <a:spcPct val="95000"/>
              </a:lnSpc>
              <a:spcBef>
                <a:spcPts val="1000"/>
              </a:spcBef>
              <a:spcAft>
                <a:spcPts val="0"/>
              </a:spcAft>
              <a:buClr>
                <a:schemeClr val="dk1"/>
              </a:buClr>
              <a:buSzPts val="2000"/>
              <a:buFont typeface="Arial"/>
              <a:buNone/>
            </a:pPr>
            <a:r>
              <a:rPr b="1" lang="es-AR" sz="2000"/>
              <a:t>Heart rate</a:t>
            </a:r>
            <a:endParaRPr/>
          </a:p>
          <a:p>
            <a:pPr indent="-228600" lvl="1" marL="685800" rtl="0" algn="l">
              <a:lnSpc>
                <a:spcPct val="95000"/>
              </a:lnSpc>
              <a:spcBef>
                <a:spcPts val="500"/>
              </a:spcBef>
              <a:spcAft>
                <a:spcPts val="0"/>
              </a:spcAft>
              <a:buClr>
                <a:schemeClr val="dk1"/>
              </a:buClr>
              <a:buSzPts val="2000"/>
              <a:buFont typeface="Arial"/>
              <a:buChar char="•"/>
            </a:pPr>
            <a:r>
              <a:rPr lang="es-AR" sz="2000"/>
              <a:t>Normal heart rate &gt;100 bpm</a:t>
            </a:r>
            <a:endParaRPr/>
          </a:p>
          <a:p>
            <a:pPr indent="-228600" lvl="1" marL="685800" rtl="0" algn="l">
              <a:lnSpc>
                <a:spcPct val="95000"/>
              </a:lnSpc>
              <a:spcBef>
                <a:spcPts val="500"/>
              </a:spcBef>
              <a:spcAft>
                <a:spcPts val="0"/>
              </a:spcAft>
              <a:buClr>
                <a:schemeClr val="dk1"/>
              </a:buClr>
              <a:buSzPts val="2000"/>
              <a:buFont typeface="Arial"/>
              <a:buChar char="•"/>
            </a:pPr>
            <a:r>
              <a:rPr lang="es-AR" sz="2000"/>
              <a:t>Pulse can be felt at the base of the umbilical cord, or heart beats heard with a stethoscope over the left side of the chest</a:t>
            </a:r>
            <a:endParaRPr sz="1200"/>
          </a:p>
          <a:p>
            <a:pPr indent="-228600" lvl="0" marL="228600" rtl="0" algn="l">
              <a:lnSpc>
                <a:spcPct val="95000"/>
              </a:lnSpc>
              <a:spcBef>
                <a:spcPts val="1000"/>
              </a:spcBef>
              <a:spcAft>
                <a:spcPts val="0"/>
              </a:spcAft>
              <a:buClr>
                <a:schemeClr val="dk1"/>
              </a:buClr>
              <a:buSzPts val="2000"/>
              <a:buFont typeface="Arial"/>
              <a:buNone/>
            </a:pPr>
            <a:r>
              <a:rPr b="1" lang="es-AR" sz="2000"/>
              <a:t>Color</a:t>
            </a:r>
            <a:endParaRPr/>
          </a:p>
          <a:p>
            <a:pPr indent="-228600" lvl="1" marL="685800" rtl="0" algn="l">
              <a:lnSpc>
                <a:spcPct val="95000"/>
              </a:lnSpc>
              <a:spcBef>
                <a:spcPts val="500"/>
              </a:spcBef>
              <a:spcAft>
                <a:spcPts val="0"/>
              </a:spcAft>
              <a:buClr>
                <a:schemeClr val="dk1"/>
              </a:buClr>
              <a:buSzPts val="2000"/>
              <a:buFont typeface="Arial"/>
              <a:buChar char="•"/>
            </a:pPr>
            <a:r>
              <a:rPr lang="es-AR" sz="2000"/>
              <a:t>The baby should have pink color in the trunk and mucous membranes after 5-10 minutes</a:t>
            </a:r>
            <a:endParaRPr sz="2000"/>
          </a:p>
          <a:p>
            <a:pPr indent="-228600" lvl="1" marL="685800" rtl="0" algn="l">
              <a:lnSpc>
                <a:spcPct val="95000"/>
              </a:lnSpc>
              <a:spcBef>
                <a:spcPts val="500"/>
              </a:spcBef>
              <a:spcAft>
                <a:spcPts val="0"/>
              </a:spcAft>
              <a:buClr>
                <a:schemeClr val="dk1"/>
              </a:buClr>
              <a:buSzPts val="2000"/>
              <a:buFont typeface="Arial"/>
              <a:buChar char="•"/>
            </a:pPr>
            <a:r>
              <a:rPr lang="es-AR" sz="2000"/>
              <a:t>If </a:t>
            </a:r>
            <a:r>
              <a:rPr lang="es-AR" sz="2000">
                <a:extLst>
                  <a:ext uri="http://customooxmlschemas.google.com/">
                    <go:slidesCustomData xmlns:go="http://customooxmlschemas.google.com/" textRoundtripDataId="6"/>
                  </a:ext>
                </a:extLst>
              </a:rPr>
              <a:t>central cyanosis p</a:t>
            </a:r>
            <a:r>
              <a:rPr lang="es-AR" sz="2000"/>
              <a:t>ersists, the child is hypoxemic</a:t>
            </a:r>
            <a:endParaRPr/>
          </a:p>
        </p:txBody>
      </p:sp>
      <p:sp>
        <p:nvSpPr>
          <p:cNvPr id="341" name="Google Shape;341;p20"/>
          <p:cNvSpPr txBox="1"/>
          <p:nvPr/>
        </p:nvSpPr>
        <p:spPr>
          <a:xfrm>
            <a:off x="1847850" y="51911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EVALUATION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342" name="Google Shape;342;p20"/>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43" name="Google Shape;343;p20"/>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21"/>
          <p:cNvSpPr txBox="1"/>
          <p:nvPr>
            <p:ph idx="1" type="body"/>
          </p:nvPr>
        </p:nvSpPr>
        <p:spPr>
          <a:xfrm>
            <a:off x="1774825" y="1397114"/>
            <a:ext cx="8642350" cy="4572000"/>
          </a:xfrm>
          <a:prstGeom prst="rect">
            <a:avLst/>
          </a:prstGeom>
          <a:noFill/>
          <a:ln>
            <a:noFill/>
          </a:ln>
        </p:spPr>
        <p:txBody>
          <a:bodyPr anchorCtr="0" anchor="t" bIns="45700" lIns="91425" spcFirstLastPara="1" rIns="91425" wrap="square" tIns="45700">
            <a:normAutofit/>
          </a:bodyPr>
          <a:lstStyle/>
          <a:p>
            <a:pPr indent="-228600" lvl="1" marL="685800" rtl="0" algn="l">
              <a:lnSpc>
                <a:spcPct val="170000"/>
              </a:lnSpc>
              <a:spcBef>
                <a:spcPts val="0"/>
              </a:spcBef>
              <a:spcAft>
                <a:spcPts val="0"/>
              </a:spcAft>
              <a:buClr>
                <a:schemeClr val="dk1"/>
              </a:buClr>
              <a:buSzPts val="2400"/>
              <a:buFont typeface="Arial"/>
              <a:buNone/>
            </a:pPr>
            <a:r>
              <a:rPr b="1" i="1" lang="es-AR"/>
              <a:t>Begin positive-pressure ventilation if</a:t>
            </a:r>
            <a:endParaRPr/>
          </a:p>
          <a:p>
            <a:pPr indent="-228600" lvl="1" marL="685800" rtl="0" algn="l">
              <a:lnSpc>
                <a:spcPct val="170000"/>
              </a:lnSpc>
              <a:spcBef>
                <a:spcPts val="980"/>
              </a:spcBef>
              <a:spcAft>
                <a:spcPts val="0"/>
              </a:spcAft>
              <a:buClr>
                <a:schemeClr val="dk1"/>
              </a:buClr>
              <a:buSzPts val="2400"/>
              <a:buFont typeface="Arial"/>
              <a:buChar char="•"/>
            </a:pPr>
            <a:r>
              <a:rPr b="1" lang="es-AR"/>
              <a:t>Apnea, gasping, poor respiratory effort</a:t>
            </a:r>
            <a:endParaRPr/>
          </a:p>
          <a:p>
            <a:pPr indent="-228600" lvl="1" marL="685800" rtl="0" algn="l">
              <a:lnSpc>
                <a:spcPct val="170000"/>
              </a:lnSpc>
              <a:spcBef>
                <a:spcPts val="980"/>
              </a:spcBef>
              <a:spcAft>
                <a:spcPts val="0"/>
              </a:spcAft>
              <a:buClr>
                <a:schemeClr val="dk1"/>
              </a:buClr>
              <a:buSzPts val="2400"/>
              <a:buFont typeface="Arial"/>
              <a:buChar char="•"/>
            </a:pPr>
            <a:r>
              <a:rPr b="1" lang="es-AR"/>
              <a:t>Heart rate &lt;100 bpm </a:t>
            </a:r>
            <a:endParaRPr/>
          </a:p>
          <a:p>
            <a:pPr indent="-228600" lvl="1" marL="685800" rtl="0" algn="l">
              <a:lnSpc>
                <a:spcPct val="170000"/>
              </a:lnSpc>
              <a:spcBef>
                <a:spcPts val="980"/>
              </a:spcBef>
              <a:spcAft>
                <a:spcPts val="0"/>
              </a:spcAft>
              <a:buClr>
                <a:schemeClr val="dk1"/>
              </a:buClr>
              <a:buSzPts val="2400"/>
              <a:buFont typeface="Arial"/>
              <a:buChar char="•"/>
            </a:pPr>
            <a:r>
              <a:rPr b="1" lang="es-AR"/>
              <a:t>Central cyanosis after 5-10 minutes (if no oxygen)</a:t>
            </a:r>
            <a:endParaRPr/>
          </a:p>
          <a:p>
            <a:pPr indent="-228600" lvl="1" marL="685800" rtl="0" algn="l">
              <a:lnSpc>
                <a:spcPct val="90000"/>
              </a:lnSpc>
              <a:spcBef>
                <a:spcPts val="980"/>
              </a:spcBef>
              <a:spcAft>
                <a:spcPts val="0"/>
              </a:spcAft>
              <a:buClr>
                <a:srgbClr val="EFEF83"/>
              </a:buClr>
              <a:buSzPts val="2400"/>
              <a:buFont typeface="Arial"/>
              <a:buNone/>
            </a:pPr>
            <a:r>
              <a:rPr b="1" lang="es-AR">
                <a:solidFill>
                  <a:srgbClr val="EFEF83"/>
                </a:solidFill>
              </a:rPr>
              <a:t>If the baby is not breathing, begin ventilation.  </a:t>
            </a:r>
            <a:endParaRPr/>
          </a:p>
          <a:p>
            <a:pPr indent="-228600" lvl="1" marL="685800" rtl="0" algn="l">
              <a:lnSpc>
                <a:spcPct val="90000"/>
              </a:lnSpc>
              <a:spcBef>
                <a:spcPts val="500"/>
              </a:spcBef>
              <a:spcAft>
                <a:spcPts val="0"/>
              </a:spcAft>
              <a:buClr>
                <a:srgbClr val="EFEF83"/>
              </a:buClr>
              <a:buSzPts val="2400"/>
              <a:buFont typeface="Arial"/>
              <a:buNone/>
            </a:pPr>
            <a:r>
              <a:rPr b="1" lang="es-AR">
                <a:solidFill>
                  <a:srgbClr val="EFEF83"/>
                </a:solidFill>
              </a:rPr>
              <a:t>Delaying ventilation prolongs recovery from asphyxia.</a:t>
            </a:r>
            <a:endParaRPr/>
          </a:p>
          <a:p>
            <a:pPr indent="-76200" lvl="1" marL="685800" rtl="0" algn="l">
              <a:lnSpc>
                <a:spcPct val="170000"/>
              </a:lnSpc>
              <a:spcBef>
                <a:spcPts val="500"/>
              </a:spcBef>
              <a:spcAft>
                <a:spcPts val="0"/>
              </a:spcAft>
              <a:buClr>
                <a:schemeClr val="dk1"/>
              </a:buClr>
              <a:buSzPts val="2400"/>
              <a:buFont typeface="Arial"/>
              <a:buNone/>
            </a:pPr>
            <a:r>
              <a:t/>
            </a:r>
            <a:endParaRPr b="1"/>
          </a:p>
        </p:txBody>
      </p:sp>
      <p:sp>
        <p:nvSpPr>
          <p:cNvPr id="350" name="Google Shape;350;p21"/>
          <p:cNvSpPr txBox="1"/>
          <p:nvPr/>
        </p:nvSpPr>
        <p:spPr>
          <a:xfrm>
            <a:off x="1908175" y="50006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VENTILATION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351" name="Google Shape;351;p21"/>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52" name="Google Shape;352;p21"/>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2"/>
          <p:cNvSpPr txBox="1"/>
          <p:nvPr>
            <p:ph type="title"/>
          </p:nvPr>
        </p:nvSpPr>
        <p:spPr>
          <a:xfrm>
            <a:off x="838200" y="653143"/>
            <a:ext cx="10515600" cy="103754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t/>
            </a:r>
            <a:endParaRPr/>
          </a:p>
        </p:txBody>
      </p:sp>
      <p:pic>
        <p:nvPicPr>
          <p:cNvPr id="358" name="Google Shape;358;p22"/>
          <p:cNvPicPr preferRelativeResize="0"/>
          <p:nvPr>
            <p:ph idx="1" type="body"/>
          </p:nvPr>
        </p:nvPicPr>
        <p:blipFill rotWithShape="1">
          <a:blip r:embed="rId3">
            <a:alphaModFix/>
          </a:blip>
          <a:srcRect b="0" l="0" r="0" t="0"/>
          <a:stretch/>
        </p:blipFill>
        <p:spPr>
          <a:xfrm>
            <a:off x="2406650" y="465945"/>
            <a:ext cx="7378700" cy="5135563"/>
          </a:xfrm>
          <a:prstGeom prst="rect">
            <a:avLst/>
          </a:prstGeom>
          <a:noFill/>
          <a:ln>
            <a:noFill/>
          </a:ln>
        </p:spPr>
      </p:pic>
      <p:pic>
        <p:nvPicPr>
          <p:cNvPr descr="A blue sign with white text&#10;&#10;Description automatically generated with medium confidence" id="359" name="Google Shape;359;p22"/>
          <p:cNvPicPr preferRelativeResize="0"/>
          <p:nvPr/>
        </p:nvPicPr>
        <p:blipFill rotWithShape="1">
          <a:blip r:embed="rId4">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60" name="Google Shape;360;p22"/>
          <p:cNvPicPr preferRelativeResize="0"/>
          <p:nvPr/>
        </p:nvPicPr>
        <p:blipFill rotWithShape="1">
          <a:blip r:embed="rId5">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23"/>
          <p:cNvSpPr txBox="1"/>
          <p:nvPr>
            <p:ph idx="2" type="body"/>
          </p:nvPr>
        </p:nvSpPr>
        <p:spPr>
          <a:xfrm>
            <a:off x="1631950" y="2133601"/>
            <a:ext cx="8610600" cy="3527425"/>
          </a:xfrm>
          <a:prstGeom prst="rect">
            <a:avLst/>
          </a:prstGeom>
          <a:noFill/>
          <a:ln>
            <a:noFill/>
          </a:ln>
        </p:spPr>
        <p:txBody>
          <a:bodyPr anchorCtr="0" anchor="t" bIns="45700" lIns="91425" spcFirstLastPara="1" rIns="91425" wrap="square" tIns="45700">
            <a:normAutofit/>
          </a:bodyPr>
          <a:lstStyle/>
          <a:p>
            <a:pPr indent="-228600" lvl="1" marL="685800" rtl="0" algn="l">
              <a:lnSpc>
                <a:spcPct val="200000"/>
              </a:lnSpc>
              <a:spcBef>
                <a:spcPts val="0"/>
              </a:spcBef>
              <a:spcAft>
                <a:spcPts val="0"/>
              </a:spcAft>
              <a:buClr>
                <a:schemeClr val="dk1"/>
              </a:buClr>
              <a:buSzPts val="2400"/>
              <a:buFont typeface="Arial"/>
              <a:buChar char="•"/>
            </a:pPr>
            <a:r>
              <a:rPr b="1" lang="es-AR"/>
              <a:t>Rapid improvement in heart rate</a:t>
            </a:r>
            <a:endParaRPr/>
          </a:p>
          <a:p>
            <a:pPr indent="-228600" lvl="1" marL="685800" rtl="0" algn="l">
              <a:lnSpc>
                <a:spcPct val="200000"/>
              </a:lnSpc>
              <a:spcBef>
                <a:spcPts val="980"/>
              </a:spcBef>
              <a:spcAft>
                <a:spcPts val="0"/>
              </a:spcAft>
              <a:buClr>
                <a:schemeClr val="dk1"/>
              </a:buClr>
              <a:buSzPts val="2400"/>
              <a:buFont typeface="Arial"/>
              <a:buChar char="•"/>
            </a:pPr>
            <a:r>
              <a:rPr b="1" lang="es-AR"/>
              <a:t>Breath sounds heard by auscultation over the chest</a:t>
            </a:r>
            <a:endParaRPr/>
          </a:p>
          <a:p>
            <a:pPr indent="-228600" lvl="1" marL="685800" rtl="0" algn="l">
              <a:lnSpc>
                <a:spcPct val="200000"/>
              </a:lnSpc>
              <a:spcBef>
                <a:spcPts val="980"/>
              </a:spcBef>
              <a:spcAft>
                <a:spcPts val="0"/>
              </a:spcAft>
              <a:buClr>
                <a:schemeClr val="dk1"/>
              </a:buClr>
              <a:buSzPts val="2400"/>
              <a:buFont typeface="Arial"/>
              <a:buChar char="•"/>
            </a:pPr>
            <a:r>
              <a:rPr b="1" lang="es-AR"/>
              <a:t>Slight rise and fall in the chest (less noticeable)</a:t>
            </a:r>
            <a:endParaRPr/>
          </a:p>
          <a:p>
            <a:pPr indent="-228600" lvl="1" marL="685800" rtl="0" algn="l">
              <a:lnSpc>
                <a:spcPct val="200000"/>
              </a:lnSpc>
              <a:spcBef>
                <a:spcPts val="980"/>
              </a:spcBef>
              <a:spcAft>
                <a:spcPts val="0"/>
              </a:spcAft>
              <a:buClr>
                <a:schemeClr val="dk1"/>
              </a:buClr>
              <a:buSzPts val="2400"/>
              <a:buFont typeface="Arial"/>
              <a:buChar char="•"/>
            </a:pPr>
            <a:r>
              <a:rPr b="1" lang="es-AR"/>
              <a:t>Improvement in skin color and muscle tone</a:t>
            </a:r>
            <a:endParaRPr/>
          </a:p>
          <a:p>
            <a:pPr indent="-76200" lvl="1" marL="685800" rtl="0" algn="l">
              <a:lnSpc>
                <a:spcPct val="200000"/>
              </a:lnSpc>
              <a:spcBef>
                <a:spcPts val="980"/>
              </a:spcBef>
              <a:spcAft>
                <a:spcPts val="0"/>
              </a:spcAft>
              <a:buClr>
                <a:schemeClr val="dk1"/>
              </a:buClr>
              <a:buSzPts val="2400"/>
              <a:buFont typeface="Arial"/>
              <a:buNone/>
            </a:pPr>
            <a:r>
              <a:t/>
            </a:r>
            <a:endParaRPr b="1"/>
          </a:p>
        </p:txBody>
      </p:sp>
      <p:sp>
        <p:nvSpPr>
          <p:cNvPr id="367" name="Google Shape;367;p23"/>
          <p:cNvSpPr txBox="1"/>
          <p:nvPr/>
        </p:nvSpPr>
        <p:spPr>
          <a:xfrm>
            <a:off x="1908176" y="260351"/>
            <a:ext cx="5635625"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EVIDENCE OF </a:t>
            </a:r>
            <a:br>
              <a:rPr b="1" i="0" lang="es-AR" sz="3800" u="none" cap="none" strike="noStrike">
                <a:solidFill>
                  <a:srgbClr val="CCEABC"/>
                </a:solidFill>
                <a:latin typeface="Libre Franklin Medium"/>
                <a:ea typeface="Libre Franklin Medium"/>
                <a:cs typeface="Libre Franklin Medium"/>
                <a:sym typeface="Libre Franklin Medium"/>
              </a:rPr>
            </a:br>
            <a:r>
              <a:rPr b="1" i="0" lang="es-AR" sz="3800" u="none" cap="none" strike="noStrike">
                <a:solidFill>
                  <a:srgbClr val="CCEABC"/>
                </a:solidFill>
                <a:latin typeface="Libre Franklin Medium"/>
                <a:ea typeface="Libre Franklin Medium"/>
                <a:cs typeface="Libre Franklin Medium"/>
                <a:sym typeface="Libre Franklin Medium"/>
              </a:rPr>
              <a:t>EFFECTIVE VENTILATION </a:t>
            </a:r>
            <a:endParaRPr b="0" i="0" sz="1400" u="none" cap="none" strike="noStrike">
              <a:solidFill>
                <a:srgbClr val="000000"/>
              </a:solidFill>
              <a:latin typeface="Arial"/>
              <a:ea typeface="Arial"/>
              <a:cs typeface="Arial"/>
              <a:sym typeface="Arial"/>
            </a:endParaRPr>
          </a:p>
        </p:txBody>
      </p:sp>
      <p:pic>
        <p:nvPicPr>
          <p:cNvPr descr="A blue sign with white text&#10;&#10;Description automatically generated with medium confidence" id="368" name="Google Shape;368;p23"/>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69" name="Google Shape;369;p23"/>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24"/>
          <p:cNvSpPr txBox="1"/>
          <p:nvPr>
            <p:ph idx="1" type="body"/>
          </p:nvPr>
        </p:nvSpPr>
        <p:spPr>
          <a:xfrm>
            <a:off x="1631950" y="1341438"/>
            <a:ext cx="8229600" cy="4525962"/>
          </a:xfrm>
          <a:prstGeom prst="rect">
            <a:avLst/>
          </a:prstGeom>
          <a:noFill/>
          <a:ln>
            <a:noFill/>
          </a:ln>
        </p:spPr>
        <p:txBody>
          <a:bodyPr anchorCtr="0" anchor="t" bIns="45700" lIns="91425" spcFirstLastPara="1" rIns="91425" wrap="square" tIns="45700">
            <a:normAutofit/>
          </a:bodyPr>
          <a:lstStyle/>
          <a:p>
            <a:pPr indent="-142874" lvl="1" marL="449263" rtl="0" algn="l">
              <a:lnSpc>
                <a:spcPct val="130000"/>
              </a:lnSpc>
              <a:spcBef>
                <a:spcPts val="0"/>
              </a:spcBef>
              <a:spcAft>
                <a:spcPts val="0"/>
              </a:spcAft>
              <a:buClr>
                <a:schemeClr val="dk1"/>
              </a:buClr>
              <a:buSzPts val="2000"/>
              <a:buNone/>
            </a:pPr>
            <a:r>
              <a:t/>
            </a:r>
            <a:endParaRPr sz="2000"/>
          </a:p>
          <a:p>
            <a:pPr indent="-269875" lvl="1" marL="449263" rtl="0" algn="l">
              <a:lnSpc>
                <a:spcPct val="130000"/>
              </a:lnSpc>
              <a:spcBef>
                <a:spcPts val="230"/>
              </a:spcBef>
              <a:spcAft>
                <a:spcPts val="0"/>
              </a:spcAft>
              <a:buClr>
                <a:schemeClr val="dk1"/>
              </a:buClr>
              <a:buSzPts val="2300"/>
              <a:buFont typeface="Arial"/>
              <a:buChar char="•"/>
            </a:pPr>
            <a:r>
              <a:rPr b="1" lang="es-AR" sz="2300"/>
              <a:t>Ventilate at 40-60 breaths per minute</a:t>
            </a:r>
            <a:endParaRPr b="1" sz="2300"/>
          </a:p>
          <a:p>
            <a:pPr indent="-269875" lvl="1" marL="449263" rtl="0" algn="l">
              <a:lnSpc>
                <a:spcPct val="130000"/>
              </a:lnSpc>
              <a:spcBef>
                <a:spcPts val="460"/>
              </a:spcBef>
              <a:spcAft>
                <a:spcPts val="0"/>
              </a:spcAft>
              <a:buClr>
                <a:schemeClr val="dk1"/>
              </a:buClr>
              <a:buSzPts val="2300"/>
              <a:buFont typeface="Arial"/>
              <a:buChar char="•"/>
            </a:pPr>
            <a:r>
              <a:rPr b="1" lang="es-AR" sz="2300"/>
              <a:t>Confirm good seal of the mask on the face</a:t>
            </a:r>
            <a:endParaRPr b="1" sz="2300"/>
          </a:p>
          <a:p>
            <a:pPr indent="-269875" lvl="1" marL="449263" rtl="0" algn="l">
              <a:lnSpc>
                <a:spcPct val="130000"/>
              </a:lnSpc>
              <a:spcBef>
                <a:spcPts val="460"/>
              </a:spcBef>
              <a:spcAft>
                <a:spcPts val="0"/>
              </a:spcAft>
              <a:buClr>
                <a:schemeClr val="dk1"/>
              </a:buClr>
              <a:buSzPts val="2300"/>
              <a:buFont typeface="Arial"/>
              <a:buChar char="•"/>
            </a:pPr>
            <a:r>
              <a:rPr b="1" lang="es-AR" sz="2300"/>
              <a:t>Monitor head position, secretions</a:t>
            </a:r>
            <a:endParaRPr b="1" sz="2300"/>
          </a:p>
          <a:p>
            <a:pPr indent="-269875" lvl="1" marL="449263" rtl="0" algn="l">
              <a:lnSpc>
                <a:spcPct val="130000"/>
              </a:lnSpc>
              <a:spcBef>
                <a:spcPts val="460"/>
              </a:spcBef>
              <a:spcAft>
                <a:spcPts val="0"/>
              </a:spcAft>
              <a:buClr>
                <a:schemeClr val="dk1"/>
              </a:buClr>
              <a:buSzPts val="2300"/>
              <a:buFont typeface="Arial"/>
              <a:buChar char="•"/>
            </a:pPr>
            <a:r>
              <a:rPr b="1" lang="es-AR" sz="2300"/>
              <a:t>Verify chest movements</a:t>
            </a:r>
            <a:endParaRPr/>
          </a:p>
          <a:p>
            <a:pPr indent="-269875" lvl="1" marL="449263" rtl="0" algn="l">
              <a:lnSpc>
                <a:spcPct val="130000"/>
              </a:lnSpc>
              <a:spcBef>
                <a:spcPts val="460"/>
              </a:spcBef>
              <a:spcAft>
                <a:spcPts val="0"/>
              </a:spcAft>
              <a:buClr>
                <a:schemeClr val="dk1"/>
              </a:buClr>
              <a:buSzPts val="2300"/>
              <a:buFont typeface="Arial"/>
              <a:buChar char="•"/>
            </a:pPr>
            <a:r>
              <a:rPr b="1" lang="es-AR" sz="2300"/>
              <a:t>Take steps to improve ventilation</a:t>
            </a:r>
            <a:endParaRPr/>
          </a:p>
        </p:txBody>
      </p:sp>
      <p:sp>
        <p:nvSpPr>
          <p:cNvPr id="376" name="Google Shape;376;p24"/>
          <p:cNvSpPr txBox="1"/>
          <p:nvPr/>
        </p:nvSpPr>
        <p:spPr>
          <a:xfrm>
            <a:off x="1847850" y="260351"/>
            <a:ext cx="5327650"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EFFECTIVE USE </a:t>
            </a:r>
            <a:br>
              <a:rPr b="1" i="0" lang="es-AR" sz="3800" u="none" cap="none" strike="noStrike">
                <a:solidFill>
                  <a:srgbClr val="CCEABC"/>
                </a:solidFill>
                <a:latin typeface="Libre Franklin Medium"/>
                <a:ea typeface="Libre Franklin Medium"/>
                <a:cs typeface="Libre Franklin Medium"/>
                <a:sym typeface="Libre Franklin Medium"/>
              </a:rPr>
            </a:br>
            <a:r>
              <a:rPr b="1" i="0" lang="es-AR" sz="3800" u="none" cap="none" strike="noStrike">
                <a:solidFill>
                  <a:srgbClr val="CCEABC"/>
                </a:solidFill>
                <a:latin typeface="Libre Franklin Medium"/>
                <a:ea typeface="Libre Franklin Medium"/>
                <a:cs typeface="Libre Franklin Medium"/>
                <a:sym typeface="Libre Franklin Medium"/>
              </a:rPr>
              <a:t>OF BAG AND MASK</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Figure-3" id="377" name="Google Shape;377;p24"/>
          <p:cNvPicPr preferRelativeResize="0"/>
          <p:nvPr>
            <p:ph idx="4294967295" type="body"/>
          </p:nvPr>
        </p:nvPicPr>
        <p:blipFill rotWithShape="1">
          <a:blip r:embed="rId3">
            <a:alphaModFix/>
          </a:blip>
          <a:srcRect b="16129" l="0" r="0" t="0"/>
          <a:stretch/>
        </p:blipFill>
        <p:spPr>
          <a:xfrm>
            <a:off x="8077201" y="1981200"/>
            <a:ext cx="2246313" cy="2362200"/>
          </a:xfrm>
          <a:prstGeom prst="rect">
            <a:avLst/>
          </a:prstGeom>
          <a:noFill/>
          <a:ln>
            <a:noFill/>
          </a:ln>
        </p:spPr>
      </p:pic>
      <p:pic>
        <p:nvPicPr>
          <p:cNvPr descr="A blue sign with white text&#10;&#10;Description automatically generated with medium confidence" id="378" name="Google Shape;378;p24"/>
          <p:cNvPicPr preferRelativeResize="0"/>
          <p:nvPr/>
        </p:nvPicPr>
        <p:blipFill rotWithShape="1">
          <a:blip r:embed="rId4">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79" name="Google Shape;379;p24"/>
          <p:cNvPicPr preferRelativeResize="0"/>
          <p:nvPr/>
        </p:nvPicPr>
        <p:blipFill rotWithShape="1">
          <a:blip r:embed="rId5">
            <a:alphaModFix/>
          </a:blip>
          <a:srcRect b="0" l="0" r="0" t="0"/>
          <a:stretch/>
        </p:blipFill>
        <p:spPr>
          <a:xfrm>
            <a:off x="2094564" y="5828934"/>
            <a:ext cx="873490" cy="924223"/>
          </a:xfrm>
          <a:prstGeom prst="rect">
            <a:avLst/>
          </a:prstGeom>
          <a:noFill/>
          <a:ln>
            <a:noFill/>
          </a:ln>
        </p:spPr>
      </p:pic>
      <p:pic>
        <p:nvPicPr>
          <p:cNvPr descr="Figure-3" id="380" name="Google Shape;380;p24"/>
          <p:cNvPicPr preferRelativeResize="0"/>
          <p:nvPr/>
        </p:nvPicPr>
        <p:blipFill rotWithShape="1">
          <a:blip r:embed="rId6">
            <a:alphaModFix/>
          </a:blip>
          <a:srcRect b="13158" l="2431" r="0" t="0"/>
          <a:stretch/>
        </p:blipFill>
        <p:spPr>
          <a:xfrm>
            <a:off x="1600201" y="4770438"/>
            <a:ext cx="8029575" cy="2011362"/>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25"/>
          <p:cNvSpPr txBox="1"/>
          <p:nvPr>
            <p:ph type="title"/>
          </p:nvPr>
        </p:nvSpPr>
        <p:spPr>
          <a:xfrm>
            <a:off x="1981200" y="274638"/>
            <a:ext cx="8305800" cy="1143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es-AR"/>
              <a:t>STEPS TO IMPROVE VENTILATION</a:t>
            </a:r>
            <a:endParaRPr/>
          </a:p>
        </p:txBody>
      </p:sp>
      <p:sp>
        <p:nvSpPr>
          <p:cNvPr id="386" name="Google Shape;386;p25"/>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FF00FF"/>
              </a:buClr>
              <a:buSzPts val="2800"/>
              <a:buChar char="•"/>
            </a:pPr>
            <a:r>
              <a:rPr lang="es-AR">
                <a:solidFill>
                  <a:srgbClr val="FF00FF"/>
                </a:solidFill>
              </a:rPr>
              <a:t>M</a:t>
            </a:r>
            <a:r>
              <a:rPr lang="es-AR"/>
              <a:t>ask – reposition for a better seal</a:t>
            </a:r>
            <a:endParaRPr/>
          </a:p>
          <a:p>
            <a:pPr indent="-228600" lvl="0" marL="228600" rtl="0" algn="l">
              <a:lnSpc>
                <a:spcPct val="90000"/>
              </a:lnSpc>
              <a:spcBef>
                <a:spcPts val="1000"/>
              </a:spcBef>
              <a:spcAft>
                <a:spcPts val="0"/>
              </a:spcAft>
              <a:buClr>
                <a:srgbClr val="FF00FF"/>
              </a:buClr>
              <a:buSzPts val="2800"/>
              <a:buChar char="•"/>
            </a:pPr>
            <a:r>
              <a:rPr lang="es-AR">
                <a:solidFill>
                  <a:srgbClr val="FF00FF"/>
                </a:solidFill>
              </a:rPr>
              <a:t>R</a:t>
            </a:r>
            <a:r>
              <a:rPr lang="es-AR"/>
              <a:t>eposition – the head with neck extended</a:t>
            </a:r>
            <a:endParaRPr/>
          </a:p>
          <a:p>
            <a:pPr indent="-228600" lvl="0" marL="228600" rtl="0" algn="l">
              <a:lnSpc>
                <a:spcPct val="90000"/>
              </a:lnSpc>
              <a:spcBef>
                <a:spcPts val="1000"/>
              </a:spcBef>
              <a:spcAft>
                <a:spcPts val="0"/>
              </a:spcAft>
              <a:buClr>
                <a:srgbClr val="FF00FF"/>
              </a:buClr>
              <a:buSzPts val="2800"/>
              <a:buChar char="•"/>
            </a:pPr>
            <a:r>
              <a:rPr lang="es-AR">
                <a:solidFill>
                  <a:srgbClr val="FF00FF"/>
                </a:solidFill>
              </a:rPr>
              <a:t>S</a:t>
            </a:r>
            <a:r>
              <a:rPr lang="es-AR"/>
              <a:t>uction – if secretions are visible in mouth</a:t>
            </a:r>
            <a:endParaRPr/>
          </a:p>
          <a:p>
            <a:pPr indent="-228600" lvl="0" marL="228600" rtl="0" algn="l">
              <a:lnSpc>
                <a:spcPct val="90000"/>
              </a:lnSpc>
              <a:spcBef>
                <a:spcPts val="1000"/>
              </a:spcBef>
              <a:spcAft>
                <a:spcPts val="0"/>
              </a:spcAft>
              <a:buClr>
                <a:srgbClr val="FF00FF"/>
              </a:buClr>
              <a:buSzPts val="2800"/>
              <a:buChar char="•"/>
            </a:pPr>
            <a:r>
              <a:rPr lang="es-AR">
                <a:solidFill>
                  <a:srgbClr val="FF00FF"/>
                </a:solidFill>
              </a:rPr>
              <a:t>O</a:t>
            </a:r>
            <a:r>
              <a:rPr lang="es-AR"/>
              <a:t>pen – the mouth to move tongue away from posterior pharynx</a:t>
            </a:r>
            <a:endParaRPr/>
          </a:p>
          <a:p>
            <a:pPr indent="-228600" lvl="0" marL="228600" rtl="0" algn="l">
              <a:lnSpc>
                <a:spcPct val="90000"/>
              </a:lnSpc>
              <a:spcBef>
                <a:spcPts val="1000"/>
              </a:spcBef>
              <a:spcAft>
                <a:spcPts val="0"/>
              </a:spcAft>
              <a:buClr>
                <a:srgbClr val="FF00FF"/>
              </a:buClr>
              <a:buSzPts val="2800"/>
              <a:buChar char="•"/>
            </a:pPr>
            <a:r>
              <a:rPr lang="es-AR">
                <a:solidFill>
                  <a:srgbClr val="FF00FF"/>
                </a:solidFill>
              </a:rPr>
              <a:t>P</a:t>
            </a:r>
            <a:r>
              <a:rPr lang="es-AR"/>
              <a:t>ressure – increase ventilation pressure</a:t>
            </a:r>
            <a:endParaRPr/>
          </a:p>
          <a:p>
            <a:pPr indent="-228600" lvl="0" marL="228600" rtl="0" algn="l">
              <a:lnSpc>
                <a:spcPct val="90000"/>
              </a:lnSpc>
              <a:spcBef>
                <a:spcPts val="1000"/>
              </a:spcBef>
              <a:spcAft>
                <a:spcPts val="0"/>
              </a:spcAft>
              <a:buClr>
                <a:srgbClr val="FF00FF"/>
              </a:buClr>
              <a:buSzPts val="2800"/>
              <a:buChar char="•"/>
            </a:pPr>
            <a:r>
              <a:rPr lang="es-AR">
                <a:solidFill>
                  <a:srgbClr val="FF00FF"/>
                </a:solidFill>
              </a:rPr>
              <a:t>A</a:t>
            </a:r>
            <a:r>
              <a:rPr lang="es-AR"/>
              <a:t>lternative – different airway interface (e.g. intubation, laryngeal mask airway)</a:t>
            </a:r>
            <a:endParaRPr/>
          </a:p>
          <a:p>
            <a:pPr indent="-50800" lvl="0" marL="228600" rtl="0" algn="l">
              <a:lnSpc>
                <a:spcPct val="90000"/>
              </a:lnSpc>
              <a:spcBef>
                <a:spcPts val="1000"/>
              </a:spcBef>
              <a:spcAft>
                <a:spcPts val="0"/>
              </a:spcAft>
              <a:buClr>
                <a:schemeClr val="dk1"/>
              </a:buClr>
              <a:buSzPts val="2800"/>
              <a:buNone/>
            </a:pPr>
            <a:r>
              <a:t/>
            </a:r>
            <a:endParaRPr/>
          </a:p>
        </p:txBody>
      </p:sp>
      <p:pic>
        <p:nvPicPr>
          <p:cNvPr descr="A blue sign with white text&#10;&#10;Description automatically generated with medium confidence" id="387" name="Google Shape;387;p25"/>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88" name="Google Shape;388;p25"/>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26"/>
          <p:cNvSpPr txBox="1"/>
          <p:nvPr>
            <p:ph type="title"/>
          </p:nvPr>
        </p:nvSpPr>
        <p:spPr>
          <a:xfrm>
            <a:off x="1919288"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es-AR"/>
              <a:t>THREE KEYS TO NEONATAL RESUSCITATION</a:t>
            </a:r>
            <a:endParaRPr/>
          </a:p>
        </p:txBody>
      </p:sp>
      <p:sp>
        <p:nvSpPr>
          <p:cNvPr id="394" name="Google Shape;394;p26"/>
          <p:cNvSpPr txBox="1"/>
          <p:nvPr>
            <p:ph idx="1" type="body"/>
          </p:nvPr>
        </p:nvSpPr>
        <p:spPr>
          <a:xfrm>
            <a:off x="1981200" y="2332038"/>
            <a:ext cx="8229600" cy="452596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s-AR"/>
              <a:t>VENTILATION!</a:t>
            </a:r>
            <a:endParaRPr/>
          </a:p>
          <a:p>
            <a:pPr indent="-228600" lvl="0" marL="228600" rtl="0" algn="l">
              <a:lnSpc>
                <a:spcPct val="90000"/>
              </a:lnSpc>
              <a:spcBef>
                <a:spcPts val="2400"/>
              </a:spcBef>
              <a:spcAft>
                <a:spcPts val="0"/>
              </a:spcAft>
              <a:buClr>
                <a:schemeClr val="dk1"/>
              </a:buClr>
              <a:buSzPts val="2800"/>
              <a:buChar char="•"/>
            </a:pPr>
            <a:r>
              <a:rPr lang="es-AR"/>
              <a:t>VENTILATION!</a:t>
            </a:r>
            <a:endParaRPr/>
          </a:p>
          <a:p>
            <a:pPr indent="-228600" lvl="0" marL="228600" rtl="0" algn="l">
              <a:lnSpc>
                <a:spcPct val="90000"/>
              </a:lnSpc>
              <a:spcBef>
                <a:spcPts val="2400"/>
              </a:spcBef>
              <a:spcAft>
                <a:spcPts val="0"/>
              </a:spcAft>
              <a:buClr>
                <a:schemeClr val="dk1"/>
              </a:buClr>
              <a:buSzPts val="2800"/>
              <a:buChar char="•"/>
            </a:pPr>
            <a:r>
              <a:rPr lang="es-AR"/>
              <a:t>VENTILATION! </a:t>
            </a:r>
            <a:endParaRPr/>
          </a:p>
          <a:p>
            <a:pPr indent="-76200" lvl="1" marL="685800" rtl="0" algn="l">
              <a:lnSpc>
                <a:spcPct val="200000"/>
              </a:lnSpc>
              <a:spcBef>
                <a:spcPts val="2400"/>
              </a:spcBef>
              <a:spcAft>
                <a:spcPts val="0"/>
              </a:spcAft>
              <a:buClr>
                <a:schemeClr val="dk1"/>
              </a:buClr>
              <a:buSzPts val="2400"/>
              <a:buFont typeface="Arial"/>
              <a:buNone/>
            </a:pPr>
            <a:r>
              <a:t/>
            </a:r>
            <a:endParaRPr b="1"/>
          </a:p>
        </p:txBody>
      </p:sp>
      <p:pic>
        <p:nvPicPr>
          <p:cNvPr descr="A blue sign with white text&#10;&#10;Description automatically generated with medium confidence" id="395" name="Google Shape;395;p26"/>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396" name="Google Shape;396;p26"/>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27"/>
          <p:cNvSpPr txBox="1"/>
          <p:nvPr>
            <p:ph idx="1" type="body"/>
          </p:nvPr>
        </p:nvSpPr>
        <p:spPr>
          <a:xfrm>
            <a:off x="1895618" y="1630259"/>
            <a:ext cx="8686800" cy="4781550"/>
          </a:xfrm>
          <a:prstGeom prst="rect">
            <a:avLst/>
          </a:prstGeom>
          <a:noFill/>
          <a:ln>
            <a:noFill/>
          </a:ln>
        </p:spPr>
        <p:txBody>
          <a:bodyPr anchorCtr="0" anchor="t" bIns="45700" lIns="91425" spcFirstLastPara="1" rIns="91425" wrap="square" tIns="45700">
            <a:normAutofit lnSpcReduction="20000"/>
          </a:bodyPr>
          <a:lstStyle/>
          <a:p>
            <a:pPr indent="-228600" lvl="0" marL="228600" rtl="0" algn="l">
              <a:lnSpc>
                <a:spcPct val="110000"/>
              </a:lnSpc>
              <a:spcBef>
                <a:spcPts val="0"/>
              </a:spcBef>
              <a:spcAft>
                <a:spcPts val="0"/>
              </a:spcAft>
              <a:buClr>
                <a:schemeClr val="dk1"/>
              </a:buClr>
              <a:buSzPts val="2400"/>
              <a:buChar char="•"/>
            </a:pPr>
            <a:r>
              <a:rPr b="1" lang="es-AR" sz="2400"/>
              <a:t>Ventilation can be started with room air or O</a:t>
            </a:r>
            <a:r>
              <a:rPr b="1" baseline="-25000" lang="es-AR" sz="2400"/>
              <a:t>2</a:t>
            </a:r>
            <a:r>
              <a:rPr b="1" lang="es-AR" sz="2400"/>
              <a:t> &lt; 100%</a:t>
            </a:r>
            <a:endParaRPr/>
          </a:p>
          <a:p>
            <a:pPr indent="-228600" lvl="0" marL="228600" rtl="0" algn="l">
              <a:lnSpc>
                <a:spcPct val="110000"/>
              </a:lnSpc>
              <a:spcBef>
                <a:spcPts val="2400"/>
              </a:spcBef>
              <a:spcAft>
                <a:spcPts val="0"/>
              </a:spcAft>
              <a:buClr>
                <a:schemeClr val="dk1"/>
              </a:buClr>
              <a:buSzPts val="2400"/>
              <a:buChar char="•"/>
            </a:pPr>
            <a:r>
              <a:rPr b="1" lang="es-AR" sz="2400"/>
              <a:t>Use O</a:t>
            </a:r>
            <a:r>
              <a:rPr b="1" baseline="-25000" lang="es-AR" sz="2400"/>
              <a:t>2</a:t>
            </a:r>
            <a:r>
              <a:rPr b="1" lang="es-AR" sz="2400"/>
              <a:t> if persistently cyanotic with room air </a:t>
            </a:r>
            <a:endParaRPr/>
          </a:p>
          <a:p>
            <a:pPr indent="-228600" lvl="0" marL="228600" rtl="0" algn="l">
              <a:lnSpc>
                <a:spcPct val="110000"/>
              </a:lnSpc>
              <a:spcBef>
                <a:spcPts val="2400"/>
              </a:spcBef>
              <a:spcAft>
                <a:spcPts val="0"/>
              </a:spcAft>
              <a:buClr>
                <a:schemeClr val="dk1"/>
              </a:buClr>
              <a:buSzPts val="2400"/>
              <a:buChar char="•"/>
            </a:pPr>
            <a:r>
              <a:rPr b="1" lang="es-AR" sz="2400"/>
              <a:t>If O</a:t>
            </a:r>
            <a:r>
              <a:rPr b="1" baseline="-25000" lang="es-AR" sz="2400"/>
              <a:t>2</a:t>
            </a:r>
            <a:r>
              <a:rPr b="1" lang="es-AR" sz="2400"/>
              <a:t> not available, continue ventilation with room air</a:t>
            </a:r>
            <a:endParaRPr/>
          </a:p>
          <a:p>
            <a:pPr indent="-228600" lvl="0" marL="228600" rtl="0" algn="l">
              <a:lnSpc>
                <a:spcPct val="110000"/>
              </a:lnSpc>
              <a:spcBef>
                <a:spcPts val="2400"/>
              </a:spcBef>
              <a:spcAft>
                <a:spcPts val="0"/>
              </a:spcAft>
              <a:buClr>
                <a:schemeClr val="dk1"/>
              </a:buClr>
              <a:buSzPts val="2400"/>
              <a:buChar char="•"/>
            </a:pPr>
            <a:r>
              <a:rPr b="1" lang="es-AR" sz="2400">
                <a:extLst>
                  <a:ext uri="http://customooxmlschemas.google.com/">
                    <go:slidesCustomData xmlns:go="http://customooxmlschemas.google.com/" textRoundtripDataId="7"/>
                  </a:ext>
                </a:extLst>
              </a:rPr>
              <a:t>Use free-flow O</a:t>
            </a:r>
            <a:r>
              <a:rPr b="1" baseline="-25000" lang="es-AR" sz="2400">
                <a:extLst>
                  <a:ext uri="http://customooxmlschemas.google.com/">
                    <go:slidesCustomData xmlns:go="http://customooxmlschemas.google.com/" textRoundtripDataId="8"/>
                  </a:ext>
                </a:extLst>
              </a:rPr>
              <a:t>2 </a:t>
            </a:r>
            <a:r>
              <a:rPr b="1" lang="es-AR" sz="2400">
                <a:extLst>
                  <a:ext uri="http://customooxmlschemas.google.com/">
                    <go:slidesCustomData xmlns:go="http://customooxmlschemas.google.com/" textRoundtripDataId="9"/>
                  </a:ext>
                </a:extLst>
              </a:rPr>
              <a:t>if baby is breathing spontaneously </a:t>
            </a:r>
            <a:r>
              <a:rPr b="1" lang="es-AR" sz="2400"/>
              <a:t>but persistently cyanotic</a:t>
            </a:r>
            <a:endParaRPr b="1" sz="2400"/>
          </a:p>
          <a:p>
            <a:pPr indent="-266700" lvl="1" marL="685800" rtl="0" algn="l">
              <a:lnSpc>
                <a:spcPct val="110000"/>
              </a:lnSpc>
              <a:spcBef>
                <a:spcPts val="2400"/>
              </a:spcBef>
              <a:spcAft>
                <a:spcPts val="0"/>
              </a:spcAft>
              <a:buSzPts val="2400"/>
              <a:buChar char="•"/>
            </a:pPr>
            <a:r>
              <a:rPr b="1" lang="es-AR"/>
              <a:t>Self inflating bags do not give free-flow </a:t>
            </a:r>
            <a:r>
              <a:rPr b="1" lang="es-AR">
                <a:extLst>
                  <a:ext uri="http://customooxmlschemas.google.com/">
                    <go:slidesCustomData xmlns:go="http://customooxmlschemas.google.com/" textRoundtripDataId="10"/>
                  </a:ext>
                </a:extLst>
              </a:rPr>
              <a:t>O</a:t>
            </a:r>
            <a:r>
              <a:rPr b="1" baseline="-25000" lang="es-AR">
                <a:extLst>
                  <a:ext uri="http://customooxmlschemas.google.com/">
                    <go:slidesCustomData xmlns:go="http://customooxmlschemas.google.com/" textRoundtripDataId="11"/>
                  </a:ext>
                </a:extLst>
              </a:rPr>
              <a:t>2</a:t>
            </a:r>
            <a:endParaRPr b="1" sz="2400"/>
          </a:p>
          <a:p>
            <a:pPr indent="-228600" lvl="0" marL="228600" rtl="0" algn="l">
              <a:lnSpc>
                <a:spcPct val="110000"/>
              </a:lnSpc>
              <a:spcBef>
                <a:spcPts val="2400"/>
              </a:spcBef>
              <a:spcAft>
                <a:spcPts val="0"/>
              </a:spcAft>
              <a:buClr>
                <a:schemeClr val="dk1"/>
              </a:buClr>
              <a:buSzPts val="2400"/>
              <a:buChar char="•"/>
            </a:pPr>
            <a:r>
              <a:rPr b="1" lang="es-AR" sz="2400"/>
              <a:t>Use O</a:t>
            </a:r>
            <a:r>
              <a:rPr b="1" baseline="-25000" lang="es-AR" sz="2400"/>
              <a:t>2</a:t>
            </a:r>
            <a:r>
              <a:rPr b="1" lang="es-AR" sz="2400"/>
              <a:t> blender and pulse oximetry for  resuscitations of newborns &lt; 32 weeks (and for all newborns, if available)</a:t>
            </a:r>
            <a:endParaRPr/>
          </a:p>
        </p:txBody>
      </p:sp>
      <p:sp>
        <p:nvSpPr>
          <p:cNvPr id="403" name="Google Shape;403;p27"/>
          <p:cNvSpPr txBox="1"/>
          <p:nvPr/>
        </p:nvSpPr>
        <p:spPr>
          <a:xfrm>
            <a:off x="1908175" y="260351"/>
            <a:ext cx="5327650"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OXYGEN USE IF AVAILABLE</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404" name="Google Shape;404;p27"/>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405" name="Google Shape;405;p27"/>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28"/>
          <p:cNvSpPr txBox="1"/>
          <p:nvPr>
            <p:ph idx="1" type="body"/>
          </p:nvPr>
        </p:nvSpPr>
        <p:spPr>
          <a:xfrm>
            <a:off x="1873250" y="1557394"/>
            <a:ext cx="7618412" cy="4032250"/>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30000"/>
              </a:lnSpc>
              <a:spcBef>
                <a:spcPts val="0"/>
              </a:spcBef>
              <a:spcAft>
                <a:spcPts val="0"/>
              </a:spcAft>
              <a:buClr>
                <a:schemeClr val="dk1"/>
              </a:buClr>
              <a:buSzPts val="2400"/>
              <a:buChar char="•"/>
            </a:pPr>
            <a:r>
              <a:rPr b="1" lang="es-AR" sz="2400"/>
              <a:t>Birth weight &lt; 1500 g</a:t>
            </a:r>
            <a:endParaRPr/>
          </a:p>
          <a:p>
            <a:pPr indent="-228600" lvl="0" marL="228600" rtl="0" algn="l">
              <a:lnSpc>
                <a:spcPct val="130000"/>
              </a:lnSpc>
              <a:spcBef>
                <a:spcPts val="1000"/>
              </a:spcBef>
              <a:spcAft>
                <a:spcPts val="0"/>
              </a:spcAft>
              <a:buClr>
                <a:schemeClr val="dk1"/>
              </a:buClr>
              <a:buSzPts val="2400"/>
              <a:buChar char="•"/>
            </a:pPr>
            <a:r>
              <a:rPr b="1" lang="es-AR" sz="2400"/>
              <a:t>Difficult breathing</a:t>
            </a:r>
            <a:endParaRPr/>
          </a:p>
          <a:p>
            <a:pPr indent="-228600" lvl="0" marL="228600" rtl="0" algn="l">
              <a:lnSpc>
                <a:spcPct val="130000"/>
              </a:lnSpc>
              <a:spcBef>
                <a:spcPts val="1000"/>
              </a:spcBef>
              <a:spcAft>
                <a:spcPts val="0"/>
              </a:spcAft>
              <a:buClr>
                <a:schemeClr val="dk1"/>
              </a:buClr>
              <a:buSzPts val="2400"/>
              <a:buChar char="•"/>
            </a:pPr>
            <a:r>
              <a:rPr b="1" lang="es-AR" sz="2400"/>
              <a:t>Unstable temperature </a:t>
            </a:r>
            <a:endParaRPr/>
          </a:p>
          <a:p>
            <a:pPr indent="-228600" lvl="0" marL="228600" rtl="0" algn="l">
              <a:lnSpc>
                <a:spcPct val="130000"/>
              </a:lnSpc>
              <a:spcBef>
                <a:spcPts val="1000"/>
              </a:spcBef>
              <a:spcAft>
                <a:spcPts val="0"/>
              </a:spcAft>
              <a:buClr>
                <a:schemeClr val="dk1"/>
              </a:buClr>
              <a:buSzPts val="2400"/>
              <a:buChar char="•"/>
            </a:pPr>
            <a:r>
              <a:rPr b="1" lang="es-AR" sz="2400"/>
              <a:t>Persistent cyanosis</a:t>
            </a:r>
            <a:endParaRPr/>
          </a:p>
          <a:p>
            <a:pPr indent="-228600" lvl="0" marL="228600" rtl="0" algn="l">
              <a:lnSpc>
                <a:spcPct val="130000"/>
              </a:lnSpc>
              <a:spcBef>
                <a:spcPts val="1000"/>
              </a:spcBef>
              <a:spcAft>
                <a:spcPts val="0"/>
              </a:spcAft>
              <a:buClr>
                <a:schemeClr val="dk1"/>
              </a:buClr>
              <a:buSzPts val="2400"/>
              <a:buChar char="•"/>
            </a:pPr>
            <a:r>
              <a:rPr b="1" lang="es-AR" sz="2400"/>
              <a:t>Recurrent apnea</a:t>
            </a:r>
            <a:endParaRPr/>
          </a:p>
          <a:p>
            <a:pPr indent="-228600" lvl="0" marL="228600" rtl="0" algn="l">
              <a:lnSpc>
                <a:spcPct val="130000"/>
              </a:lnSpc>
              <a:spcBef>
                <a:spcPts val="1000"/>
              </a:spcBef>
              <a:spcAft>
                <a:spcPts val="0"/>
              </a:spcAft>
              <a:buClr>
                <a:schemeClr val="dk1"/>
              </a:buClr>
              <a:buSzPts val="2400"/>
              <a:buChar char="•"/>
            </a:pPr>
            <a:r>
              <a:rPr b="1" lang="es-AR" sz="2400"/>
              <a:t>Pallor</a:t>
            </a:r>
            <a:endParaRPr/>
          </a:p>
          <a:p>
            <a:pPr indent="-228600" lvl="0" marL="228600" rtl="0" algn="l">
              <a:lnSpc>
                <a:spcPct val="130000"/>
              </a:lnSpc>
              <a:spcBef>
                <a:spcPts val="1000"/>
              </a:spcBef>
              <a:spcAft>
                <a:spcPts val="0"/>
              </a:spcAft>
              <a:buClr>
                <a:schemeClr val="dk1"/>
              </a:buClr>
              <a:buSzPts val="2400"/>
              <a:buChar char="•"/>
            </a:pPr>
            <a:r>
              <a:rPr b="1" lang="es-AR" sz="2400"/>
              <a:t>Seizures</a:t>
            </a:r>
            <a:endParaRPr/>
          </a:p>
        </p:txBody>
      </p:sp>
      <p:sp>
        <p:nvSpPr>
          <p:cNvPr id="412" name="Google Shape;412;p28"/>
          <p:cNvSpPr txBox="1"/>
          <p:nvPr/>
        </p:nvSpPr>
        <p:spPr>
          <a:xfrm>
            <a:off x="1873250" y="50006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INTENSIVE CARE</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413" name="Google Shape;413;p28"/>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414" name="Google Shape;414;p28"/>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pic>
        <p:nvPicPr>
          <p:cNvPr id="419" name="Google Shape;419;p29"/>
          <p:cNvPicPr preferRelativeResize="0"/>
          <p:nvPr>
            <p:ph idx="4294967295" type="body"/>
          </p:nvPr>
        </p:nvPicPr>
        <p:blipFill rotWithShape="1">
          <a:blip r:embed="rId3">
            <a:alphaModFix/>
          </a:blip>
          <a:srcRect b="0" l="0" r="0" t="0"/>
          <a:stretch/>
        </p:blipFill>
        <p:spPr>
          <a:xfrm>
            <a:off x="4119562" y="-102394"/>
            <a:ext cx="3952875" cy="706278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3"/>
          <p:cNvSpPr txBox="1"/>
          <p:nvPr>
            <p:ph idx="1" type="body"/>
          </p:nvPr>
        </p:nvSpPr>
        <p:spPr>
          <a:xfrm>
            <a:off x="1919288" y="1593956"/>
            <a:ext cx="8367712" cy="3810000"/>
          </a:xfrm>
          <a:prstGeom prst="rect">
            <a:avLst/>
          </a:prstGeom>
          <a:noFill/>
          <a:ln>
            <a:noFill/>
          </a:ln>
        </p:spPr>
        <p:txBody>
          <a:bodyPr anchorCtr="0" anchor="t" bIns="45700" lIns="91425" spcFirstLastPara="1" rIns="91425" wrap="square" tIns="45700">
            <a:normAutofit/>
          </a:bodyPr>
          <a:lstStyle/>
          <a:p>
            <a:pPr indent="-261938" lvl="0" marL="261938" rtl="0" algn="l">
              <a:lnSpc>
                <a:spcPct val="115000"/>
              </a:lnSpc>
              <a:spcBef>
                <a:spcPts val="0"/>
              </a:spcBef>
              <a:spcAft>
                <a:spcPts val="0"/>
              </a:spcAft>
              <a:buClr>
                <a:schemeClr val="dk1"/>
              </a:buClr>
              <a:buSzPts val="2400"/>
              <a:buChar char="•"/>
            </a:pPr>
            <a:r>
              <a:rPr b="1" lang="es-AR" sz="2400"/>
              <a:t>Accounts for over one million deaths per year </a:t>
            </a:r>
            <a:endParaRPr/>
          </a:p>
          <a:p>
            <a:pPr indent="-261937" lvl="1" marL="661988" rtl="0" algn="l">
              <a:lnSpc>
                <a:spcPct val="115000"/>
              </a:lnSpc>
              <a:spcBef>
                <a:spcPts val="500"/>
              </a:spcBef>
              <a:spcAft>
                <a:spcPts val="0"/>
              </a:spcAft>
              <a:buClr>
                <a:schemeClr val="dk1"/>
              </a:buClr>
              <a:buSzPts val="2000"/>
              <a:buChar char="•"/>
            </a:pPr>
            <a:r>
              <a:rPr b="1" lang="es-AR" sz="2000"/>
              <a:t>Intrapartum stillbirths and neonatal deaths</a:t>
            </a:r>
            <a:endParaRPr/>
          </a:p>
          <a:p>
            <a:pPr indent="-261938" lvl="0" marL="261938" rtl="0" algn="l">
              <a:lnSpc>
                <a:spcPct val="115000"/>
              </a:lnSpc>
              <a:spcBef>
                <a:spcPts val="1000"/>
              </a:spcBef>
              <a:spcAft>
                <a:spcPts val="0"/>
              </a:spcAft>
              <a:buClr>
                <a:schemeClr val="dk1"/>
              </a:buClr>
              <a:buSzPts val="2400"/>
              <a:buChar char="•"/>
            </a:pPr>
            <a:r>
              <a:rPr b="1" lang="es-AR" sz="2400"/>
              <a:t>In </a:t>
            </a:r>
            <a:r>
              <a:rPr b="1" lang="es-AR" sz="2400">
                <a:extLst>
                  <a:ext uri="http://customooxmlschemas.google.com/">
                    <go:slidesCustomData xmlns:go="http://customooxmlschemas.google.com/" textRoundtripDataId="0"/>
                  </a:ext>
                </a:extLst>
              </a:rPr>
              <a:t>Latin America ≈ 12%</a:t>
            </a:r>
            <a:r>
              <a:rPr b="1" lang="es-AR" sz="2400"/>
              <a:t> of newborns suffer some degree of asphyxia </a:t>
            </a:r>
            <a:endParaRPr/>
          </a:p>
          <a:p>
            <a:pPr indent="-261938" lvl="0" marL="261938" rtl="0" algn="l">
              <a:lnSpc>
                <a:spcPct val="115000"/>
              </a:lnSpc>
              <a:spcBef>
                <a:spcPts val="1000"/>
              </a:spcBef>
              <a:spcAft>
                <a:spcPts val="0"/>
              </a:spcAft>
              <a:buClr>
                <a:schemeClr val="dk1"/>
              </a:buClr>
              <a:buSzPts val="2400"/>
              <a:buChar char="•"/>
            </a:pPr>
            <a:r>
              <a:rPr b="1" lang="es-AR" sz="2400"/>
              <a:t>A major cause of perinatal and neonatal death</a:t>
            </a:r>
            <a:endParaRPr/>
          </a:p>
          <a:p>
            <a:pPr indent="-261937" lvl="1" marL="661988" rtl="0" algn="l">
              <a:lnSpc>
                <a:spcPct val="115000"/>
              </a:lnSpc>
              <a:spcBef>
                <a:spcPts val="500"/>
              </a:spcBef>
              <a:spcAft>
                <a:spcPts val="0"/>
              </a:spcAft>
              <a:buClr>
                <a:schemeClr val="dk1"/>
              </a:buClr>
              <a:buSzPts val="2000"/>
              <a:buChar char="•"/>
            </a:pPr>
            <a:r>
              <a:rPr b="1" lang="es-AR" sz="2000"/>
              <a:t>Risk increased under disaster circumstances</a:t>
            </a:r>
            <a:endParaRPr/>
          </a:p>
          <a:p>
            <a:pPr indent="-261938" lvl="0" marL="261938" rtl="0" algn="l">
              <a:lnSpc>
                <a:spcPct val="115000"/>
              </a:lnSpc>
              <a:spcBef>
                <a:spcPts val="1000"/>
              </a:spcBef>
              <a:spcAft>
                <a:spcPts val="0"/>
              </a:spcAft>
              <a:buClr>
                <a:schemeClr val="dk1"/>
              </a:buClr>
              <a:buSzPts val="2400"/>
              <a:buChar char="•"/>
            </a:pPr>
            <a:r>
              <a:rPr b="1" lang="es-AR" sz="2400"/>
              <a:t>Associated with irreversible neurological long-term complications</a:t>
            </a:r>
            <a:endParaRPr/>
          </a:p>
        </p:txBody>
      </p:sp>
      <p:sp>
        <p:nvSpPr>
          <p:cNvPr id="114" name="Google Shape;114;p3"/>
          <p:cNvSpPr txBox="1"/>
          <p:nvPr/>
        </p:nvSpPr>
        <p:spPr>
          <a:xfrm>
            <a:off x="1884364" y="500063"/>
            <a:ext cx="6192837"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NEONATAL ASPHYXIA</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115" name="Google Shape;115;p3"/>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16" name="Google Shape;116;p3"/>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30"/>
          <p:cNvSpPr txBox="1"/>
          <p:nvPr>
            <p:ph idx="1" type="body"/>
          </p:nvPr>
        </p:nvSpPr>
        <p:spPr>
          <a:xfrm>
            <a:off x="838200" y="1825625"/>
            <a:ext cx="10515600" cy="400074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s-AR"/>
              <a:t>What next to watch for in early newborn period: </a:t>
            </a:r>
            <a:endParaRPr/>
          </a:p>
          <a:p>
            <a:pPr indent="-228600" lvl="1" marL="685800" rtl="0" algn="l">
              <a:lnSpc>
                <a:spcPct val="90000"/>
              </a:lnSpc>
              <a:spcBef>
                <a:spcPts val="500"/>
              </a:spcBef>
              <a:spcAft>
                <a:spcPts val="0"/>
              </a:spcAft>
              <a:buClr>
                <a:schemeClr val="dk1"/>
              </a:buClr>
              <a:buSzPts val="2400"/>
              <a:buChar char="•"/>
            </a:pPr>
            <a:r>
              <a:rPr lang="es-AR"/>
              <a:t>Jaundice</a:t>
            </a:r>
            <a:endParaRPr/>
          </a:p>
          <a:p>
            <a:pPr indent="-228600" lvl="1" marL="685800" rtl="0" algn="l">
              <a:lnSpc>
                <a:spcPct val="90000"/>
              </a:lnSpc>
              <a:spcBef>
                <a:spcPts val="500"/>
              </a:spcBef>
              <a:spcAft>
                <a:spcPts val="0"/>
              </a:spcAft>
              <a:buClr>
                <a:schemeClr val="dk1"/>
              </a:buClr>
              <a:buSzPts val="2400"/>
              <a:buChar char="•"/>
            </a:pPr>
            <a:r>
              <a:rPr lang="es-AR"/>
              <a:t>Thermal stability</a:t>
            </a:r>
            <a:endParaRPr/>
          </a:p>
          <a:p>
            <a:pPr indent="-228600" lvl="1" marL="685800" rtl="0" algn="l">
              <a:lnSpc>
                <a:spcPct val="90000"/>
              </a:lnSpc>
              <a:spcBef>
                <a:spcPts val="500"/>
              </a:spcBef>
              <a:spcAft>
                <a:spcPts val="0"/>
              </a:spcAft>
              <a:buClr>
                <a:schemeClr val="dk1"/>
              </a:buClr>
              <a:buSzPts val="2400"/>
              <a:buChar char="•"/>
            </a:pPr>
            <a:r>
              <a:rPr lang="es-AR"/>
              <a:t>Feeding</a:t>
            </a:r>
            <a:endParaRPr/>
          </a:p>
          <a:p>
            <a:pPr indent="-228600" lvl="1" marL="685800" rtl="0" algn="l">
              <a:lnSpc>
                <a:spcPct val="90000"/>
              </a:lnSpc>
              <a:spcBef>
                <a:spcPts val="500"/>
              </a:spcBef>
              <a:spcAft>
                <a:spcPts val="0"/>
              </a:spcAft>
              <a:buClr>
                <a:schemeClr val="dk1"/>
              </a:buClr>
              <a:buSzPts val="2400"/>
              <a:buChar char="•"/>
            </a:pPr>
            <a:r>
              <a:rPr lang="es-AR"/>
              <a:t>Infection prevention</a:t>
            </a:r>
            <a:endParaRPr/>
          </a:p>
          <a:p>
            <a:pPr indent="-228600" lvl="1" marL="685800" rtl="0" algn="l">
              <a:lnSpc>
                <a:spcPct val="90000"/>
              </a:lnSpc>
              <a:spcBef>
                <a:spcPts val="500"/>
              </a:spcBef>
              <a:spcAft>
                <a:spcPts val="0"/>
              </a:spcAft>
              <a:buClr>
                <a:schemeClr val="dk1"/>
              </a:buClr>
              <a:buSzPts val="2400"/>
              <a:buChar char="•"/>
            </a:pPr>
            <a:r>
              <a:rPr lang="es-AR"/>
              <a:t>Recognition of danger signs</a:t>
            </a:r>
            <a:endParaRPr/>
          </a:p>
          <a:p>
            <a:pPr indent="-50800" lvl="0" marL="228600" rtl="0" algn="l">
              <a:lnSpc>
                <a:spcPct val="90000"/>
              </a:lnSpc>
              <a:spcBef>
                <a:spcPts val="1000"/>
              </a:spcBef>
              <a:spcAft>
                <a:spcPts val="0"/>
              </a:spcAft>
              <a:buClr>
                <a:schemeClr val="dk1"/>
              </a:buClr>
              <a:buSzPts val="2800"/>
              <a:buNone/>
            </a:pPr>
            <a:r>
              <a:t/>
            </a:r>
            <a:endParaRPr/>
          </a:p>
        </p:txBody>
      </p:sp>
      <p:pic>
        <p:nvPicPr>
          <p:cNvPr descr="A blue sign with white text&#10;&#10;Description automatically generated with medium confidence" id="425" name="Google Shape;425;p30"/>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426" name="Google Shape;426;p30"/>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
        <p:nvSpPr>
          <p:cNvPr id="427" name="Google Shape;427;p30"/>
          <p:cNvSpPr txBox="1"/>
          <p:nvPr/>
        </p:nvSpPr>
        <p:spPr>
          <a:xfrm>
            <a:off x="1873250" y="500063"/>
            <a:ext cx="5327650"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What comes next…</a:t>
            </a:r>
            <a:endParaRPr b="1" i="0" sz="3800" u="none" cap="none" strike="noStrike">
              <a:solidFill>
                <a:srgbClr val="CCEABC"/>
              </a:solidFill>
              <a:latin typeface="Libre Franklin Medium"/>
              <a:ea typeface="Libre Franklin Medium"/>
              <a:cs typeface="Libre Franklin Medium"/>
              <a:sym typeface="Libre Franklin Medium"/>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31"/>
          <p:cNvSpPr txBox="1"/>
          <p:nvPr/>
        </p:nvSpPr>
        <p:spPr>
          <a:xfrm>
            <a:off x="2743201" y="2997200"/>
            <a:ext cx="6664325" cy="803040"/>
          </a:xfrm>
          <a:prstGeom prst="rect">
            <a:avLst/>
          </a:prstGeom>
          <a:noFill/>
          <a:ln>
            <a:noFill/>
          </a:ln>
        </p:spPr>
        <p:txBody>
          <a:bodyPr anchorCtr="0" anchor="t" bIns="45700" lIns="91425" spcFirstLastPara="1" rIns="91425" wrap="square" tIns="45700">
            <a:spAutoFit/>
          </a:bodyPr>
          <a:lstStyle/>
          <a:p>
            <a:pPr indent="0" lvl="0" marL="0" marR="0" rtl="0" algn="ctr">
              <a:lnSpc>
                <a:spcPct val="65000"/>
              </a:lnSpc>
              <a:spcBef>
                <a:spcPts val="0"/>
              </a:spcBef>
              <a:spcAft>
                <a:spcPts val="0"/>
              </a:spcAft>
              <a:buClr>
                <a:srgbClr val="CCEABC"/>
              </a:buClr>
              <a:buSzPts val="6800"/>
              <a:buFont typeface="Libre Franklin Medium"/>
              <a:buNone/>
            </a:pPr>
            <a:r>
              <a:rPr b="1" i="0" lang="es-AR" sz="6800" u="none" cap="none" strike="noStrike">
                <a:solidFill>
                  <a:srgbClr val="CCEABC"/>
                </a:solidFill>
                <a:latin typeface="Libre Franklin Medium"/>
                <a:ea typeface="Libre Franklin Medium"/>
                <a:cs typeface="Libre Franklin Medium"/>
                <a:sym typeface="Libre Franklin Medium"/>
              </a:rPr>
              <a:t>THANK YOU !</a:t>
            </a:r>
            <a:endParaRPr b="1" i="0" sz="6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434" name="Google Shape;434;p31"/>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435" name="Google Shape;435;p31"/>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pic>
        <p:nvPicPr>
          <p:cNvPr descr="A blue sign with white text&#10;&#10;Description automatically generated with medium confidence" id="441" name="Google Shape;441;p32"/>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442" name="Google Shape;442;p32"/>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
        <p:nvSpPr>
          <p:cNvPr id="443" name="Google Shape;443;p32"/>
          <p:cNvSpPr txBox="1"/>
          <p:nvPr/>
        </p:nvSpPr>
        <p:spPr>
          <a:xfrm>
            <a:off x="533401" y="825498"/>
            <a:ext cx="44831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0" i="0" lang="es-AR" sz="3600" u="none" cap="none" strike="noStrike">
                <a:solidFill>
                  <a:schemeClr val="dk1"/>
                </a:solidFill>
                <a:latin typeface="Arial"/>
                <a:ea typeface="Arial"/>
                <a:cs typeface="Arial"/>
                <a:sym typeface="Arial"/>
              </a:rPr>
              <a:t>Contact Us</a:t>
            </a:r>
            <a:endParaRPr b="0" i="0" sz="1400" u="none" cap="none" strike="noStrike">
              <a:solidFill>
                <a:srgbClr val="000000"/>
              </a:solidFill>
              <a:latin typeface="Arial"/>
              <a:ea typeface="Arial"/>
              <a:cs typeface="Arial"/>
              <a:sym typeface="Arial"/>
            </a:endParaRPr>
          </a:p>
        </p:txBody>
      </p:sp>
      <p:sp>
        <p:nvSpPr>
          <p:cNvPr id="444" name="Google Shape;444;p32"/>
          <p:cNvSpPr/>
          <p:nvPr/>
        </p:nvSpPr>
        <p:spPr>
          <a:xfrm>
            <a:off x="533401" y="2084664"/>
            <a:ext cx="413029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AR" sz="1800" u="none" cap="none" strike="noStrike">
                <a:solidFill>
                  <a:schemeClr val="dk1"/>
                </a:solidFill>
                <a:latin typeface="Arial"/>
                <a:ea typeface="Arial"/>
                <a:cs typeface="Arial"/>
                <a:sym typeface="Arial"/>
              </a:rPr>
              <a:t>Website</a:t>
            </a:r>
            <a:r>
              <a:rPr b="0" i="0" lang="es-AR" sz="1800" u="none" cap="none" strike="noStrike">
                <a:solidFill>
                  <a:schemeClr val="dk1"/>
                </a:solidFill>
                <a:latin typeface="Arial"/>
                <a:ea typeface="Arial"/>
                <a:cs typeface="Arial"/>
                <a:sym typeface="Arial"/>
              </a:rPr>
              <a:t>: coloradosph.cuanschutz.edu</a:t>
            </a:r>
            <a:endParaRPr b="0" i="0" sz="1800" u="none" cap="none" strike="noStrike">
              <a:solidFill>
                <a:schemeClr val="dk1"/>
              </a:solidFill>
              <a:latin typeface="Arial"/>
              <a:ea typeface="Arial"/>
              <a:cs typeface="Arial"/>
              <a:sym typeface="Arial"/>
            </a:endParaRPr>
          </a:p>
        </p:txBody>
      </p:sp>
      <p:sp>
        <p:nvSpPr>
          <p:cNvPr id="445" name="Google Shape;445;p32"/>
          <p:cNvSpPr/>
          <p:nvPr/>
        </p:nvSpPr>
        <p:spPr>
          <a:xfrm>
            <a:off x="698500" y="3066832"/>
            <a:ext cx="6096000" cy="73353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AR" sz="1800" u="none" cap="none" strike="noStrike">
                <a:solidFill>
                  <a:schemeClr val="dk1"/>
                </a:solidFill>
                <a:latin typeface="Arial"/>
                <a:ea typeface="Arial"/>
                <a:cs typeface="Arial"/>
                <a:sym typeface="Arial"/>
              </a:rPr>
              <a:t>Facebook</a:t>
            </a:r>
            <a:r>
              <a:rPr b="0" i="0" lang="es-AR" sz="1800" u="none" cap="none" strike="noStrike">
                <a:solidFill>
                  <a:schemeClr val="dk1"/>
                </a:solidFill>
                <a:latin typeface="Arial"/>
                <a:ea typeface="Arial"/>
                <a:cs typeface="Arial"/>
                <a:sym typeface="Arial"/>
              </a:rPr>
              <a:t>: @ColoradoSPH </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1" i="0" lang="es-AR" sz="1800" u="none" cap="none" strike="noStrike">
                <a:solidFill>
                  <a:schemeClr val="dk1"/>
                </a:solidFill>
                <a:latin typeface="Arial"/>
                <a:ea typeface="Arial"/>
                <a:cs typeface="Arial"/>
                <a:sym typeface="Arial"/>
              </a:rPr>
              <a:t>Instagram</a:t>
            </a:r>
            <a:r>
              <a:rPr b="0" i="0" lang="es-AR" sz="1800" u="none" cap="none" strike="noStrike">
                <a:solidFill>
                  <a:schemeClr val="dk1"/>
                </a:solidFill>
                <a:latin typeface="Arial"/>
                <a:ea typeface="Arial"/>
                <a:cs typeface="Arial"/>
                <a:sym typeface="Arial"/>
              </a:rPr>
              <a:t>: @Colorado.sph</a:t>
            </a:r>
            <a:endParaRPr b="0" i="0" sz="1800" u="none" cap="none" strike="noStrike">
              <a:solidFill>
                <a:schemeClr val="dk1"/>
              </a:solidFill>
              <a:latin typeface="Arial"/>
              <a:ea typeface="Arial"/>
              <a:cs typeface="Arial"/>
              <a:sym typeface="Arial"/>
            </a:endParaRPr>
          </a:p>
        </p:txBody>
      </p:sp>
      <p:sp>
        <p:nvSpPr>
          <p:cNvPr id="446" name="Google Shape;446;p32"/>
          <p:cNvSpPr/>
          <p:nvPr/>
        </p:nvSpPr>
        <p:spPr>
          <a:xfrm>
            <a:off x="7378700" y="3066832"/>
            <a:ext cx="6096000" cy="73353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AR" sz="1800" u="none" cap="none" strike="noStrike">
                <a:solidFill>
                  <a:schemeClr val="dk1"/>
                </a:solidFill>
                <a:latin typeface="Arial"/>
                <a:ea typeface="Arial"/>
                <a:cs typeface="Arial"/>
                <a:sym typeface="Arial"/>
              </a:rPr>
              <a:t>Twitter</a:t>
            </a:r>
            <a:r>
              <a:rPr b="0" i="0" lang="es-AR" sz="1800" u="none" cap="none" strike="noStrike">
                <a:solidFill>
                  <a:schemeClr val="dk1"/>
                </a:solidFill>
                <a:latin typeface="Arial"/>
                <a:ea typeface="Arial"/>
                <a:cs typeface="Arial"/>
                <a:sym typeface="Arial"/>
              </a:rPr>
              <a:t>: @ColoradoSPH </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1" i="0" lang="es-AR" sz="1800" u="none" cap="none" strike="noStrike">
                <a:solidFill>
                  <a:schemeClr val="dk1"/>
                </a:solidFill>
                <a:latin typeface="Arial"/>
                <a:ea typeface="Arial"/>
                <a:cs typeface="Arial"/>
                <a:sym typeface="Arial"/>
              </a:rPr>
              <a:t>LinkedIn</a:t>
            </a:r>
            <a:r>
              <a:rPr b="0" i="0" lang="es-AR" sz="1800" u="none" cap="none" strike="noStrike">
                <a:solidFill>
                  <a:schemeClr val="dk1"/>
                </a:solidFill>
                <a:latin typeface="Arial"/>
                <a:ea typeface="Arial"/>
                <a:cs typeface="Arial"/>
                <a:sym typeface="Arial"/>
              </a:rPr>
              <a:t>: @Colorado.sph</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4"/>
          <p:cNvSpPr txBox="1"/>
          <p:nvPr>
            <p:ph type="title"/>
          </p:nvPr>
        </p:nvSpPr>
        <p:spPr>
          <a:xfrm>
            <a:off x="1881188"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lang="es-AR" sz="3600"/>
              <a:t>NORMAL TRANSITION</a:t>
            </a:r>
            <a:endParaRPr sz="3600"/>
          </a:p>
        </p:txBody>
      </p:sp>
      <p:sp>
        <p:nvSpPr>
          <p:cNvPr id="123" name="Google Shape;123;p4"/>
          <p:cNvSpPr txBox="1"/>
          <p:nvPr/>
        </p:nvSpPr>
        <p:spPr>
          <a:xfrm>
            <a:off x="3863976" y="1989138"/>
            <a:ext cx="57626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4" name="Google Shape;124;p4"/>
          <p:cNvSpPr/>
          <p:nvPr/>
        </p:nvSpPr>
        <p:spPr>
          <a:xfrm>
            <a:off x="5737225" y="2636839"/>
            <a:ext cx="71438" cy="71437"/>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nvGrpSpPr>
          <p:cNvPr id="125" name="Google Shape;125;p4"/>
          <p:cNvGrpSpPr/>
          <p:nvPr/>
        </p:nvGrpSpPr>
        <p:grpSpPr>
          <a:xfrm>
            <a:off x="2028940" y="1848009"/>
            <a:ext cx="4392613" cy="1905000"/>
            <a:chOff x="431" y="1185"/>
            <a:chExt cx="2767" cy="1202"/>
          </a:xfrm>
        </p:grpSpPr>
        <p:grpSp>
          <p:nvGrpSpPr>
            <p:cNvPr id="126" name="Google Shape;126;p4"/>
            <p:cNvGrpSpPr/>
            <p:nvPr/>
          </p:nvGrpSpPr>
          <p:grpSpPr>
            <a:xfrm>
              <a:off x="431" y="1185"/>
              <a:ext cx="2767" cy="1202"/>
              <a:chOff x="431" y="1185"/>
              <a:chExt cx="2767" cy="1202"/>
            </a:xfrm>
          </p:grpSpPr>
          <p:pic>
            <p:nvPicPr>
              <p:cNvPr id="127" name="Google Shape;127;p4"/>
              <p:cNvPicPr preferRelativeResize="0"/>
              <p:nvPr/>
            </p:nvPicPr>
            <p:blipFill rotWithShape="1">
              <a:blip r:embed="rId3">
                <a:alphaModFix/>
              </a:blip>
              <a:srcRect b="0" l="0" r="0" t="0"/>
              <a:stretch/>
            </p:blipFill>
            <p:spPr>
              <a:xfrm>
                <a:off x="431" y="1185"/>
                <a:ext cx="2767" cy="1202"/>
              </a:xfrm>
              <a:prstGeom prst="rect">
                <a:avLst/>
              </a:prstGeom>
              <a:noFill/>
              <a:ln>
                <a:noFill/>
              </a:ln>
              <a:effectLst>
                <a:outerShdw rotWithShape="0" algn="ctr" dir="13500000" dist="107763">
                  <a:srgbClr val="000000">
                    <a:alpha val="49411"/>
                  </a:srgbClr>
                </a:outerShdw>
              </a:effectLst>
            </p:spPr>
          </p:pic>
          <p:sp>
            <p:nvSpPr>
              <p:cNvPr id="128" name="Google Shape;128;p4"/>
              <p:cNvSpPr txBox="1"/>
              <p:nvPr/>
            </p:nvSpPr>
            <p:spPr>
              <a:xfrm>
                <a:off x="476" y="1434"/>
                <a:ext cx="499" cy="34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95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Fetal lung liquid</a:t>
                </a:r>
                <a:endParaRPr b="0" i="0" sz="1400" u="none" cap="none" strike="noStrike">
                  <a:solidFill>
                    <a:srgbClr val="000000"/>
                  </a:solidFill>
                  <a:latin typeface="Arial"/>
                  <a:ea typeface="Arial"/>
                  <a:cs typeface="Arial"/>
                  <a:sym typeface="Arial"/>
                </a:endParaRPr>
              </a:p>
              <a:p>
                <a:pPr indent="0" lvl="0" marL="0" marR="0" rtl="0" algn="ctr">
                  <a:lnSpc>
                    <a:spcPct val="95000"/>
                  </a:lnSpc>
                  <a:spcBef>
                    <a:spcPts val="100"/>
                  </a:spcBef>
                  <a:spcAft>
                    <a:spcPts val="0"/>
                  </a:spcAft>
                  <a:buClr>
                    <a:schemeClr val="lt1"/>
                  </a:buClr>
                  <a:buSzPts val="1000"/>
                  <a:buFont typeface="Arial"/>
                  <a:buNone/>
                </a:pPr>
                <a:r>
                  <a:t/>
                </a:r>
                <a:endParaRPr b="1" i="0" sz="1000" u="none" cap="none" strike="noStrike">
                  <a:solidFill>
                    <a:schemeClr val="dk1"/>
                  </a:solidFill>
                  <a:latin typeface="Arial"/>
                  <a:ea typeface="Arial"/>
                  <a:cs typeface="Arial"/>
                  <a:sym typeface="Arial"/>
                </a:endParaRPr>
              </a:p>
            </p:txBody>
          </p:sp>
          <p:sp>
            <p:nvSpPr>
              <p:cNvPr id="129" name="Google Shape;129;p4"/>
              <p:cNvSpPr txBox="1"/>
              <p:nvPr/>
            </p:nvSpPr>
            <p:spPr>
              <a:xfrm>
                <a:off x="2064" y="1700"/>
                <a:ext cx="272" cy="9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Air</a:t>
                </a:r>
                <a:endParaRPr b="0" i="0" sz="1400" u="none" cap="none" strike="noStrike">
                  <a:solidFill>
                    <a:srgbClr val="000000"/>
                  </a:solidFill>
                  <a:latin typeface="Arial"/>
                  <a:ea typeface="Arial"/>
                  <a:cs typeface="Arial"/>
                  <a:sym typeface="Arial"/>
                </a:endParaRPr>
              </a:p>
            </p:txBody>
          </p:sp>
          <p:sp>
            <p:nvSpPr>
              <p:cNvPr id="130" name="Google Shape;130;p4"/>
              <p:cNvSpPr txBox="1"/>
              <p:nvPr/>
            </p:nvSpPr>
            <p:spPr>
              <a:xfrm>
                <a:off x="1429" y="1207"/>
                <a:ext cx="454" cy="15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Air</a:t>
                </a:r>
                <a:endParaRPr b="0" i="0" sz="1400" u="none" cap="none" strike="noStrike">
                  <a:solidFill>
                    <a:srgbClr val="000000"/>
                  </a:solidFill>
                  <a:latin typeface="Arial"/>
                  <a:ea typeface="Arial"/>
                  <a:cs typeface="Arial"/>
                  <a:sym typeface="Arial"/>
                </a:endParaRPr>
              </a:p>
            </p:txBody>
          </p:sp>
          <p:sp>
            <p:nvSpPr>
              <p:cNvPr id="131" name="Google Shape;131;p4"/>
              <p:cNvSpPr txBox="1"/>
              <p:nvPr/>
            </p:nvSpPr>
            <p:spPr>
              <a:xfrm>
                <a:off x="2562" y="1706"/>
                <a:ext cx="272" cy="9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Air</a:t>
                </a:r>
                <a:endParaRPr b="0" i="0" sz="1400" u="none" cap="none" strike="noStrike">
                  <a:solidFill>
                    <a:srgbClr val="000000"/>
                  </a:solidFill>
                  <a:latin typeface="Arial"/>
                  <a:ea typeface="Arial"/>
                  <a:cs typeface="Arial"/>
                  <a:sym typeface="Arial"/>
                </a:endParaRPr>
              </a:p>
            </p:txBody>
          </p:sp>
          <p:sp>
            <p:nvSpPr>
              <p:cNvPr id="132" name="Google Shape;132;p4"/>
              <p:cNvSpPr txBox="1"/>
              <p:nvPr/>
            </p:nvSpPr>
            <p:spPr>
              <a:xfrm>
                <a:off x="1429" y="2091"/>
                <a:ext cx="545" cy="25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First breathing</a:t>
                </a:r>
                <a:endParaRPr b="0" i="0" sz="1400" u="none" cap="none" strike="noStrike">
                  <a:solidFill>
                    <a:srgbClr val="000000"/>
                  </a:solidFill>
                  <a:latin typeface="Arial"/>
                  <a:ea typeface="Arial"/>
                  <a:cs typeface="Arial"/>
                  <a:sym typeface="Arial"/>
                </a:endParaRPr>
              </a:p>
            </p:txBody>
          </p:sp>
          <p:sp>
            <p:nvSpPr>
              <p:cNvPr id="133" name="Google Shape;133;p4"/>
              <p:cNvSpPr txBox="1"/>
              <p:nvPr/>
            </p:nvSpPr>
            <p:spPr>
              <a:xfrm>
                <a:off x="1927" y="2069"/>
                <a:ext cx="545" cy="25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Second breathing</a:t>
                </a:r>
                <a:endParaRPr b="0" i="0" sz="1400" u="none" cap="none" strike="noStrike">
                  <a:solidFill>
                    <a:srgbClr val="000000"/>
                  </a:solidFill>
                  <a:latin typeface="Arial"/>
                  <a:ea typeface="Arial"/>
                  <a:cs typeface="Arial"/>
                  <a:sym typeface="Arial"/>
                </a:endParaRPr>
              </a:p>
            </p:txBody>
          </p:sp>
          <p:sp>
            <p:nvSpPr>
              <p:cNvPr id="134" name="Google Shape;134;p4"/>
              <p:cNvSpPr txBox="1"/>
              <p:nvPr/>
            </p:nvSpPr>
            <p:spPr>
              <a:xfrm>
                <a:off x="2472" y="2091"/>
                <a:ext cx="635" cy="25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Subsequent breathings</a:t>
                </a:r>
                <a:endParaRPr b="0" i="0" sz="1400" u="none" cap="none" strike="noStrike">
                  <a:solidFill>
                    <a:srgbClr val="000000"/>
                  </a:solidFill>
                  <a:latin typeface="Arial"/>
                  <a:ea typeface="Arial"/>
                  <a:cs typeface="Arial"/>
                  <a:sym typeface="Arial"/>
                </a:endParaRPr>
              </a:p>
            </p:txBody>
          </p:sp>
        </p:grpSp>
        <p:sp>
          <p:nvSpPr>
            <p:cNvPr id="135" name="Google Shape;135;p4"/>
            <p:cNvSpPr/>
            <p:nvPr/>
          </p:nvSpPr>
          <p:spPr>
            <a:xfrm>
              <a:off x="2608" y="1661"/>
              <a:ext cx="91" cy="45"/>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136" name="Google Shape;136;p4"/>
          <p:cNvGrpSpPr/>
          <p:nvPr/>
        </p:nvGrpSpPr>
        <p:grpSpPr>
          <a:xfrm>
            <a:off x="7551507" y="1867546"/>
            <a:ext cx="3730625" cy="2878138"/>
            <a:chOff x="204" y="2474"/>
            <a:chExt cx="2350" cy="1813"/>
          </a:xfrm>
        </p:grpSpPr>
        <p:pic>
          <p:nvPicPr>
            <p:cNvPr id="137" name="Google Shape;137;p4"/>
            <p:cNvPicPr preferRelativeResize="0"/>
            <p:nvPr/>
          </p:nvPicPr>
          <p:blipFill rotWithShape="1">
            <a:blip r:embed="rId4">
              <a:alphaModFix/>
            </a:blip>
            <a:srcRect b="0" l="0" r="0" t="0"/>
            <a:stretch/>
          </p:blipFill>
          <p:spPr>
            <a:xfrm>
              <a:off x="204" y="2478"/>
              <a:ext cx="2350" cy="1684"/>
            </a:xfrm>
            <a:prstGeom prst="rect">
              <a:avLst/>
            </a:prstGeom>
            <a:noFill/>
            <a:ln>
              <a:noFill/>
            </a:ln>
            <a:effectLst>
              <a:outerShdw rotWithShape="0" algn="ctr" dir="13500000" dist="107763">
                <a:srgbClr val="000000">
                  <a:alpha val="49411"/>
                </a:srgbClr>
              </a:outerShdw>
            </a:effectLst>
          </p:spPr>
        </p:pic>
        <p:grpSp>
          <p:nvGrpSpPr>
            <p:cNvPr id="138" name="Google Shape;138;p4"/>
            <p:cNvGrpSpPr/>
            <p:nvPr/>
          </p:nvGrpSpPr>
          <p:grpSpPr>
            <a:xfrm>
              <a:off x="204" y="3793"/>
              <a:ext cx="862" cy="494"/>
              <a:chOff x="204" y="3793"/>
              <a:chExt cx="862" cy="494"/>
            </a:xfrm>
          </p:grpSpPr>
          <p:sp>
            <p:nvSpPr>
              <p:cNvPr id="139" name="Google Shape;139;p4"/>
              <p:cNvSpPr txBox="1"/>
              <p:nvPr/>
            </p:nvSpPr>
            <p:spPr>
              <a:xfrm>
                <a:off x="204" y="3793"/>
                <a:ext cx="816" cy="49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90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0" name="Google Shape;140;p4"/>
              <p:cNvSpPr/>
              <p:nvPr/>
            </p:nvSpPr>
            <p:spPr>
              <a:xfrm>
                <a:off x="975" y="3838"/>
                <a:ext cx="91" cy="4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41" name="Google Shape;141;p4"/>
            <p:cNvSpPr txBox="1"/>
            <p:nvPr/>
          </p:nvSpPr>
          <p:spPr>
            <a:xfrm>
              <a:off x="612" y="3475"/>
              <a:ext cx="363" cy="15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Lung</a:t>
              </a:r>
              <a:endParaRPr b="0" i="0" sz="1400" u="none" cap="none" strike="noStrike">
                <a:solidFill>
                  <a:srgbClr val="000000"/>
                </a:solidFill>
                <a:latin typeface="Arial"/>
                <a:ea typeface="Arial"/>
                <a:cs typeface="Arial"/>
                <a:sym typeface="Arial"/>
              </a:endParaRPr>
            </a:p>
          </p:txBody>
        </p:sp>
        <p:sp>
          <p:nvSpPr>
            <p:cNvPr id="142" name="Google Shape;142;p4"/>
            <p:cNvSpPr txBox="1"/>
            <p:nvPr/>
          </p:nvSpPr>
          <p:spPr>
            <a:xfrm>
              <a:off x="1383" y="3838"/>
              <a:ext cx="227" cy="136"/>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800"/>
                <a:buFont typeface="Arial"/>
                <a:buNone/>
              </a:pPr>
              <a:r>
                <a:t/>
              </a:r>
              <a:endParaRPr b="1" i="0" sz="800" u="none" cap="none" strike="noStrike">
                <a:solidFill>
                  <a:schemeClr val="dk1"/>
                </a:solidFill>
                <a:latin typeface="Arial"/>
                <a:ea typeface="Arial"/>
                <a:cs typeface="Arial"/>
                <a:sym typeface="Arial"/>
              </a:endParaRPr>
            </a:p>
          </p:txBody>
        </p:sp>
        <p:sp>
          <p:nvSpPr>
            <p:cNvPr id="143" name="Google Shape;143;p4"/>
            <p:cNvSpPr txBox="1"/>
            <p:nvPr/>
          </p:nvSpPr>
          <p:spPr>
            <a:xfrm>
              <a:off x="1837" y="3475"/>
              <a:ext cx="363" cy="15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Lung</a:t>
              </a:r>
              <a:endParaRPr b="0" i="0" sz="1400" u="none" cap="none" strike="noStrike">
                <a:solidFill>
                  <a:srgbClr val="000000"/>
                </a:solidFill>
                <a:latin typeface="Arial"/>
                <a:ea typeface="Arial"/>
                <a:cs typeface="Arial"/>
                <a:sym typeface="Arial"/>
              </a:endParaRPr>
            </a:p>
          </p:txBody>
        </p:sp>
        <p:sp>
          <p:nvSpPr>
            <p:cNvPr id="144" name="Google Shape;144;p4"/>
            <p:cNvSpPr txBox="1"/>
            <p:nvPr/>
          </p:nvSpPr>
          <p:spPr>
            <a:xfrm>
              <a:off x="204" y="3158"/>
              <a:ext cx="453" cy="21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800"/>
                <a:buFont typeface="Arial"/>
                <a:buNone/>
              </a:pPr>
              <a:r>
                <a:rPr b="1" i="0" lang="es-AR" sz="800" u="none" cap="none" strike="noStrike">
                  <a:solidFill>
                    <a:schemeClr val="dk1"/>
                  </a:solidFill>
                  <a:latin typeface="Arial"/>
                  <a:ea typeface="Arial"/>
                  <a:cs typeface="Arial"/>
                  <a:sym typeface="Arial"/>
                </a:rPr>
                <a:t>Pulmonary artery</a:t>
              </a:r>
              <a:endParaRPr b="0" i="0" sz="1400" u="none" cap="none" strike="noStrike">
                <a:solidFill>
                  <a:srgbClr val="000000"/>
                </a:solidFill>
                <a:latin typeface="Arial"/>
                <a:ea typeface="Arial"/>
                <a:cs typeface="Arial"/>
                <a:sym typeface="Arial"/>
              </a:endParaRPr>
            </a:p>
          </p:txBody>
        </p:sp>
        <p:sp>
          <p:nvSpPr>
            <p:cNvPr id="145" name="Google Shape;145;p4"/>
            <p:cNvSpPr txBox="1"/>
            <p:nvPr/>
          </p:nvSpPr>
          <p:spPr>
            <a:xfrm>
              <a:off x="249" y="2474"/>
              <a:ext cx="681" cy="23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900"/>
                <a:buFont typeface="Arial"/>
                <a:buNone/>
              </a:pPr>
              <a:r>
                <a:rPr b="1" i="0" lang="es-AR" sz="900" u="none" cap="none" strike="noStrike">
                  <a:solidFill>
                    <a:schemeClr val="dk1"/>
                  </a:solidFill>
                  <a:latin typeface="Arial"/>
                  <a:ea typeface="Arial"/>
                  <a:cs typeface="Arial"/>
                  <a:sym typeface="Arial"/>
                </a:rPr>
                <a:t>Closed ductus arteriosus</a:t>
              </a:r>
              <a:endParaRPr b="0" i="0" sz="1400" u="none" cap="none" strike="noStrike">
                <a:solidFill>
                  <a:srgbClr val="000000"/>
                </a:solidFill>
                <a:latin typeface="Arial"/>
                <a:ea typeface="Arial"/>
                <a:cs typeface="Arial"/>
                <a:sym typeface="Arial"/>
              </a:endParaRPr>
            </a:p>
          </p:txBody>
        </p:sp>
        <p:sp>
          <p:nvSpPr>
            <p:cNvPr id="146" name="Google Shape;146;p4"/>
            <p:cNvSpPr txBox="1"/>
            <p:nvPr/>
          </p:nvSpPr>
          <p:spPr>
            <a:xfrm>
              <a:off x="1565" y="2478"/>
              <a:ext cx="952" cy="25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Blood enriched by oxygen from aorta</a:t>
              </a:r>
              <a:endParaRPr b="0" i="0" sz="1400" u="none" cap="none" strike="noStrike">
                <a:solidFill>
                  <a:srgbClr val="000000"/>
                </a:solidFill>
                <a:latin typeface="Arial"/>
                <a:ea typeface="Arial"/>
                <a:cs typeface="Arial"/>
                <a:sym typeface="Arial"/>
              </a:endParaRPr>
            </a:p>
          </p:txBody>
        </p:sp>
      </p:grpSp>
      <p:grpSp>
        <p:nvGrpSpPr>
          <p:cNvPr id="147" name="Google Shape;147;p4"/>
          <p:cNvGrpSpPr/>
          <p:nvPr/>
        </p:nvGrpSpPr>
        <p:grpSpPr>
          <a:xfrm>
            <a:off x="7551507" y="1909935"/>
            <a:ext cx="3429000" cy="2490788"/>
            <a:chOff x="2736" y="2496"/>
            <a:chExt cx="2160" cy="1569"/>
          </a:xfrm>
        </p:grpSpPr>
        <p:sp>
          <p:nvSpPr>
            <p:cNvPr id="148" name="Google Shape;148;p4"/>
            <p:cNvSpPr txBox="1"/>
            <p:nvPr/>
          </p:nvSpPr>
          <p:spPr>
            <a:xfrm>
              <a:off x="3923" y="3929"/>
              <a:ext cx="272" cy="136"/>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800"/>
                <a:buFont typeface="Arial"/>
                <a:buNone/>
              </a:pPr>
              <a:r>
                <a:rPr b="1" i="0" lang="es-AR" sz="800" u="none" cap="none" strike="noStrike">
                  <a:solidFill>
                    <a:schemeClr val="dk1"/>
                  </a:solidFill>
                  <a:latin typeface="Arial"/>
                  <a:ea typeface="Arial"/>
                  <a:cs typeface="Arial"/>
                  <a:sym typeface="Arial"/>
                </a:rPr>
                <a:t>Heart</a:t>
              </a:r>
              <a:endParaRPr b="0" i="0" sz="1400" u="none" cap="none" strike="noStrike">
                <a:solidFill>
                  <a:srgbClr val="000000"/>
                </a:solidFill>
                <a:latin typeface="Arial"/>
                <a:ea typeface="Arial"/>
                <a:cs typeface="Arial"/>
                <a:sym typeface="Arial"/>
              </a:endParaRPr>
            </a:p>
          </p:txBody>
        </p:sp>
        <p:sp>
          <p:nvSpPr>
            <p:cNvPr id="149" name="Google Shape;149;p4"/>
            <p:cNvSpPr txBox="1"/>
            <p:nvPr/>
          </p:nvSpPr>
          <p:spPr>
            <a:xfrm>
              <a:off x="2784" y="3168"/>
              <a:ext cx="635" cy="18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800"/>
                <a:buFont typeface="Arial"/>
                <a:buNone/>
              </a:pPr>
              <a:r>
                <a:rPr b="1" i="0" lang="es-AR" sz="800" u="none" cap="none" strike="noStrike">
                  <a:solidFill>
                    <a:schemeClr val="dk1"/>
                  </a:solidFill>
                  <a:latin typeface="Arial"/>
                  <a:ea typeface="Arial"/>
                  <a:cs typeface="Arial"/>
                  <a:sym typeface="Arial"/>
                </a:rPr>
                <a:t>Pulmonary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chemeClr val="dk1"/>
                </a:buClr>
                <a:buSzPts val="800"/>
                <a:buFont typeface="Arial"/>
                <a:buNone/>
              </a:pPr>
              <a:r>
                <a:rPr b="1" i="0" lang="es-AR" sz="800" u="none" cap="none" strike="noStrike">
                  <a:solidFill>
                    <a:schemeClr val="dk1"/>
                  </a:solidFill>
                  <a:latin typeface="Arial"/>
                  <a:ea typeface="Arial"/>
                  <a:cs typeface="Arial"/>
                  <a:sym typeface="Arial"/>
                </a:rPr>
                <a:t>artery</a:t>
              </a:r>
              <a:endParaRPr b="0" i="0" sz="1400" u="none" cap="none" strike="noStrike">
                <a:solidFill>
                  <a:srgbClr val="000000"/>
                </a:solidFill>
                <a:latin typeface="Arial"/>
                <a:ea typeface="Arial"/>
                <a:cs typeface="Arial"/>
                <a:sym typeface="Arial"/>
              </a:endParaRPr>
            </a:p>
          </p:txBody>
        </p:sp>
        <p:sp>
          <p:nvSpPr>
            <p:cNvPr id="150" name="Google Shape;150;p4"/>
            <p:cNvSpPr txBox="1"/>
            <p:nvPr/>
          </p:nvSpPr>
          <p:spPr>
            <a:xfrm>
              <a:off x="4128" y="2496"/>
              <a:ext cx="768" cy="276"/>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900"/>
                <a:buFont typeface="Arial"/>
                <a:buNone/>
              </a:pPr>
              <a:r>
                <a:rPr b="1" i="0" lang="es-AR" sz="900" u="none" cap="none" strike="noStrike">
                  <a:solidFill>
                    <a:schemeClr val="dk1"/>
                  </a:solidFill>
                  <a:latin typeface="Arial"/>
                  <a:ea typeface="Arial"/>
                  <a:cs typeface="Arial"/>
                  <a:sym typeface="Arial"/>
                </a:rPr>
                <a:t>Aorta</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50"/>
                </a:spcBef>
                <a:spcAft>
                  <a:spcPts val="0"/>
                </a:spcAft>
                <a:buClr>
                  <a:schemeClr val="lt1"/>
                </a:buClr>
                <a:buSzPts val="900"/>
                <a:buFont typeface="Arial"/>
                <a:buNone/>
              </a:pPr>
              <a:r>
                <a:t/>
              </a:r>
              <a:endParaRPr b="1" i="0" sz="900" u="none" cap="none" strike="noStrike">
                <a:solidFill>
                  <a:schemeClr val="dk1"/>
                </a:solidFill>
                <a:latin typeface="Arial"/>
                <a:ea typeface="Arial"/>
                <a:cs typeface="Arial"/>
                <a:sym typeface="Arial"/>
              </a:endParaRPr>
            </a:p>
          </p:txBody>
        </p:sp>
        <p:sp>
          <p:nvSpPr>
            <p:cNvPr id="151" name="Google Shape;151;p4"/>
            <p:cNvSpPr txBox="1"/>
            <p:nvPr/>
          </p:nvSpPr>
          <p:spPr>
            <a:xfrm>
              <a:off x="2736" y="2496"/>
              <a:ext cx="816" cy="15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s-AR" sz="1000" u="none" cap="none" strike="noStrike">
                  <a:solidFill>
                    <a:schemeClr val="dk1"/>
                  </a:solidFill>
                  <a:latin typeface="Arial"/>
                  <a:ea typeface="Arial"/>
                  <a:cs typeface="Arial"/>
                  <a:sym typeface="Arial"/>
                </a:rPr>
                <a:t>Ductus arteriosus</a:t>
              </a:r>
              <a:endParaRPr b="0" i="0" sz="1400" u="none" cap="none" strike="noStrike">
                <a:solidFill>
                  <a:srgbClr val="000000"/>
                </a:solidFill>
                <a:latin typeface="Arial"/>
                <a:ea typeface="Arial"/>
                <a:cs typeface="Arial"/>
                <a:sym typeface="Arial"/>
              </a:endParaRPr>
            </a:p>
          </p:txBody>
        </p:sp>
      </p:grpSp>
      <p:sp>
        <p:nvSpPr>
          <p:cNvPr id="152" name="Google Shape;152;p4"/>
          <p:cNvSpPr txBox="1"/>
          <p:nvPr/>
        </p:nvSpPr>
        <p:spPr>
          <a:xfrm>
            <a:off x="4419600" y="3276601"/>
            <a:ext cx="2514600" cy="430213"/>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100"/>
              <a:buFont typeface="Arial"/>
              <a:buNone/>
            </a:pPr>
            <a:r>
              <a:rPr b="0" i="0" lang="es-AR" sz="1100" u="none" cap="none" strike="noStrike">
                <a:solidFill>
                  <a:schemeClr val="dk1"/>
                </a:solidFill>
                <a:latin typeface="Arial"/>
                <a:ea typeface="Arial"/>
                <a:cs typeface="Arial"/>
                <a:sym typeface="Arial"/>
              </a:rPr>
              <a:t>First           Second           Subsequent breath         breath             breaths</a:t>
            </a:r>
            <a:endParaRPr b="0" i="0" sz="1400" u="none" cap="none" strike="noStrike">
              <a:solidFill>
                <a:srgbClr val="000000"/>
              </a:solidFill>
              <a:latin typeface="Arial"/>
              <a:ea typeface="Arial"/>
              <a:cs typeface="Arial"/>
              <a:sym typeface="Arial"/>
            </a:endParaRPr>
          </a:p>
        </p:txBody>
      </p:sp>
      <p:pic>
        <p:nvPicPr>
          <p:cNvPr descr="A blue sign with white text&#10;&#10;Description automatically generated with medium confidence" id="153" name="Google Shape;153;p4"/>
          <p:cNvPicPr preferRelativeResize="0"/>
          <p:nvPr/>
        </p:nvPicPr>
        <p:blipFill rotWithShape="1">
          <a:blip r:embed="rId5">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54" name="Google Shape;154;p4"/>
          <p:cNvPicPr preferRelativeResize="0"/>
          <p:nvPr/>
        </p:nvPicPr>
        <p:blipFill rotWithShape="1">
          <a:blip r:embed="rId6">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5"/>
          <p:cNvSpPr txBox="1"/>
          <p:nvPr>
            <p:ph idx="1" type="body"/>
          </p:nvPr>
        </p:nvSpPr>
        <p:spPr>
          <a:xfrm>
            <a:off x="1774825" y="1704561"/>
            <a:ext cx="8686800" cy="4824413"/>
          </a:xfrm>
          <a:prstGeom prst="rect">
            <a:avLst/>
          </a:prstGeom>
          <a:noFill/>
          <a:ln>
            <a:noFill/>
          </a:ln>
        </p:spPr>
        <p:txBody>
          <a:bodyPr anchorCtr="0" anchor="t" bIns="45700" lIns="91425" spcFirstLastPara="1" rIns="91425" wrap="square" tIns="45700">
            <a:normAutofit/>
          </a:bodyPr>
          <a:lstStyle/>
          <a:p>
            <a:pPr indent="-228600" lvl="0" marL="228600" rtl="0" algn="l">
              <a:lnSpc>
                <a:spcPct val="105000"/>
              </a:lnSpc>
              <a:spcBef>
                <a:spcPts val="0"/>
              </a:spcBef>
              <a:spcAft>
                <a:spcPts val="0"/>
              </a:spcAft>
              <a:buClr>
                <a:schemeClr val="dk1"/>
              </a:buClr>
              <a:buSzPts val="2400"/>
              <a:buChar char="•"/>
            </a:pPr>
            <a:r>
              <a:rPr b="1" lang="es-AR" sz="2400"/>
              <a:t>Assume that there will be deliveries in every disaster situation (10% of newborns may require resuscitation)</a:t>
            </a:r>
            <a:endParaRPr/>
          </a:p>
          <a:p>
            <a:pPr indent="-228600" lvl="0" marL="228600" rtl="0" algn="l">
              <a:lnSpc>
                <a:spcPct val="105000"/>
              </a:lnSpc>
              <a:spcBef>
                <a:spcPts val="2400"/>
              </a:spcBef>
              <a:spcAft>
                <a:spcPts val="0"/>
              </a:spcAft>
              <a:buClr>
                <a:schemeClr val="dk1"/>
              </a:buClr>
              <a:buSzPts val="2400"/>
              <a:buChar char="•"/>
            </a:pPr>
            <a:r>
              <a:rPr b="1" lang="es-AR" sz="2400"/>
              <a:t>Identify personnel with skills in neonatal resuscitation- to form a resuscitation team </a:t>
            </a:r>
            <a:endParaRPr/>
          </a:p>
          <a:p>
            <a:pPr indent="-228600" lvl="0" marL="228600" rtl="0" algn="l">
              <a:lnSpc>
                <a:spcPct val="105000"/>
              </a:lnSpc>
              <a:spcBef>
                <a:spcPts val="2400"/>
              </a:spcBef>
              <a:spcAft>
                <a:spcPts val="0"/>
              </a:spcAft>
              <a:buClr>
                <a:schemeClr val="dk1"/>
              </a:buClr>
              <a:buSzPts val="2400"/>
              <a:buChar char="•"/>
            </a:pPr>
            <a:r>
              <a:rPr b="1" lang="es-AR" sz="2400"/>
              <a:t>Review/test equipment, procedures, and teamwork </a:t>
            </a:r>
            <a:endParaRPr/>
          </a:p>
          <a:p>
            <a:pPr indent="-228600" lvl="0" marL="228600" rtl="0" algn="l">
              <a:lnSpc>
                <a:spcPct val="105000"/>
              </a:lnSpc>
              <a:spcBef>
                <a:spcPts val="2400"/>
              </a:spcBef>
              <a:spcAft>
                <a:spcPts val="0"/>
              </a:spcAft>
              <a:buClr>
                <a:schemeClr val="dk1"/>
              </a:buClr>
              <a:buSzPts val="2400"/>
              <a:buChar char="•"/>
            </a:pPr>
            <a:r>
              <a:rPr b="1" lang="es-AR" sz="2400"/>
              <a:t>Plan prompt maternal assessment and identify a referral mechanism (communication and transportation)</a:t>
            </a:r>
            <a:endParaRPr/>
          </a:p>
          <a:p>
            <a:pPr indent="-228600" lvl="0" marL="228600" rtl="0" algn="l">
              <a:lnSpc>
                <a:spcPct val="105000"/>
              </a:lnSpc>
              <a:spcBef>
                <a:spcPts val="2400"/>
              </a:spcBef>
              <a:spcAft>
                <a:spcPts val="0"/>
              </a:spcAft>
              <a:buClr>
                <a:schemeClr val="dk1"/>
              </a:buClr>
              <a:buSzPts val="2400"/>
              <a:buNone/>
            </a:pPr>
            <a:r>
              <a:t/>
            </a:r>
            <a:endParaRPr b="1" sz="2400"/>
          </a:p>
        </p:txBody>
      </p:sp>
      <p:sp>
        <p:nvSpPr>
          <p:cNvPr id="161" name="Google Shape;161;p5"/>
          <p:cNvSpPr txBox="1"/>
          <p:nvPr/>
        </p:nvSpPr>
        <p:spPr>
          <a:xfrm>
            <a:off x="1871664" y="293688"/>
            <a:ext cx="7348500" cy="1108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300" u="none" cap="none" strike="noStrike">
                <a:solidFill>
                  <a:srgbClr val="CCEABC"/>
                </a:solidFill>
                <a:latin typeface="Libre Franklin Medium"/>
                <a:ea typeface="Libre Franklin Medium"/>
                <a:cs typeface="Libre Franklin Medium"/>
                <a:sym typeface="Libre Franklin Medium"/>
              </a:rPr>
              <a:t>SUCCESSFUL RESUSCITATION</a:t>
            </a:r>
            <a:br>
              <a:rPr b="1" i="0" lang="es-AR" sz="3300" u="none" cap="none" strike="noStrike">
                <a:solidFill>
                  <a:srgbClr val="CCEABC"/>
                </a:solidFill>
                <a:latin typeface="Libre Franklin Medium"/>
                <a:ea typeface="Libre Franklin Medium"/>
                <a:cs typeface="Libre Franklin Medium"/>
                <a:sym typeface="Libre Franklin Medium"/>
              </a:rPr>
            </a:br>
            <a:r>
              <a:rPr b="1" i="0" lang="es-AR" sz="3300" u="none" cap="none" strike="noStrike">
                <a:solidFill>
                  <a:srgbClr val="CCEABC"/>
                </a:solidFill>
                <a:latin typeface="Libre Franklin Medium"/>
                <a:ea typeface="Libre Franklin Medium"/>
                <a:cs typeface="Libre Franklin Medium"/>
                <a:sym typeface="Libre Franklin Medium"/>
              </a:rPr>
              <a:t>ANTICIPATION—ORGANIZE PLAN</a:t>
            </a:r>
            <a:endParaRPr b="1" i="0" sz="33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162" name="Google Shape;162;p5"/>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63" name="Google Shape;163;p5"/>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6"/>
          <p:cNvSpPr txBox="1"/>
          <p:nvPr>
            <p:ph type="title"/>
          </p:nvPr>
        </p:nvSpPr>
        <p:spPr>
          <a:xfrm>
            <a:off x="1881188"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s-AR"/>
              <a:t>RISK IDENTIFICATION</a:t>
            </a:r>
            <a:endParaRPr/>
          </a:p>
        </p:txBody>
      </p:sp>
      <p:sp>
        <p:nvSpPr>
          <p:cNvPr id="169" name="Google Shape;169;p6"/>
          <p:cNvSpPr txBox="1"/>
          <p:nvPr>
            <p:ph idx="1" type="body"/>
          </p:nvPr>
        </p:nvSpPr>
        <p:spPr>
          <a:xfrm>
            <a:off x="1981200" y="2362201"/>
            <a:ext cx="8229600" cy="2722563"/>
          </a:xfrm>
          <a:prstGeom prst="rect">
            <a:avLst/>
          </a:prstGeom>
          <a:noFill/>
          <a:ln>
            <a:noFill/>
          </a:ln>
        </p:spPr>
        <p:txBody>
          <a:bodyPr anchorCtr="0" anchor="t" bIns="45700" lIns="91425" spcFirstLastPara="1" rIns="91425" wrap="square" tIns="45700">
            <a:normAutofit/>
          </a:bodyPr>
          <a:lstStyle/>
          <a:p>
            <a:pPr indent="-228600" lvl="0" marL="228600" rtl="0" algn="l">
              <a:lnSpc>
                <a:spcPct val="115000"/>
              </a:lnSpc>
              <a:spcBef>
                <a:spcPts val="0"/>
              </a:spcBef>
              <a:spcAft>
                <a:spcPts val="0"/>
              </a:spcAft>
              <a:buClr>
                <a:schemeClr val="dk1"/>
              </a:buClr>
              <a:buSzPts val="2400"/>
              <a:buChar char="•"/>
            </a:pPr>
            <a:r>
              <a:rPr b="1" lang="es-AR" sz="2400"/>
              <a:t>Before Delivery- eg. maternal age, maternal illness, preterm gestation, fetal distress</a:t>
            </a:r>
            <a:endParaRPr/>
          </a:p>
          <a:p>
            <a:pPr indent="-228600" lvl="0" marL="228600" rtl="0" algn="l">
              <a:lnSpc>
                <a:spcPct val="115000"/>
              </a:lnSpc>
              <a:spcBef>
                <a:spcPts val="1680"/>
              </a:spcBef>
              <a:spcAft>
                <a:spcPts val="0"/>
              </a:spcAft>
              <a:buClr>
                <a:schemeClr val="dk1"/>
              </a:buClr>
              <a:buSzPts val="2400"/>
              <a:buChar char="•"/>
            </a:pPr>
            <a:r>
              <a:rPr b="1" lang="es-AR" sz="2400"/>
              <a:t>During Delivery- eg. rapid labor, prolonged labor, meconium, excessive bleeding</a:t>
            </a:r>
            <a:endParaRPr/>
          </a:p>
        </p:txBody>
      </p:sp>
      <p:pic>
        <p:nvPicPr>
          <p:cNvPr descr="A blue sign with white text&#10;&#10;Description automatically generated with medium confidence" id="170" name="Google Shape;170;p6"/>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71" name="Google Shape;171;p6"/>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7"/>
          <p:cNvSpPr txBox="1"/>
          <p:nvPr>
            <p:ph idx="1" type="body"/>
          </p:nvPr>
        </p:nvSpPr>
        <p:spPr>
          <a:xfrm>
            <a:off x="1676400" y="1447800"/>
            <a:ext cx="8991600" cy="4108450"/>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130000"/>
              </a:lnSpc>
              <a:spcBef>
                <a:spcPts val="0"/>
              </a:spcBef>
              <a:spcAft>
                <a:spcPts val="0"/>
              </a:spcAft>
              <a:buClr>
                <a:schemeClr val="dk1"/>
              </a:buClr>
              <a:buSzPct val="100000"/>
              <a:buChar char="•"/>
            </a:pPr>
            <a:r>
              <a:rPr b="1" lang="es-AR" sz="2400"/>
              <a:t>Hand hygiene products (alcohol, soap and water); </a:t>
            </a:r>
            <a:r>
              <a:rPr b="1" lang="es-AR" sz="2400">
                <a:solidFill>
                  <a:srgbClr val="FF0000"/>
                </a:solidFill>
              </a:rPr>
              <a:t>clean</a:t>
            </a:r>
            <a:r>
              <a:rPr b="1" lang="es-AR" sz="2400">
                <a:extLst>
                  <a:ext uri="http://customooxmlschemas.google.com/">
                    <go:slidesCustomData xmlns:go="http://customooxmlschemas.google.com/" textRoundtripDataId="1"/>
                  </a:ext>
                </a:extLst>
              </a:rPr>
              <a:t> gloves</a:t>
            </a:r>
            <a:endParaRPr/>
          </a:p>
          <a:p>
            <a:pPr indent="-228600" lvl="0" marL="228600" rtl="0" algn="l">
              <a:lnSpc>
                <a:spcPct val="130000"/>
              </a:lnSpc>
              <a:spcBef>
                <a:spcPts val="1000"/>
              </a:spcBef>
              <a:spcAft>
                <a:spcPts val="0"/>
              </a:spcAft>
              <a:buClr>
                <a:schemeClr val="dk1"/>
              </a:buClr>
              <a:buSzPct val="100000"/>
              <a:buChar char="•"/>
            </a:pPr>
            <a:r>
              <a:rPr b="1" lang="es-AR" sz="2400"/>
              <a:t>Cord ties/clamps, razor blade or scissors</a:t>
            </a:r>
            <a:endParaRPr/>
          </a:p>
          <a:p>
            <a:pPr indent="-228600" lvl="0" marL="228600" rtl="0" algn="l">
              <a:lnSpc>
                <a:spcPct val="130000"/>
              </a:lnSpc>
              <a:spcBef>
                <a:spcPts val="1000"/>
              </a:spcBef>
              <a:spcAft>
                <a:spcPts val="0"/>
              </a:spcAft>
              <a:buClr>
                <a:schemeClr val="dk1"/>
              </a:buClr>
              <a:buSzPct val="100000"/>
              <a:buChar char="•"/>
            </a:pPr>
            <a:r>
              <a:rPr b="1" lang="es-AR" sz="2400"/>
              <a:t>Clean cloths for drying and wrapping the infant (hat)</a:t>
            </a:r>
            <a:endParaRPr/>
          </a:p>
          <a:p>
            <a:pPr indent="-228600" lvl="0" marL="228600" rtl="0" algn="l">
              <a:lnSpc>
                <a:spcPct val="130000"/>
              </a:lnSpc>
              <a:spcBef>
                <a:spcPts val="1000"/>
              </a:spcBef>
              <a:spcAft>
                <a:spcPts val="0"/>
              </a:spcAft>
              <a:buClr>
                <a:schemeClr val="dk1"/>
              </a:buClr>
              <a:buSzPct val="100000"/>
              <a:buChar char="•"/>
            </a:pPr>
            <a:r>
              <a:rPr b="1" lang="es-AR" sz="2400"/>
              <a:t>Self-inflating ventilation bag, masks (preterm, term)</a:t>
            </a:r>
            <a:endParaRPr/>
          </a:p>
          <a:p>
            <a:pPr indent="-228600" lvl="0" marL="228600" rtl="0" algn="l">
              <a:lnSpc>
                <a:spcPct val="130000"/>
              </a:lnSpc>
              <a:spcBef>
                <a:spcPts val="1000"/>
              </a:spcBef>
              <a:spcAft>
                <a:spcPts val="0"/>
              </a:spcAft>
              <a:buClr>
                <a:schemeClr val="dk1"/>
              </a:buClr>
              <a:buSzPct val="100000"/>
              <a:buChar char="•"/>
            </a:pPr>
            <a:r>
              <a:rPr b="1" lang="es-AR" sz="2400"/>
              <a:t>Suction device</a:t>
            </a:r>
            <a:endParaRPr/>
          </a:p>
          <a:p>
            <a:pPr indent="-228600" lvl="0" marL="228600" rtl="0" algn="l">
              <a:lnSpc>
                <a:spcPct val="130000"/>
              </a:lnSpc>
              <a:spcBef>
                <a:spcPts val="1000"/>
              </a:spcBef>
              <a:spcAft>
                <a:spcPts val="0"/>
              </a:spcAft>
              <a:buClr>
                <a:schemeClr val="dk1"/>
              </a:buClr>
              <a:buSzPct val="100000"/>
              <a:buChar char="•"/>
            </a:pPr>
            <a:r>
              <a:rPr b="1" lang="es-AR" sz="2400"/>
              <a:t>Stethoscope</a:t>
            </a:r>
            <a:endParaRPr/>
          </a:p>
          <a:p>
            <a:pPr indent="-228600" lvl="0" marL="228600" rtl="0" algn="l">
              <a:lnSpc>
                <a:spcPct val="130000"/>
              </a:lnSpc>
              <a:spcBef>
                <a:spcPts val="1000"/>
              </a:spcBef>
              <a:spcAft>
                <a:spcPts val="0"/>
              </a:spcAft>
              <a:buClr>
                <a:schemeClr val="dk1"/>
              </a:buClr>
              <a:buSzPct val="100000"/>
              <a:buChar char="•"/>
            </a:pPr>
            <a:r>
              <a:rPr b="1" lang="es-AR" sz="2400"/>
              <a:t>Endotracheal tubes, laryngoscope, intravenous administration sets</a:t>
            </a:r>
            <a:endParaRPr/>
          </a:p>
          <a:p>
            <a:pPr indent="-228600" lvl="0" marL="228600" rtl="0" algn="l">
              <a:lnSpc>
                <a:spcPct val="130000"/>
              </a:lnSpc>
              <a:spcBef>
                <a:spcPts val="1000"/>
              </a:spcBef>
              <a:spcAft>
                <a:spcPts val="0"/>
              </a:spcAft>
              <a:buClr>
                <a:srgbClr val="FF0000"/>
              </a:buClr>
              <a:buSzPct val="100000"/>
              <a:buChar char="•"/>
            </a:pPr>
            <a:r>
              <a:rPr b="1" lang="es-AR" sz="2400">
                <a:solidFill>
                  <a:srgbClr val="FF0000"/>
                </a:solidFill>
              </a:rPr>
              <a:t>A form of identification (e.g. a bracelet)</a:t>
            </a:r>
            <a:endParaRPr>
              <a:solidFill>
                <a:srgbClr val="FF0000"/>
              </a:solidFill>
            </a:endParaRPr>
          </a:p>
        </p:txBody>
      </p:sp>
      <p:sp>
        <p:nvSpPr>
          <p:cNvPr id="178" name="Google Shape;178;p7"/>
          <p:cNvSpPr txBox="1"/>
          <p:nvPr/>
        </p:nvSpPr>
        <p:spPr>
          <a:xfrm>
            <a:off x="1871663" y="500063"/>
            <a:ext cx="5795962" cy="6778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EQUIPMENT</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179" name="Google Shape;179;p7"/>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80" name="Google Shape;180;p7"/>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8"/>
          <p:cNvSpPr txBox="1"/>
          <p:nvPr>
            <p:ph idx="1" type="body"/>
          </p:nvPr>
        </p:nvSpPr>
        <p:spPr>
          <a:xfrm>
            <a:off x="1992314" y="1864691"/>
            <a:ext cx="8675687" cy="4787900"/>
          </a:xfrm>
          <a:prstGeom prst="rect">
            <a:avLst/>
          </a:prstGeom>
          <a:noFill/>
          <a:ln>
            <a:noFill/>
          </a:ln>
        </p:spPr>
        <p:txBody>
          <a:bodyPr anchorCtr="0" anchor="t" bIns="45700" lIns="91425" spcFirstLastPara="1" rIns="91425" wrap="square" tIns="45700">
            <a:normAutofit/>
          </a:bodyPr>
          <a:lstStyle/>
          <a:p>
            <a:pPr indent="-609600" lvl="0" marL="609600" rtl="0" algn="l">
              <a:lnSpc>
                <a:spcPct val="75000"/>
              </a:lnSpc>
              <a:spcBef>
                <a:spcPts val="0"/>
              </a:spcBef>
              <a:spcAft>
                <a:spcPts val="0"/>
              </a:spcAft>
              <a:buClr>
                <a:schemeClr val="dk1"/>
              </a:buClr>
              <a:buSzPts val="2400"/>
              <a:buNone/>
            </a:pPr>
            <a:r>
              <a:rPr b="1" lang="es-AR" sz="2400"/>
              <a:t>Three primary questions when assessing any newborn</a:t>
            </a:r>
            <a:endParaRPr/>
          </a:p>
          <a:p>
            <a:pPr indent="-609600" lvl="0" marL="609600" rtl="0" algn="l">
              <a:lnSpc>
                <a:spcPct val="75000"/>
              </a:lnSpc>
              <a:spcBef>
                <a:spcPts val="1000"/>
              </a:spcBef>
              <a:spcAft>
                <a:spcPts val="0"/>
              </a:spcAft>
              <a:buClr>
                <a:schemeClr val="dk1"/>
              </a:buClr>
              <a:buSzPts val="1800"/>
              <a:buNone/>
            </a:pPr>
            <a:r>
              <a:t/>
            </a:r>
            <a:endParaRPr b="1" sz="1800"/>
          </a:p>
          <a:p>
            <a:pPr indent="-609600" lvl="0" marL="609600" rtl="0" algn="l">
              <a:lnSpc>
                <a:spcPct val="125000"/>
              </a:lnSpc>
              <a:spcBef>
                <a:spcPts val="1000"/>
              </a:spcBef>
              <a:spcAft>
                <a:spcPts val="0"/>
              </a:spcAft>
              <a:buClr>
                <a:schemeClr val="dk1"/>
              </a:buClr>
              <a:buSzPts val="2400"/>
              <a:buNone/>
            </a:pPr>
            <a:r>
              <a:rPr b="1" lang="es-AR" sz="2400"/>
              <a:t>1. Is this a full-term gestation? </a:t>
            </a:r>
            <a:endParaRPr/>
          </a:p>
          <a:p>
            <a:pPr indent="-609600" lvl="0" marL="609600" rtl="0" algn="l">
              <a:lnSpc>
                <a:spcPct val="125000"/>
              </a:lnSpc>
              <a:spcBef>
                <a:spcPts val="1000"/>
              </a:spcBef>
              <a:spcAft>
                <a:spcPts val="0"/>
              </a:spcAft>
              <a:buClr>
                <a:schemeClr val="dk1"/>
              </a:buClr>
              <a:buSzPts val="1800"/>
              <a:buNone/>
            </a:pPr>
            <a:r>
              <a:t/>
            </a:r>
            <a:endParaRPr b="1" sz="1800"/>
          </a:p>
          <a:p>
            <a:pPr indent="-609600" lvl="0" marL="609600" rtl="0" algn="l">
              <a:lnSpc>
                <a:spcPct val="125000"/>
              </a:lnSpc>
              <a:spcBef>
                <a:spcPts val="1000"/>
              </a:spcBef>
              <a:spcAft>
                <a:spcPts val="0"/>
              </a:spcAft>
              <a:buClr>
                <a:schemeClr val="dk1"/>
              </a:buClr>
              <a:buSzPts val="2400"/>
              <a:buNone/>
            </a:pPr>
            <a:r>
              <a:rPr b="1" lang="es-AR" sz="2400"/>
              <a:t>2. Is the baby breathing or crying?  </a:t>
            </a:r>
            <a:r>
              <a:rPr b="1" lang="es-AR"/>
              <a:t>KEY QUESTION!</a:t>
            </a:r>
            <a:endParaRPr/>
          </a:p>
          <a:p>
            <a:pPr indent="-609600" lvl="0" marL="609600" rtl="0" algn="l">
              <a:lnSpc>
                <a:spcPct val="125000"/>
              </a:lnSpc>
              <a:spcBef>
                <a:spcPts val="1000"/>
              </a:spcBef>
              <a:spcAft>
                <a:spcPts val="0"/>
              </a:spcAft>
              <a:buClr>
                <a:schemeClr val="dk1"/>
              </a:buClr>
              <a:buSzPts val="1800"/>
              <a:buNone/>
            </a:pPr>
            <a:r>
              <a:t/>
            </a:r>
            <a:endParaRPr sz="1800"/>
          </a:p>
          <a:p>
            <a:pPr indent="-609600" lvl="0" marL="609600" rtl="0" algn="l">
              <a:lnSpc>
                <a:spcPct val="125000"/>
              </a:lnSpc>
              <a:spcBef>
                <a:spcPts val="1000"/>
              </a:spcBef>
              <a:spcAft>
                <a:spcPts val="0"/>
              </a:spcAft>
              <a:buClr>
                <a:schemeClr val="dk1"/>
              </a:buClr>
              <a:buSzPts val="2400"/>
              <a:buNone/>
            </a:pPr>
            <a:r>
              <a:rPr b="1" lang="es-AR" sz="2400"/>
              <a:t>3. Is muscle tone appropriate? </a:t>
            </a:r>
            <a:endParaRPr/>
          </a:p>
        </p:txBody>
      </p:sp>
      <p:sp>
        <p:nvSpPr>
          <p:cNvPr id="187" name="Google Shape;187;p8"/>
          <p:cNvSpPr txBox="1"/>
          <p:nvPr/>
        </p:nvSpPr>
        <p:spPr>
          <a:xfrm>
            <a:off x="1870076" y="260351"/>
            <a:ext cx="6816725"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EABC"/>
              </a:buClr>
              <a:buSzPts val="3800"/>
              <a:buFont typeface="Libre Franklin Medium"/>
              <a:buNone/>
            </a:pPr>
            <a:r>
              <a:rPr b="1" i="0" lang="es-AR" sz="3800" u="none" cap="none" strike="noStrike">
                <a:solidFill>
                  <a:srgbClr val="CCEABC"/>
                </a:solidFill>
                <a:latin typeface="Libre Franklin Medium"/>
                <a:ea typeface="Libre Franklin Medium"/>
                <a:cs typeface="Libre Franklin Medium"/>
                <a:sym typeface="Libre Franklin Medium"/>
              </a:rPr>
              <a:t>IDENTIFY THE NEED </a:t>
            </a:r>
            <a:br>
              <a:rPr b="1" i="0" lang="es-AR" sz="3800" u="none" cap="none" strike="noStrike">
                <a:solidFill>
                  <a:srgbClr val="CCEABC"/>
                </a:solidFill>
                <a:latin typeface="Libre Franklin Medium"/>
                <a:ea typeface="Libre Franklin Medium"/>
                <a:cs typeface="Libre Franklin Medium"/>
                <a:sym typeface="Libre Franklin Medium"/>
              </a:rPr>
            </a:br>
            <a:r>
              <a:rPr b="1" i="0" lang="es-AR" sz="3800" u="none" cap="none" strike="noStrike">
                <a:solidFill>
                  <a:srgbClr val="CCEABC"/>
                </a:solidFill>
                <a:latin typeface="Libre Franklin Medium"/>
                <a:ea typeface="Libre Franklin Medium"/>
                <a:cs typeface="Libre Franklin Medium"/>
                <a:sym typeface="Libre Franklin Medium"/>
              </a:rPr>
              <a:t>FOR RESUSCITATION</a:t>
            </a:r>
            <a:endParaRPr b="1" i="0" sz="3800" u="none" cap="none" strike="noStrike">
              <a:solidFill>
                <a:srgbClr val="CCEABC"/>
              </a:solidFill>
              <a:latin typeface="Libre Franklin Medium"/>
              <a:ea typeface="Libre Franklin Medium"/>
              <a:cs typeface="Libre Franklin Medium"/>
              <a:sym typeface="Libre Franklin Medium"/>
            </a:endParaRPr>
          </a:p>
        </p:txBody>
      </p:sp>
      <p:pic>
        <p:nvPicPr>
          <p:cNvPr descr="A blue sign with white text&#10;&#10;Description automatically generated with medium confidence" id="188" name="Google Shape;188;p8"/>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89" name="Google Shape;189;p8"/>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9"/>
          <p:cNvSpPr txBox="1"/>
          <p:nvPr>
            <p:ph type="title"/>
          </p:nvPr>
        </p:nvSpPr>
        <p:spPr>
          <a:xfrm>
            <a:off x="1881188" y="260350"/>
            <a:ext cx="5967412" cy="1143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es-AR"/>
              <a:t>NEONATAL RESUSCITATION</a:t>
            </a:r>
            <a:br>
              <a:rPr lang="es-AR"/>
            </a:br>
            <a:r>
              <a:rPr lang="es-AR"/>
              <a:t>SEQUENCE</a:t>
            </a:r>
            <a:endParaRPr/>
          </a:p>
        </p:txBody>
      </p:sp>
      <p:sp>
        <p:nvSpPr>
          <p:cNvPr id="196" name="Google Shape;196;p9"/>
          <p:cNvSpPr txBox="1"/>
          <p:nvPr>
            <p:ph idx="1" type="body"/>
          </p:nvPr>
        </p:nvSpPr>
        <p:spPr>
          <a:xfrm>
            <a:off x="3235326" y="2565401"/>
            <a:ext cx="4384675" cy="3743325"/>
          </a:xfrm>
          <a:prstGeom prst="rect">
            <a:avLst/>
          </a:prstGeom>
          <a:noFill/>
          <a:ln>
            <a:noFill/>
          </a:ln>
        </p:spPr>
        <p:txBody>
          <a:bodyPr anchorCtr="0" anchor="t" bIns="45700" lIns="91425" spcFirstLastPara="1" rIns="91425" wrap="square" tIns="45700">
            <a:normAutofit/>
          </a:bodyPr>
          <a:lstStyle/>
          <a:p>
            <a:pPr indent="-609600" lvl="0" marL="609600" rtl="0" algn="l">
              <a:lnSpc>
                <a:spcPct val="130000"/>
              </a:lnSpc>
              <a:spcBef>
                <a:spcPts val="0"/>
              </a:spcBef>
              <a:spcAft>
                <a:spcPts val="0"/>
              </a:spcAft>
              <a:buClr>
                <a:schemeClr val="dk1"/>
              </a:buClr>
              <a:buSzPts val="2800"/>
              <a:buNone/>
            </a:pPr>
            <a:r>
              <a:rPr b="1" lang="es-AR"/>
              <a:t>A (Airway)</a:t>
            </a:r>
            <a:endParaRPr/>
          </a:p>
          <a:p>
            <a:pPr indent="-609600" lvl="0" marL="609600" rtl="0" algn="l">
              <a:lnSpc>
                <a:spcPct val="130000"/>
              </a:lnSpc>
              <a:spcBef>
                <a:spcPts val="1000"/>
              </a:spcBef>
              <a:spcAft>
                <a:spcPts val="0"/>
              </a:spcAft>
              <a:buClr>
                <a:schemeClr val="dk1"/>
              </a:buClr>
              <a:buSzPts val="2800"/>
              <a:buNone/>
            </a:pPr>
            <a:r>
              <a:rPr b="1" lang="es-AR"/>
              <a:t>B (Breathing)</a:t>
            </a:r>
            <a:endParaRPr/>
          </a:p>
          <a:p>
            <a:pPr indent="-609600" lvl="0" marL="609600" rtl="0" algn="l">
              <a:lnSpc>
                <a:spcPct val="130000"/>
              </a:lnSpc>
              <a:spcBef>
                <a:spcPts val="1000"/>
              </a:spcBef>
              <a:spcAft>
                <a:spcPts val="0"/>
              </a:spcAft>
              <a:buClr>
                <a:schemeClr val="dk1"/>
              </a:buClr>
              <a:buSzPts val="2800"/>
              <a:buNone/>
            </a:pPr>
            <a:r>
              <a:rPr b="1" lang="es-AR"/>
              <a:t>C (Circulation)</a:t>
            </a:r>
            <a:endParaRPr/>
          </a:p>
          <a:p>
            <a:pPr indent="-609600" lvl="0" marL="609600" rtl="0" algn="l">
              <a:lnSpc>
                <a:spcPct val="130000"/>
              </a:lnSpc>
              <a:spcBef>
                <a:spcPts val="1000"/>
              </a:spcBef>
              <a:spcAft>
                <a:spcPts val="0"/>
              </a:spcAft>
              <a:buClr>
                <a:schemeClr val="dk1"/>
              </a:buClr>
              <a:buSzPts val="2800"/>
              <a:buNone/>
            </a:pPr>
            <a:r>
              <a:rPr b="1" lang="es-AR"/>
              <a:t>D (Drugs, medications)</a:t>
            </a:r>
            <a:endParaRPr b="1"/>
          </a:p>
          <a:p>
            <a:pPr indent="-431800" lvl="0" marL="609600" rtl="0" algn="l">
              <a:lnSpc>
                <a:spcPct val="130000"/>
              </a:lnSpc>
              <a:spcBef>
                <a:spcPts val="1000"/>
              </a:spcBef>
              <a:spcAft>
                <a:spcPts val="0"/>
              </a:spcAft>
              <a:buClr>
                <a:schemeClr val="dk1"/>
              </a:buClr>
              <a:buSzPts val="2800"/>
              <a:buFont typeface="Arial"/>
              <a:buNone/>
            </a:pPr>
            <a:r>
              <a:t/>
            </a:r>
            <a:endParaRPr b="1"/>
          </a:p>
        </p:txBody>
      </p:sp>
      <p:pic>
        <p:nvPicPr>
          <p:cNvPr descr="A blue sign with white text&#10;&#10;Description automatically generated with medium confidence" id="197" name="Google Shape;197;p9"/>
          <p:cNvPicPr preferRelativeResize="0"/>
          <p:nvPr/>
        </p:nvPicPr>
        <p:blipFill rotWithShape="1">
          <a:blip r:embed="rId3">
            <a:alphaModFix/>
          </a:blip>
          <a:srcRect b="0" l="0" r="0" t="0"/>
          <a:stretch/>
        </p:blipFill>
        <p:spPr>
          <a:xfrm>
            <a:off x="374766" y="5969114"/>
            <a:ext cx="1520852" cy="643864"/>
          </a:xfrm>
          <a:prstGeom prst="rect">
            <a:avLst/>
          </a:prstGeom>
          <a:noFill/>
          <a:ln>
            <a:noFill/>
          </a:ln>
        </p:spPr>
      </p:pic>
      <p:pic>
        <p:nvPicPr>
          <p:cNvPr descr="Graphical user interface, text, application, chat or text message&#10;&#10;Description automatically generated" id="198" name="Google Shape;198;p9"/>
          <p:cNvPicPr preferRelativeResize="0"/>
          <p:nvPr/>
        </p:nvPicPr>
        <p:blipFill rotWithShape="1">
          <a:blip r:embed="rId4">
            <a:alphaModFix/>
          </a:blip>
          <a:srcRect b="0" l="0" r="0" t="0"/>
          <a:stretch/>
        </p:blipFill>
        <p:spPr>
          <a:xfrm>
            <a:off x="2094564" y="5828934"/>
            <a:ext cx="873490" cy="92422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ColoradoSPH THeme 1">
      <a:dk1>
        <a:srgbClr val="4B4C4F"/>
      </a:dk1>
      <a:lt1>
        <a:srgbClr val="FFFFFF"/>
      </a:lt1>
      <a:dk2>
        <a:srgbClr val="4B4C4F"/>
      </a:dk2>
      <a:lt2>
        <a:srgbClr val="D8D8DA"/>
      </a:lt2>
      <a:accent1>
        <a:srgbClr val="056B7D"/>
      </a:accent1>
      <a:accent2>
        <a:srgbClr val="E5A966"/>
      </a:accent2>
      <a:accent3>
        <a:srgbClr val="8AC39E"/>
      </a:accent3>
      <a:accent4>
        <a:srgbClr val="EF8B69"/>
      </a:accent4>
      <a:accent5>
        <a:srgbClr val="F1E091"/>
      </a:accent5>
      <a:accent6>
        <a:srgbClr val="8AC39E"/>
      </a:accent6>
      <a:hlink>
        <a:srgbClr val="056B7D"/>
      </a:hlink>
      <a:folHlink>
        <a:srgbClr val="6C64B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oloradoSPH THeme 1">
      <a:dk1>
        <a:srgbClr val="4B4C4F"/>
      </a:dk1>
      <a:lt1>
        <a:srgbClr val="FFFFFF"/>
      </a:lt1>
      <a:dk2>
        <a:srgbClr val="4B4C4F"/>
      </a:dk2>
      <a:lt2>
        <a:srgbClr val="D8D8DA"/>
      </a:lt2>
      <a:accent1>
        <a:srgbClr val="056B7D"/>
      </a:accent1>
      <a:accent2>
        <a:srgbClr val="E5A966"/>
      </a:accent2>
      <a:accent3>
        <a:srgbClr val="8AC39E"/>
      </a:accent3>
      <a:accent4>
        <a:srgbClr val="EF8B69"/>
      </a:accent4>
      <a:accent5>
        <a:srgbClr val="F1E091"/>
      </a:accent5>
      <a:accent6>
        <a:srgbClr val="8AC39E"/>
      </a:accent6>
      <a:hlink>
        <a:srgbClr val="056B7D"/>
      </a:hlink>
      <a:folHlink>
        <a:srgbClr val="6C64B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B67A9A22C16F4AA9380EBF6A54BA37" ma:contentTypeVersion="13" ma:contentTypeDescription="Create a new document." ma:contentTypeScope="" ma:versionID="1802441974436ab5d4d85460798a0aa2">
  <xsd:schema xmlns:xsd="http://www.w3.org/2001/XMLSchema" xmlns:xs="http://www.w3.org/2001/XMLSchema" xmlns:p="http://schemas.microsoft.com/office/2006/metadata/properties" xmlns:ns2="4dfae5c4-1aa5-471c-9352-d6a983fc6473" xmlns:ns3="be65ffeb-9dbb-40de-b4ca-612e1efc0408" targetNamespace="http://schemas.microsoft.com/office/2006/metadata/properties" ma:root="true" ma:fieldsID="7ab2b95508a0c34372b017b4170f60a8" ns2:_="" ns3:_="">
    <xsd:import namespace="4dfae5c4-1aa5-471c-9352-d6a983fc6473"/>
    <xsd:import namespace="be65ffeb-9dbb-40de-b4ca-612e1efc04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ae5c4-1aa5-471c-9352-d6a983fc64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ff8a43-7332-4331-807f-7ddebb798e7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65ffeb-9dbb-40de-b4ca-612e1efc040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cc0df81-bbd1-4492-993a-3e761dc22aa2}" ma:internalName="TaxCatchAll" ma:showField="CatchAllData" ma:web="be65ffeb-9dbb-40de-b4ca-612e1efc0408">
      <xsd:complexType>
        <xsd:complexContent>
          <xsd:extension base="dms:MultiChoiceLookup">
            <xsd:sequence>
              <xsd:element name="Value" type="dms:Lookup" maxOccurs="unbounded" minOccurs="0" nillable="true"/>
            </xsd:sequence>
          </xsd:extension>
        </xsd:complexContent>
      </xsd:complexType>
    </xsd:element>
    <xsd:element name="_dlc_DocId" ma:index="21" nillable="true" ma:displayName="Document ID Value" ma:description="The value of the document ID assigned to this item." ma:indexed="true"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e65ffeb-9dbb-40de-b4ca-612e1efc0408" xsi:nil="true"/>
    <lcf76f155ced4ddcb4097134ff3c332f xmlns="4dfae5c4-1aa5-471c-9352-d6a983fc6473">
      <Terms xmlns="http://schemas.microsoft.com/office/infopath/2007/PartnerControls"/>
    </lcf76f155ced4ddcb4097134ff3c332f>
    <_dlc_DocId xmlns="be65ffeb-9dbb-40de-b4ca-612e1efc0408">PPNID-1279653689-7208</_dlc_DocId>
    <_dlc_DocIdUrl xmlns="be65ffeb-9dbb-40de-b4ca-612e1efc0408">
      <Url>https://pediatricpandemicnetwork.sharepoint.com/sites/Education/_layouts/15/DocIdRedir.aspx?ID=PPNID-1279653689-7208</Url>
      <Description>PPNID-1279653689-7208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1841818-F92A-4CD5-88FE-3680FEB9E74F}"/>
</file>

<file path=customXml/itemProps2.xml><?xml version="1.0" encoding="utf-8"?>
<ds:datastoreItem xmlns:ds="http://schemas.openxmlformats.org/officeDocument/2006/customXml" ds:itemID="{F9467468-5670-4C24-96A2-2B2F18B3DC99}"/>
</file>

<file path=customXml/itemProps3.xml><?xml version="1.0" encoding="utf-8"?>
<ds:datastoreItem xmlns:ds="http://schemas.openxmlformats.org/officeDocument/2006/customXml" ds:itemID="{323BF941-9C98-4C30-AB5E-106E795429B1}"/>
</file>

<file path=customXml/itemProps4.xml><?xml version="1.0" encoding="utf-8"?>
<ds:datastoreItem xmlns:ds="http://schemas.openxmlformats.org/officeDocument/2006/customXml" ds:itemID="{247BFCE4-7611-47D4-8F10-1B78C2F8C05D}"/>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Halmo, Laurie</dc:creator>
  <dcterms:created xsi:type="dcterms:W3CDTF">2021-08-26T21:28:45Z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0x0101001FB67A9A22C16F4AA9380EBF6A54BA37</vt:lpwstr>
  </property>
  <property fmtid="{D5CDD505-2E9C-101B-9397-08002B2CF9AE}" pid="3" name="_dlc_DocIdItemGuid">
    <vt:lpwstr>e9c8d323-1fc0-4e4c-a928-0eae0d349f21</vt:lpwstr>
  </property>
</Properties>
</file>