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</p:sldMasterIdLst>
  <p:notesMasterIdLst>
    <p:notesMasterId r:id="rId6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</p:sldIdLst>
  <p:sldSz cx="12192000" cy="6858000"/>
  <p:notesSz cx="6858000" cy="9144000"/>
  <p:embeddedFontLst>
    <p:embeddedFont>
      <p:font typeface="Arial Narrow" panose="020B06060202020A0204" pitchFamily="34" charset="0"/>
      <p:regular r:id="rId62"/>
      <p:bold r:id="rId63"/>
      <p:italic r:id="rId64"/>
      <p:boldItalic r:id="rId65"/>
    </p:embeddedFont>
    <p:embeddedFont>
      <p:font typeface="Gill Sans" panose="020B0604020202020204" charset="0"/>
      <p:regular r:id="rId66"/>
      <p:bold r:id="rId67"/>
    </p:embeddedFont>
    <p:embeddedFont>
      <p:font typeface="Roboto" panose="02000000000000000000" pitchFamily="2" charset="0"/>
      <p:regular r:id="rId68"/>
      <p:bold r:id="rId69"/>
      <p:italic r:id="rId70"/>
      <p:boldItalic r:id="rId71"/>
    </p:embeddedFont>
    <p:embeddedFont>
      <p:font typeface="Tahoma" panose="020B0604030504040204" pitchFamily="34" charset="0"/>
      <p:regular r:id="rId72"/>
      <p:bold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6" roundtripDataSignature="AMtx7mhkCUqW/Bgdu0Dk8HB+oLciV7It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F9E59-3CFD-2BF0-7D52-52A14E656E24}" v="3" dt="2026-06-15T19:30:43.012"/>
  </p1510:revLst>
</p1510:revInfo>
</file>

<file path=ppt/tableStyles.xml><?xml version="1.0" encoding="utf-8"?>
<a:tblStyleLst xmlns:a="http://schemas.openxmlformats.org/drawingml/2006/main" def="{88B7B6B1-4EF2-431B-840E-DA1F078C83C7}">
  <a:tblStyle styleId="{88B7B6B1-4EF2-431B-840E-DA1F078C83C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7F59552-CDBE-4EC5-BCAC-B0F1962E6C12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C"/>
          </a:solidFill>
        </a:fill>
      </a:tcStyle>
    </a:wholeTbl>
    <a:band1H>
      <a:tcTxStyle b="off" i="off"/>
      <a:tcStyle>
        <a:tcBdr/>
        <a:fill>
          <a:solidFill>
            <a:srgbClr val="CAD3D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3D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11BECB7-E736-43E3-8AD9-99208E868A3B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font" Target="fonts/font5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11.fntdata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font" Target="fonts/font6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viewProps" Target="viewProps.xml"/><Relationship Id="rId8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customschemas.google.com/relationships/presentationmetadata" Target="metadata"/><Relationship Id="rId7" Type="http://schemas.openxmlformats.org/officeDocument/2006/relationships/slide" Target="slides/slide2.xml"/><Relationship Id="rId71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Strategy to reduce morbidity and mortality from most prevalent diseases in LMICs based on simple clinical signs and procedural algorithms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Community-based approach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Improves parenting skills and practices associated with home care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/>
              <a:t>Integrates aspects of nutrition, immunization, health promotion, and disease prevention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Major Symptoms: Assess for a few carefully selected clinical signs</a:t>
            </a:r>
            <a:endParaRPr/>
          </a:p>
          <a:p>
            <a:pPr marL="914400" lvl="2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en-US">
                <a:solidFill>
                  <a:srgbClr val="00B050"/>
                </a:solidFill>
              </a:rPr>
              <a:t>Birth– 2 months</a:t>
            </a:r>
            <a:r>
              <a:rPr lang="en-US"/>
              <a:t>: serious bacterial infection and diarrhea</a:t>
            </a:r>
            <a:endParaRPr/>
          </a:p>
          <a:p>
            <a:pPr marL="914400" lvl="2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Noto Sans Symbols"/>
              <a:buChar char="✔"/>
            </a:pPr>
            <a:r>
              <a:rPr lang="en-US">
                <a:solidFill>
                  <a:srgbClr val="00B050"/>
                </a:solidFill>
              </a:rPr>
              <a:t>2 months – 5 years</a:t>
            </a:r>
            <a:r>
              <a:rPr lang="en-US"/>
              <a:t>: cough or difficulty breathing, diarrhea, fever, ear problems</a:t>
            </a:r>
            <a:endParaRPr/>
          </a:p>
          <a:p>
            <a:pPr marL="914400" lvl="2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en-US"/>
              <a:t>Chosen based on sensitivity/specificity to detect disease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 give an idea of the flow, color-coding, initial questions</a:t>
            </a:r>
            <a:endParaRPr/>
          </a:p>
        </p:txBody>
      </p:sp>
      <p:sp>
        <p:nvSpPr>
          <p:cNvPr id="276" name="Google Shape;27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Google Shape;33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of one of the algorithms</a:t>
            </a:r>
            <a:endParaRPr/>
          </a:p>
        </p:txBody>
      </p:sp>
      <p:sp>
        <p:nvSpPr>
          <p:cNvPr id="333" name="Google Shape;33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90728eb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2490728ebd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</a:pPr>
            <a:r>
              <a:rPr lang="en-US" sz="2800" b="1">
                <a:solidFill>
                  <a:srgbClr val="FF8AD8"/>
                </a:solidFill>
                <a:latin typeface="Arial"/>
                <a:ea typeface="Arial"/>
                <a:cs typeface="Arial"/>
                <a:sym typeface="Arial"/>
              </a:rPr>
              <a:t>Pink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-Presence of general danger sign (not able to drink, persistent vomiting, convulsions, lethargic/unconscious),  stridor in calm child, severe malnutrition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-Fast breathing and/or chest indrawing without danger signs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Char char="•"/>
            </a:pPr>
            <a:r>
              <a:rPr lang="en-US" sz="2800" b="1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Green-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Cough and cold</a:t>
            </a:r>
            <a:endParaRPr sz="2800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g2490728ebd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p32:notes"/>
          <p:cNvSpPr txBox="1">
            <a:spLocks noGrp="1"/>
          </p:cNvSpPr>
          <p:nvPr>
            <p:ph type="body" idx="1"/>
          </p:nvPr>
        </p:nvSpPr>
        <p:spPr>
          <a:xfrm>
            <a:off x="914400" y="6264275"/>
            <a:ext cx="5029200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1"/>
              <a:t>Mortality rate ⇒ Nutrition / crowding / inoculum</a:t>
            </a:r>
            <a:endParaRPr/>
          </a:p>
          <a:p>
            <a:pPr marL="171450" lvl="0" indent="-1714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i="1">
                <a:solidFill>
                  <a:srgbClr val="C00000"/>
                </a:solidFill>
              </a:rPr>
              <a:t>After population assessment, vaccination against measles is </a:t>
            </a:r>
            <a:r>
              <a:rPr lang="en-US" sz="1200" b="1" i="1">
                <a:solidFill>
                  <a:srgbClr val="C00000"/>
                </a:solidFill>
              </a:rPr>
              <a:t>2</a:t>
            </a:r>
            <a:r>
              <a:rPr lang="en-US" sz="1200" b="1" i="1" baseline="30000">
                <a:solidFill>
                  <a:srgbClr val="C00000"/>
                </a:solidFill>
              </a:rPr>
              <a:t>nd</a:t>
            </a:r>
            <a:r>
              <a:rPr lang="en-US" sz="1200" b="1" i="1">
                <a:solidFill>
                  <a:srgbClr val="C00000"/>
                </a:solidFill>
              </a:rPr>
              <a:t> step i</a:t>
            </a:r>
            <a:r>
              <a:rPr lang="en-US" sz="1200" i="1">
                <a:solidFill>
                  <a:srgbClr val="C00000"/>
                </a:solidFill>
              </a:rPr>
              <a:t>n managing gathering populations in a disaster</a:t>
            </a:r>
            <a:endParaRPr sz="1200" i="1">
              <a:solidFill>
                <a:srgbClr val="C00000"/>
              </a:solidFill>
            </a:endParaRPr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Mortality rate is directly related to the number of cases of malnourished children in the population and degree of crowding. </a:t>
            </a:r>
            <a:r>
              <a:rPr lang="en-US" sz="1200" b="1" i="1" u="sng">
                <a:latin typeface="Arial"/>
                <a:ea typeface="Arial"/>
                <a:cs typeface="Arial"/>
                <a:sym typeface="Arial"/>
              </a:rPr>
              <a:t>Secondary cases</a:t>
            </a:r>
            <a:r>
              <a:rPr lang="en-US" sz="1200">
                <a:latin typeface="Arial"/>
                <a:ea typeface="Arial"/>
                <a:cs typeface="Arial"/>
                <a:sym typeface="Arial"/>
              </a:rPr>
              <a:t> with a greater inoculum of the virus have more severe disease as well.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3:notes"/>
          <p:cNvSpPr txBox="1">
            <a:spLocks noGrp="1"/>
          </p:cNvSpPr>
          <p:nvPr>
            <p:ph type="body" idx="1"/>
          </p:nvPr>
        </p:nvSpPr>
        <p:spPr>
          <a:xfrm>
            <a:off x="838200" y="3505200"/>
            <a:ext cx="5029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0" i="0" u="none">
                <a:latin typeface="Arial"/>
                <a:ea typeface="Arial"/>
                <a:cs typeface="Arial"/>
                <a:sym typeface="Arial"/>
              </a:rPr>
              <a:t>Exposure is followed by an incubation period of 10-14 days. </a:t>
            </a:r>
            <a:endParaRPr/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0" i="0" u="none">
                <a:latin typeface="Arial"/>
                <a:ea typeface="Arial"/>
                <a:cs typeface="Arial"/>
                <a:sym typeface="Arial"/>
              </a:rPr>
              <a:t>The first symptoms are: mild to moderate fever and dry or barking cough, non-purulent conjunctivitis, and a runny nose or coryza. These prodromic manifestations are often mild, and many people will not consult their physician during this stage.</a:t>
            </a:r>
            <a:endParaRPr/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0" i="0" u="none">
                <a:latin typeface="Arial"/>
                <a:ea typeface="Arial"/>
                <a:cs typeface="Arial"/>
                <a:sym typeface="Arial"/>
              </a:rPr>
              <a:t>Koplik spots are considered pathognomonic for measles. However, they only occur temporarily. They can be seen as painless tiny blue-white spots of 1 mm on the buccal mucosa, usually surrounded by a red ring. They typically appear opposite the lower molars but can be found anywhere on the buccal mucosa or the palate. </a:t>
            </a:r>
            <a:r>
              <a:rPr lang="en-US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 the lesions develop, they become confluent and disappear.</a:t>
            </a:r>
            <a:endParaRPr/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0" i="0" u="none">
                <a:latin typeface="Arial"/>
                <a:ea typeface="Arial"/>
                <a:cs typeface="Arial"/>
                <a:sym typeface="Arial"/>
              </a:rPr>
              <a:t>In days 3-5 after infection, it develops a significant change in the progression of the disease. Fever rises (may reach up to 40-41ºC) as more respiratory symptoms appear; rash appears during the fever peak. Rash and Koplik spots may coexist, but only during a short period (1 day).</a:t>
            </a:r>
            <a:endParaRPr/>
          </a:p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b="0" i="0" u="none">
                <a:latin typeface="Arial"/>
                <a:ea typeface="Arial"/>
                <a:cs typeface="Arial"/>
                <a:sym typeface="Arial"/>
              </a:rPr>
              <a:t>Measles diagnosis is made clinically without the need for laboratory confirmation. Therefore, it is essential to know clinical manifestations of the disease. Identification of measles in a refugee camp or settlement is a public health emergency and should speed up vaccination process.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685800"/>
            <a:ext cx="4572000" cy="2573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u="none">
                <a:latin typeface="Arial"/>
                <a:ea typeface="Arial"/>
                <a:cs typeface="Arial"/>
                <a:sym typeface="Arial"/>
              </a:rPr>
              <a:t>In disaster settings – frequent co-morbid and/or complicating malnutrition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u="none">
                <a:latin typeface="Arial"/>
                <a:ea typeface="Arial"/>
                <a:cs typeface="Arial"/>
                <a:sym typeface="Arial"/>
              </a:rPr>
              <a:t>There is a particularly deleterious synergic effect between vitamin A deficiency and measles. This disease unmasks the debilitating effect of vitamin A deficiency, i.e., damage to  corneal tissue and fatality rate.</a:t>
            </a:r>
            <a:endParaRPr sz="1400" b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u="none">
                <a:latin typeface="Arial"/>
                <a:ea typeface="Arial"/>
                <a:cs typeface="Arial"/>
                <a:sym typeface="Arial"/>
              </a:rPr>
              <a:t>Vitamin A deficiency, even with no clinical manifestations, substantially increases morbidity and mortality due to measles. Although this synergic effect is widely known, the underlying physiological mechanism is still unknown. Vit A important for </a:t>
            </a:r>
            <a:r>
              <a:rPr lang="en-US" sz="1400" b="0" i="1" u="none">
                <a:latin typeface="Arial"/>
                <a:ea typeface="Arial"/>
                <a:cs typeface="Arial"/>
                <a:sym typeface="Arial"/>
              </a:rPr>
              <a:t>maintaining epithelization and recovery process after infection; key role in immune defenses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Measles-associated morbidity and mortality may be reduced by administering Vitamin A to high risk populations.</a:t>
            </a:r>
            <a:endParaRPr/>
          </a:p>
        </p:txBody>
      </p:sp>
      <p:sp>
        <p:nvSpPr>
          <p:cNvPr id="478" name="Google Shape;4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490728ebd3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2490728ebd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g2490728ebd3_0_18:notes"/>
          <p:cNvSpPr txBox="1">
            <a:spLocks noGrp="1"/>
          </p:cNvSpPr>
          <p:nvPr>
            <p:ph type="body" idx="1"/>
          </p:nvPr>
        </p:nvSpPr>
        <p:spPr>
          <a:xfrm>
            <a:off x="914400" y="6264275"/>
            <a:ext cx="50292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This slide shows a practical algorithm to diagnose and treat measles. When a child </a:t>
            </a:r>
            <a:r>
              <a:rPr lang="en-US" b="1" i="1" u="sng">
                <a:latin typeface="Arial"/>
                <a:ea typeface="Arial"/>
                <a:cs typeface="Arial"/>
                <a:sym typeface="Arial"/>
              </a:rPr>
              <a:t>or an adult develops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fever and rash compatible with measles, it is important to look for confirmation through laboratory studies and report the disease as a possible measles case. Search for other cases, since if it is measles, they are most likely to exist. Work jointly with authorities in order to administer vaccines and Vitamin A to the population.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>
                <a:latin typeface="Arial"/>
                <a:ea typeface="Arial"/>
                <a:cs typeface="Arial"/>
                <a:sym typeface="Arial"/>
              </a:rPr>
              <a:t>Priority groups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include </a:t>
            </a:r>
            <a:r>
              <a:rPr lang="en-US" b="1" i="1" u="sng">
                <a:latin typeface="Arial"/>
                <a:ea typeface="Arial"/>
                <a:cs typeface="Arial"/>
                <a:sym typeface="Arial"/>
              </a:rPr>
              <a:t>younger children, malnourished children, and those with chronic diseases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, especially </a:t>
            </a:r>
            <a:r>
              <a:rPr lang="en-US" b="1" i="1" u="sng">
                <a:latin typeface="Arial"/>
                <a:ea typeface="Arial"/>
                <a:cs typeface="Arial"/>
                <a:sym typeface="Arial"/>
              </a:rPr>
              <a:t>cardiorespiratory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conditions.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7" name="Google Shape;54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5" name="Google Shape;56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5" name="Google Shape;57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Google Shape;585;p43:notes"/>
          <p:cNvSpPr txBox="1">
            <a:spLocks noGrp="1"/>
          </p:cNvSpPr>
          <p:nvPr>
            <p:ph type="body" idx="1"/>
          </p:nvPr>
        </p:nvSpPr>
        <p:spPr>
          <a:xfrm>
            <a:off x="914400" y="6264275"/>
            <a:ext cx="5029200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Google Shape;595;p44:notes"/>
          <p:cNvSpPr txBox="1">
            <a:spLocks noGrp="1"/>
          </p:cNvSpPr>
          <p:nvPr>
            <p:ph type="body" idx="1"/>
          </p:nvPr>
        </p:nvSpPr>
        <p:spPr>
          <a:xfrm>
            <a:off x="914400" y="6264275"/>
            <a:ext cx="5029200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3" name="Google Shape;60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Google Shape;61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8" name="Google Shape;63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Febrile phase: 2-7 days, high fever, skin erythema, myalgias, arthralgia, emesis, anorexia, conjunctival injection, bleeding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Critical phase: 24-48 hour period when increase in capillary permeability, plasma leakage, bleeding, shock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Recovery phase: 24-48hour after critical phase, reabsorption of fluid, rash may desqumate </a:t>
            </a:r>
            <a:endParaRPr/>
          </a:p>
        </p:txBody>
      </p:sp>
      <p:sp>
        <p:nvSpPr>
          <p:cNvPr id="639" name="Google Shape;639;p5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8" name="Google Shape;64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490728ebd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g2490728ebd3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5" name="Google Shape;665;g2490728ebd3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490728ebd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g2490728ebd3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5" name="Google Shape;675;g2490728ebd3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4" name="Google Shape;68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1" name="Google Shape;69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2" name="Google Shape;692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490728ebd3_0_5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1" name="Google Shape;701;g2490728ebd3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490728ebd3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2490728ebd3_0_5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9" name="Google Shape;709;g2490728ebd3_0_5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490728ebd3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g2490728ebd3_0_6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0" name="Google Shape;720;g2490728ebd3_0_6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490728ebd3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g2490728ebd3_0_5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1" name="Google Shape;731;g2490728ebd3_0_5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490728ebd3_0_6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0" name="Google Shape;740;g2490728ebd3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7" name="Google Shape;74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8" name="Google Shape;748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8" name="Google Shape;758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490728ebd3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g2490728ebd3_0_6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8" name="Google Shape;768;g2490728ebd3_0_6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7" name="Google Shape;77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8" name="Google Shape;778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“Figure 1: Global causes of under-5 deaths in 2019. Deaths of neonates (aged 0–27 days) are on the right-hand side and deaths of children aged 1–59 months are on the left-hand side.”</a:t>
            </a:r>
            <a:endParaRPr/>
          </a:p>
        </p:txBody>
      </p:sp>
      <p:sp>
        <p:nvSpPr>
          <p:cNvPr id="153" name="Google Shape;15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-New diseases related to complications: Crowding, compromised hygiene, contaminated water, poor sanitation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-Care provision suffers: little care for chronic disease and non-infectious disease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-Collapse of public health: immunization rates drop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>
            <a:spLocks noGrp="1"/>
          </p:cNvSpPr>
          <p:nvPr>
            <p:ph type="pic" idx="2"/>
          </p:nvPr>
        </p:nvSpPr>
        <p:spPr>
          <a:xfrm>
            <a:off x="5183188" y="0"/>
            <a:ext cx="7008812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5"/>
          <p:cNvSpPr txBox="1">
            <a:spLocks noGrp="1"/>
          </p:cNvSpPr>
          <p:nvPr>
            <p:ph type="title"/>
          </p:nvPr>
        </p:nvSpPr>
        <p:spPr>
          <a:xfrm>
            <a:off x="838200" y="653143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0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6"/>
          <p:cNvSpPr txBox="1">
            <a:spLocks noGrp="1"/>
          </p:cNvSpPr>
          <p:nvPr>
            <p:ph type="title"/>
          </p:nvPr>
        </p:nvSpPr>
        <p:spPr>
          <a:xfrm>
            <a:off x="831850" y="1346325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6"/>
          <p:cNvSpPr txBox="1">
            <a:spLocks noGrp="1"/>
          </p:cNvSpPr>
          <p:nvPr>
            <p:ph type="body" idx="1"/>
          </p:nvPr>
        </p:nvSpPr>
        <p:spPr>
          <a:xfrm>
            <a:off x="831850" y="4226051"/>
            <a:ext cx="10515600" cy="990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2000"/>
              <a:buNone/>
              <a:defRPr sz="2000">
                <a:solidFill>
                  <a:srgbClr val="94949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800"/>
              <a:buNone/>
              <a:defRPr sz="1800">
                <a:solidFill>
                  <a:srgbClr val="94949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29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29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8"/>
          <p:cNvSpPr txBox="1">
            <a:spLocks noGrp="1"/>
          </p:cNvSpPr>
          <p:nvPr>
            <p:ph type="title"/>
          </p:nvPr>
        </p:nvSpPr>
        <p:spPr>
          <a:xfrm>
            <a:off x="838200" y="653143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0"/>
          <p:cNvSpPr txBox="1">
            <a:spLocks noGrp="1"/>
          </p:cNvSpPr>
          <p:nvPr>
            <p:ph type="title"/>
          </p:nvPr>
        </p:nvSpPr>
        <p:spPr>
          <a:xfrm>
            <a:off x="1354667" y="228600"/>
            <a:ext cx="10566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1"/>
          <p:cNvSpPr txBox="1">
            <a:spLocks noGrp="1"/>
          </p:cNvSpPr>
          <p:nvPr>
            <p:ph type="title"/>
          </p:nvPr>
        </p:nvSpPr>
        <p:spPr>
          <a:xfrm>
            <a:off x="838200" y="653143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39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838200" y="653143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00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63" descr="A close up of a sig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10407" y="5961306"/>
            <a:ext cx="4343393" cy="5665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jp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10296586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www.cdc.gov/measles/symptoms/photos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teams/immunization-vaccines-and-biologicals/essential-programme-on-immunization/implementation/catch-up-vaccination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ct val="100000"/>
              <a:buFont typeface="Arial"/>
              <a:buNone/>
            </a:pPr>
            <a:r>
              <a:rPr lang="en-US">
                <a:solidFill>
                  <a:srgbClr val="252627"/>
                </a:solidFill>
              </a:rPr>
              <a:t>Management of Prevalent Infections in Children Following a Disaster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1524000" y="373099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3600"/>
              <a:buNone/>
            </a:pPr>
            <a:r>
              <a:rPr lang="en-US" sz="3600" b="1">
                <a:solidFill>
                  <a:srgbClr val="252627"/>
                </a:solidFill>
              </a:rPr>
              <a:t>Module 5</a:t>
            </a:r>
            <a:endParaRPr/>
          </a:p>
        </p:txBody>
      </p:sp>
      <p:pic>
        <p:nvPicPr>
          <p:cNvPr id="60" name="Google Shape;60;p1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IMCI</a:t>
            </a:r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559526" y="974317"/>
            <a:ext cx="8279674" cy="47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 sz="2400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Designed by World Health Organization (WHO) and United Nations Children’s Fund (UNICEF) in 1990s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 sz="2400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Strategy to reduce mortality and morbidity from most prevalent diseases in LMIC using simplified algorithmic approach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1) Improve management skills of healthcare providers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2) Improve health systems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3) Improve family and community health practices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 sz="2400" b="1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Early Diagnosis </a:t>
            </a:r>
            <a:r>
              <a:rPr lang="en-US" sz="2400" b="1">
                <a:solidFill>
                  <a:srgbClr val="252627"/>
                </a:solidFill>
              </a:rPr>
              <a:t>-&gt; </a:t>
            </a:r>
            <a:r>
              <a:rPr lang="en-US" sz="2400" b="1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Early Treatment </a:t>
            </a:r>
            <a:r>
              <a:rPr lang="en-US" sz="2400" b="1">
                <a:solidFill>
                  <a:srgbClr val="252627"/>
                </a:solidFill>
              </a:rPr>
              <a:t>-&gt;</a:t>
            </a:r>
            <a:r>
              <a:rPr lang="en-US" sz="2400" b="1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 Timely Referral</a:t>
            </a:r>
            <a:endParaRPr sz="2400" b="1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0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0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0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200" y="631135"/>
            <a:ext cx="335280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IMCI Management</a:t>
            </a:r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body" idx="1"/>
          </p:nvPr>
        </p:nvSpPr>
        <p:spPr>
          <a:xfrm>
            <a:off x="374766" y="1037545"/>
            <a:ext cx="8143500" cy="47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A combination of individual signs leads </a:t>
            </a:r>
            <a:r>
              <a:rPr lang="en-US">
                <a:solidFill>
                  <a:srgbClr val="252627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to</a:t>
            </a:r>
            <a:r>
              <a:rPr lang="en-US">
                <a:solidFill>
                  <a:srgbClr val="252627"/>
                </a:solidFill>
              </a:rPr>
              <a:t> a child’s</a:t>
            </a:r>
            <a:r>
              <a:rPr lang="en-US" i="1">
                <a:solidFill>
                  <a:srgbClr val="252627"/>
                </a:solidFill>
              </a:rPr>
              <a:t> </a:t>
            </a:r>
            <a:r>
              <a:rPr lang="en-US" i="1" u="sng">
                <a:solidFill>
                  <a:srgbClr val="252627"/>
                </a:solidFill>
              </a:rPr>
              <a:t>classification</a:t>
            </a:r>
            <a:r>
              <a:rPr lang="en-US" i="1">
                <a:solidFill>
                  <a:srgbClr val="252627"/>
                </a:solidFill>
              </a:rPr>
              <a:t> </a:t>
            </a:r>
            <a:r>
              <a:rPr lang="en-US">
                <a:solidFill>
                  <a:srgbClr val="252627"/>
                </a:solidFill>
              </a:rPr>
              <a:t>rather than a </a:t>
            </a:r>
            <a:r>
              <a:rPr lang="en-US" i="1" u="sng">
                <a:solidFill>
                  <a:srgbClr val="252627"/>
                </a:solidFill>
              </a:rPr>
              <a:t>diagnosis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Guides: management, follow-up, parental counseling, return instructions, referral indications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Classification: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40FF"/>
              </a:buClr>
              <a:buSzPts val="2800"/>
              <a:buChar char="•"/>
            </a:pPr>
            <a:r>
              <a:rPr lang="en-US" sz="2800">
                <a:solidFill>
                  <a:srgbClr val="FF40FF"/>
                </a:solidFill>
              </a:rPr>
              <a:t>Pink</a:t>
            </a:r>
            <a:r>
              <a:rPr lang="en-US" sz="2800">
                <a:solidFill>
                  <a:srgbClr val="252627"/>
                </a:solidFill>
              </a:rPr>
              <a:t> = Urgently refer to a higher level of care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E6C73B"/>
              </a:buClr>
              <a:buSzPts val="2800"/>
              <a:buChar char="•"/>
            </a:pPr>
            <a:r>
              <a:rPr lang="en-US" sz="2800">
                <a:solidFill>
                  <a:srgbClr val="E6C73B"/>
                </a:solidFill>
              </a:rPr>
              <a:t>Yellow</a:t>
            </a:r>
            <a:r>
              <a:rPr lang="en-US" sz="2800">
                <a:solidFill>
                  <a:srgbClr val="252627"/>
                </a:solidFill>
              </a:rPr>
              <a:t> = Requires specific treatment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54A570"/>
              </a:buClr>
              <a:buSzPts val="2800"/>
              <a:buChar char="•"/>
            </a:pPr>
            <a:r>
              <a:rPr lang="en-US" sz="2800">
                <a:solidFill>
                  <a:srgbClr val="54A570"/>
                </a:solidFill>
              </a:rPr>
              <a:t>Green</a:t>
            </a:r>
            <a:r>
              <a:rPr lang="en-US" sz="2800">
                <a:solidFill>
                  <a:srgbClr val="252627"/>
                </a:solidFill>
              </a:rPr>
              <a:t> = Can be safely managed at home</a:t>
            </a:r>
            <a:endParaRPr sz="2800">
              <a:solidFill>
                <a:srgbClr val="252627"/>
              </a:solidFill>
            </a:endParaRPr>
          </a:p>
          <a:p>
            <a:pPr marL="34290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252627"/>
                </a:solidFill>
              </a:rPr>
              <a:t>Care pathways match color-coding</a:t>
            </a:r>
            <a:endParaRPr/>
          </a:p>
          <a:p>
            <a:pPr marL="800100" lvl="2" indent="-1651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252627"/>
              </a:solidFill>
            </a:endParaRPr>
          </a:p>
        </p:txBody>
      </p:sp>
      <p:pic>
        <p:nvPicPr>
          <p:cNvPr id="205" name="Google Shape;205;p11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 descr="DSC0116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2941" y="1810146"/>
            <a:ext cx="3632775" cy="272506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>
            <a:spLocks noGrp="1"/>
          </p:cNvSpPr>
          <p:nvPr>
            <p:ph type="title"/>
          </p:nvPr>
        </p:nvSpPr>
        <p:spPr>
          <a:xfrm>
            <a:off x="838200" y="37375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IMCI Assessment</a:t>
            </a:r>
            <a:endParaRPr/>
          </a:p>
        </p:txBody>
      </p:sp>
      <p:pic>
        <p:nvPicPr>
          <p:cNvPr id="214" name="Google Shape;214;p12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2"/>
          <p:cNvGrpSpPr/>
          <p:nvPr/>
        </p:nvGrpSpPr>
        <p:grpSpPr>
          <a:xfrm>
            <a:off x="621654" y="964503"/>
            <a:ext cx="11229383" cy="4928993"/>
            <a:chOff x="1" y="867"/>
            <a:chExt cx="11229383" cy="4928993"/>
          </a:xfrm>
        </p:grpSpPr>
        <p:sp>
          <p:nvSpPr>
            <p:cNvPr id="217" name="Google Shape;217;p12"/>
            <p:cNvSpPr/>
            <p:nvPr/>
          </p:nvSpPr>
          <p:spPr>
            <a:xfrm rot="5400000">
              <a:off x="-116466" y="117334"/>
              <a:ext cx="776445" cy="543511"/>
            </a:xfrm>
            <a:prstGeom prst="chevron">
              <a:avLst>
                <a:gd name="adj" fmla="val 50000"/>
              </a:avLst>
            </a:prstGeom>
            <a:solidFill>
              <a:srgbClr val="056A7D"/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 txBox="1"/>
            <p:nvPr/>
          </p:nvSpPr>
          <p:spPr>
            <a:xfrm>
              <a:off x="2" y="272623"/>
              <a:ext cx="543511" cy="232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 rot="5400000">
              <a:off x="5634103" y="-5089723"/>
              <a:ext cx="504689" cy="1068587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2"/>
            <p:cNvSpPr txBox="1"/>
            <p:nvPr/>
          </p:nvSpPr>
          <p:spPr>
            <a:xfrm>
              <a:off x="543512" y="25505"/>
              <a:ext cx="10661235" cy="455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Take a history and talk with the caregiver about the child's problem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 rot="5400000">
              <a:off x="-116466" y="809425"/>
              <a:ext cx="776445" cy="543511"/>
            </a:xfrm>
            <a:prstGeom prst="chevron">
              <a:avLst>
                <a:gd name="adj" fmla="val 50000"/>
              </a:avLst>
            </a:prstGeom>
            <a:solidFill>
              <a:srgbClr val="056A7D"/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2"/>
            <p:cNvSpPr txBox="1"/>
            <p:nvPr/>
          </p:nvSpPr>
          <p:spPr>
            <a:xfrm>
              <a:off x="2" y="964714"/>
              <a:ext cx="543511" cy="232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 rot="5400000">
              <a:off x="5634103" y="-4397632"/>
              <a:ext cx="504689" cy="1068587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543512" y="717596"/>
              <a:ext cx="10661235" cy="455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Check for danger signs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 rot="5400000">
              <a:off x="-116466" y="1501516"/>
              <a:ext cx="776445" cy="543511"/>
            </a:xfrm>
            <a:prstGeom prst="chevron">
              <a:avLst>
                <a:gd name="adj" fmla="val 50000"/>
              </a:avLst>
            </a:prstGeom>
            <a:solidFill>
              <a:srgbClr val="056A7D"/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 txBox="1"/>
            <p:nvPr/>
          </p:nvSpPr>
          <p:spPr>
            <a:xfrm>
              <a:off x="2" y="1656805"/>
              <a:ext cx="543511" cy="232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 rot="5400000">
              <a:off x="5634103" y="-3705541"/>
              <a:ext cx="504689" cy="1068587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 txBox="1"/>
            <p:nvPr/>
          </p:nvSpPr>
          <p:spPr>
            <a:xfrm>
              <a:off x="543512" y="1409687"/>
              <a:ext cx="10661235" cy="455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Asses major symptoms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 rot="5400000">
              <a:off x="-116466" y="2193608"/>
              <a:ext cx="776445" cy="543511"/>
            </a:xfrm>
            <a:prstGeom prst="chevron">
              <a:avLst>
                <a:gd name="adj" fmla="val 50000"/>
              </a:avLst>
            </a:prstGeom>
            <a:solidFill>
              <a:srgbClr val="056A7D"/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 txBox="1"/>
            <p:nvPr/>
          </p:nvSpPr>
          <p:spPr>
            <a:xfrm>
              <a:off x="2" y="2348897"/>
              <a:ext cx="543511" cy="232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5400000">
              <a:off x="5634103" y="-3013450"/>
              <a:ext cx="504689" cy="1068587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543512" y="2101778"/>
              <a:ext cx="10661235" cy="455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Evaluate nutritional status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 rot="5400000">
              <a:off x="-116466" y="2885699"/>
              <a:ext cx="776445" cy="543511"/>
            </a:xfrm>
            <a:prstGeom prst="chevron">
              <a:avLst>
                <a:gd name="adj" fmla="val 50000"/>
              </a:avLst>
            </a:prstGeom>
            <a:solidFill>
              <a:srgbClr val="056A7D"/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 txBox="1"/>
            <p:nvPr/>
          </p:nvSpPr>
          <p:spPr>
            <a:xfrm>
              <a:off x="2" y="3040988"/>
              <a:ext cx="543511" cy="232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 rot="5400000">
              <a:off x="5634103" y="-2321358"/>
              <a:ext cx="504689" cy="1068587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543512" y="2793870"/>
              <a:ext cx="10661235" cy="455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Assess child's feeding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 rot="5400000">
              <a:off x="-116466" y="3577790"/>
              <a:ext cx="776445" cy="543511"/>
            </a:xfrm>
            <a:prstGeom prst="chevron">
              <a:avLst>
                <a:gd name="adj" fmla="val 50000"/>
              </a:avLst>
            </a:prstGeom>
            <a:solidFill>
              <a:srgbClr val="056A7D"/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2" y="3733079"/>
              <a:ext cx="543511" cy="232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 rot="5400000">
              <a:off x="5634103" y="-1629267"/>
              <a:ext cx="504689" cy="1068587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543512" y="3485961"/>
              <a:ext cx="10661235" cy="455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Check Immunization status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 rot="5400000">
              <a:off x="-116466" y="4269882"/>
              <a:ext cx="776445" cy="543511"/>
            </a:xfrm>
            <a:prstGeom prst="chevron">
              <a:avLst>
                <a:gd name="adj" fmla="val 50000"/>
              </a:avLst>
            </a:prstGeom>
            <a:solidFill>
              <a:srgbClr val="056A7D"/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 txBox="1"/>
            <p:nvPr/>
          </p:nvSpPr>
          <p:spPr>
            <a:xfrm>
              <a:off x="2" y="4425171"/>
              <a:ext cx="543511" cy="2329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 rot="5400000">
              <a:off x="5634103" y="-937176"/>
              <a:ext cx="504689" cy="1068587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 txBox="1"/>
            <p:nvPr/>
          </p:nvSpPr>
          <p:spPr>
            <a:xfrm>
              <a:off x="543512" y="4178052"/>
              <a:ext cx="10661235" cy="4554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Look for other problems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5" name="Google Shape;245;p12" descr="Chat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653" y="1112295"/>
            <a:ext cx="539674" cy="53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 descr="Warning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221" y="1911096"/>
            <a:ext cx="340538" cy="3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 descr="Cough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890" y="257823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Weight Loss outlin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7992" y="325604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 descr="Baby bottle outlin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2890" y="396817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 descr="Needle outl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7992" y="4537103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 descr="Eye outlin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4976" y="5256627"/>
            <a:ext cx="543232" cy="5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IMCI Danger Signs</a:t>
            </a:r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516605"/>
          </a:xfrm>
          <a:prstGeom prst="rect">
            <a:avLst/>
          </a:prstGeom>
          <a:solidFill>
            <a:srgbClr val="F8D0C2"/>
          </a:solidFill>
          <a:ln w="38100" cap="flat" cmpd="sng">
            <a:solidFill>
              <a:srgbClr val="E6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400"/>
              <a:buNone/>
            </a:pPr>
            <a:r>
              <a:rPr lang="en-US">
                <a:solidFill>
                  <a:srgbClr val="252627"/>
                </a:solidFill>
              </a:rPr>
              <a:t>Sick Children 2 months to 5 years</a:t>
            </a:r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body" idx="2"/>
          </p:nvPr>
        </p:nvSpPr>
        <p:spPr>
          <a:xfrm>
            <a:off x="839788" y="2197768"/>
            <a:ext cx="5157787" cy="3605155"/>
          </a:xfrm>
          <a:prstGeom prst="rect">
            <a:avLst/>
          </a:prstGeom>
          <a:noFill/>
          <a:ln w="38100" cap="flat" cmpd="sng">
            <a:solidFill>
              <a:srgbClr val="E6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Not able to drink or breastfeed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Vomits everything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Had convulsions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Lethargic or unconscious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Now convulsing</a:t>
            </a:r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516605"/>
          </a:xfrm>
          <a:prstGeom prst="rect">
            <a:avLst/>
          </a:prstGeom>
          <a:solidFill>
            <a:srgbClr val="F8D0C2"/>
          </a:solidFill>
          <a:ln w="38100" cap="flat" cmpd="sng">
            <a:solidFill>
              <a:srgbClr val="E6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400"/>
              <a:buNone/>
            </a:pPr>
            <a:r>
              <a:rPr lang="en-US">
                <a:solidFill>
                  <a:srgbClr val="252627"/>
                </a:solidFill>
              </a:rPr>
              <a:t>Sick Young Infant &lt; 2 Months</a:t>
            </a:r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body" idx="4"/>
          </p:nvPr>
        </p:nvSpPr>
        <p:spPr>
          <a:xfrm>
            <a:off x="6172200" y="2197768"/>
            <a:ext cx="5183188" cy="3605155"/>
          </a:xfrm>
          <a:prstGeom prst="rect">
            <a:avLst/>
          </a:prstGeom>
          <a:noFill/>
          <a:ln w="38100" cap="flat" cmpd="sng">
            <a:solidFill>
              <a:srgbClr val="E6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Not feeding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Convulsions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Fast breathing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Severe chest indrawing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Fever or low temperature</a:t>
            </a:r>
            <a:endParaRPr/>
          </a:p>
          <a:p>
            <a:pPr marL="9715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>
                <a:solidFill>
                  <a:srgbClr val="252627"/>
                </a:solidFill>
              </a:rPr>
              <a:t>Lack of movement</a:t>
            </a:r>
            <a:endParaRPr/>
          </a:p>
        </p:txBody>
      </p:sp>
      <p:pic>
        <p:nvPicPr>
          <p:cNvPr id="262" name="Google Shape;262;p13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3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IMCI Danger Signs</a:t>
            </a:r>
            <a:endParaRPr/>
          </a:p>
        </p:txBody>
      </p:sp>
      <p:pic>
        <p:nvPicPr>
          <p:cNvPr id="270" name="Google Shape;270;p14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4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4" descr="A close up of a map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31309" y="1472968"/>
            <a:ext cx="7602272" cy="449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5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15"/>
          <p:cNvGrpSpPr/>
          <p:nvPr/>
        </p:nvGrpSpPr>
        <p:grpSpPr>
          <a:xfrm>
            <a:off x="159026" y="65087"/>
            <a:ext cx="11860696" cy="6753157"/>
            <a:chOff x="152400" y="2139950"/>
            <a:chExt cx="8915400" cy="4032250"/>
          </a:xfrm>
        </p:grpSpPr>
        <p:grpSp>
          <p:nvGrpSpPr>
            <p:cNvPr id="281" name="Google Shape;281;p15"/>
            <p:cNvGrpSpPr/>
            <p:nvPr/>
          </p:nvGrpSpPr>
          <p:grpSpPr>
            <a:xfrm>
              <a:off x="152400" y="2139950"/>
              <a:ext cx="8915400" cy="4032250"/>
              <a:chOff x="96" y="1348"/>
              <a:chExt cx="5616" cy="2540"/>
            </a:xfrm>
          </p:grpSpPr>
          <p:sp>
            <p:nvSpPr>
              <p:cNvPr id="282" name="Google Shape;282;p15"/>
              <p:cNvSpPr/>
              <p:nvPr/>
            </p:nvSpPr>
            <p:spPr>
              <a:xfrm>
                <a:off x="96" y="1348"/>
                <a:ext cx="5616" cy="2540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5"/>
              <p:cNvSpPr txBox="1"/>
              <p:nvPr/>
            </p:nvSpPr>
            <p:spPr>
              <a:xfrm>
                <a:off x="192" y="1402"/>
                <a:ext cx="3360" cy="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ahoma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FIRST-LEVEL OUTPATIENT HEALTH FACILITY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144" y="1680"/>
                <a:ext cx="3504" cy="2160"/>
              </a:xfrm>
              <a:prstGeom prst="rect">
                <a:avLst/>
              </a:prstGeom>
              <a:noFill/>
              <a:ln w="38100" cap="flat" cmpd="sng">
                <a:solidFill>
                  <a:srgbClr val="3333FF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" name="Google Shape;285;p15"/>
            <p:cNvSpPr txBox="1"/>
            <p:nvPr/>
          </p:nvSpPr>
          <p:spPr>
            <a:xfrm>
              <a:off x="533400" y="5638800"/>
              <a:ext cx="3962400" cy="40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Give </a:t>
              </a:r>
              <a:r>
                <a:rPr lang="en-US"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FOLLOW-UP</a:t>
              </a:r>
              <a:r>
                <a:rPr lang="en-US"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care when the child returns, and if necessary, reassess for new problems</a:t>
              </a:r>
              <a:endPara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6" name="Google Shape;286;p15"/>
            <p:cNvSpPr txBox="1"/>
            <p:nvPr/>
          </p:nvSpPr>
          <p:spPr>
            <a:xfrm>
              <a:off x="355600" y="2960688"/>
              <a:ext cx="1905000" cy="558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Ask about CHILD’S PROBLEMS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Check for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en-US"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GENERAL DANGER SIGNS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355600" y="3630613"/>
              <a:ext cx="1905000" cy="863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ASSESS for MAIN SYMPTOMS: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COUGH OR DIFFICULT BREATHING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DIARRHOEA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FEVER</a:t>
              </a:r>
              <a:endPara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8" name="Google Shape;288;p15"/>
            <p:cNvSpPr txBox="1"/>
            <p:nvPr/>
          </p:nvSpPr>
          <p:spPr>
            <a:xfrm>
              <a:off x="355600" y="4540250"/>
              <a:ext cx="1905000" cy="40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ASSESS for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MALNUTRITION AND ANAEMIA</a:t>
              </a:r>
              <a:endPara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9" name="Google Shape;289;p15"/>
            <p:cNvSpPr txBox="1"/>
            <p:nvPr/>
          </p:nvSpPr>
          <p:spPr>
            <a:xfrm>
              <a:off x="355600" y="5135563"/>
              <a:ext cx="1905000" cy="254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 Narrow"/>
                <a:buNone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Check for </a:t>
              </a:r>
              <a:r>
                <a:rPr lang="en-US"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OTHER PROBLEMS</a:t>
              </a:r>
              <a:endPara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90" name="Google Shape;290;p15"/>
            <p:cNvGrpSpPr/>
            <p:nvPr/>
          </p:nvGrpSpPr>
          <p:grpSpPr>
            <a:xfrm>
              <a:off x="2260600" y="3200400"/>
              <a:ext cx="381000" cy="2057400"/>
              <a:chOff x="1440" y="1584"/>
              <a:chExt cx="240" cy="1296"/>
            </a:xfrm>
          </p:grpSpPr>
          <p:grpSp>
            <p:nvGrpSpPr>
              <p:cNvPr id="291" name="Google Shape;291;p15"/>
              <p:cNvGrpSpPr/>
              <p:nvPr/>
            </p:nvGrpSpPr>
            <p:grpSpPr>
              <a:xfrm>
                <a:off x="1440" y="1584"/>
                <a:ext cx="96" cy="1296"/>
                <a:chOff x="1440" y="1584"/>
                <a:chExt cx="96" cy="1296"/>
              </a:xfrm>
            </p:grpSpPr>
            <p:cxnSp>
              <p:nvCxnSpPr>
                <p:cNvPr id="292" name="Google Shape;292;p15"/>
                <p:cNvCxnSpPr/>
                <p:nvPr/>
              </p:nvCxnSpPr>
              <p:spPr>
                <a:xfrm>
                  <a:off x="1440" y="2531"/>
                  <a:ext cx="96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3" name="Google Shape;293;p15"/>
                <p:cNvCxnSpPr/>
                <p:nvPr/>
              </p:nvCxnSpPr>
              <p:spPr>
                <a:xfrm>
                  <a:off x="1440" y="2880"/>
                  <a:ext cx="96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4" name="Google Shape;294;p15"/>
                <p:cNvCxnSpPr/>
                <p:nvPr/>
              </p:nvCxnSpPr>
              <p:spPr>
                <a:xfrm>
                  <a:off x="1440" y="2082"/>
                  <a:ext cx="96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5" name="Google Shape;295;p15"/>
                <p:cNvCxnSpPr/>
                <p:nvPr/>
              </p:nvCxnSpPr>
              <p:spPr>
                <a:xfrm>
                  <a:off x="1440" y="1584"/>
                  <a:ext cx="96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96" name="Google Shape;296;p15"/>
                <p:cNvCxnSpPr/>
                <p:nvPr/>
              </p:nvCxnSpPr>
              <p:spPr>
                <a:xfrm>
                  <a:off x="1536" y="1584"/>
                  <a:ext cx="0" cy="129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97" name="Google Shape;297;p15"/>
              <p:cNvCxnSpPr/>
              <p:nvPr/>
            </p:nvCxnSpPr>
            <p:spPr>
              <a:xfrm>
                <a:off x="1536" y="2208"/>
                <a:ext cx="14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FF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298" name="Google Shape;298;p15"/>
            <p:cNvGrpSpPr/>
            <p:nvPr/>
          </p:nvGrpSpPr>
          <p:grpSpPr>
            <a:xfrm>
              <a:off x="2603500" y="3581400"/>
              <a:ext cx="1130300" cy="1295400"/>
              <a:chOff x="1640" y="1824"/>
              <a:chExt cx="632" cy="816"/>
            </a:xfrm>
          </p:grpSpPr>
          <p:sp>
            <p:nvSpPr>
              <p:cNvPr id="299" name="Google Shape;299;p15"/>
              <p:cNvSpPr txBox="1"/>
              <p:nvPr/>
            </p:nvSpPr>
            <p:spPr>
              <a:xfrm>
                <a:off x="1640" y="1944"/>
                <a:ext cx="480" cy="58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 Narrow"/>
                  <a:buNone/>
                </a:pPr>
                <a:r>
                  <a:rPr lang="en-US" sz="9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CLASSIFY </a:t>
                </a:r>
                <a:r>
                  <a:rPr lang="en-US" sz="9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CHLID’S CONDITIONS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 Narrow"/>
                  <a:buNone/>
                </a:pPr>
                <a:r>
                  <a:rPr lang="en-US" sz="9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AND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 Narrow"/>
                  <a:buNone/>
                </a:pPr>
                <a:r>
                  <a:rPr lang="en-US" sz="9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IDENTIFY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00"/>
                  <a:buFont typeface="Arial Narrow"/>
                  <a:buNone/>
                </a:pPr>
                <a:r>
                  <a:rPr lang="en-US" sz="9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TREATMENT</a:t>
                </a:r>
                <a:endParaRPr sz="9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cxnSp>
            <p:nvCxnSpPr>
              <p:cNvPr id="300" name="Google Shape;300;p15"/>
              <p:cNvCxnSpPr/>
              <p:nvPr/>
            </p:nvCxnSpPr>
            <p:spPr>
              <a:xfrm>
                <a:off x="2128" y="2208"/>
                <a:ext cx="14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FF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01" name="Google Shape;301;p15"/>
              <p:cNvCxnSpPr/>
              <p:nvPr/>
            </p:nvCxnSpPr>
            <p:spPr>
              <a:xfrm rot="10800000" flipH="1">
                <a:off x="2128" y="1824"/>
                <a:ext cx="144" cy="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FF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02" name="Google Shape;302;p15"/>
              <p:cNvCxnSpPr/>
              <p:nvPr/>
            </p:nvCxnSpPr>
            <p:spPr>
              <a:xfrm rot="-5400000" flipH="1">
                <a:off x="2104" y="2520"/>
                <a:ext cx="144" cy="96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FF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303" name="Google Shape;303;p15"/>
            <p:cNvGrpSpPr/>
            <p:nvPr/>
          </p:nvGrpSpPr>
          <p:grpSpPr>
            <a:xfrm>
              <a:off x="3721100" y="3824288"/>
              <a:ext cx="1217613" cy="1646237"/>
              <a:chOff x="2344" y="2409"/>
              <a:chExt cx="767" cy="1037"/>
            </a:xfrm>
          </p:grpSpPr>
          <p:sp>
            <p:nvSpPr>
              <p:cNvPr id="304" name="Google Shape;304;p15"/>
              <p:cNvSpPr txBox="1"/>
              <p:nvPr/>
            </p:nvSpPr>
            <p:spPr>
              <a:xfrm>
                <a:off x="2344" y="3094"/>
                <a:ext cx="624" cy="352"/>
              </a:xfrm>
              <a:prstGeom prst="rect">
                <a:avLst/>
              </a:prstGeom>
              <a:solidFill>
                <a:srgbClr val="66FF66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“</a:t>
                </a: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GREEN</a:t>
                </a: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” - </a:t>
                </a: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HOME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 MANAGEMENT</a:t>
                </a:r>
                <a:endParaRPr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305" name="Google Shape;305;p15"/>
              <p:cNvGrpSpPr/>
              <p:nvPr/>
            </p:nvGrpSpPr>
            <p:grpSpPr>
              <a:xfrm>
                <a:off x="2967" y="2609"/>
                <a:ext cx="144" cy="576"/>
                <a:chOff x="2928" y="2193"/>
                <a:chExt cx="144" cy="576"/>
              </a:xfrm>
            </p:grpSpPr>
            <p:cxnSp>
              <p:nvCxnSpPr>
                <p:cNvPr id="306" name="Google Shape;306;p15"/>
                <p:cNvCxnSpPr/>
                <p:nvPr/>
              </p:nvCxnSpPr>
              <p:spPr>
                <a:xfrm>
                  <a:off x="2976" y="2481"/>
                  <a:ext cx="96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3333FF"/>
                  </a:solidFill>
                  <a:prstDash val="solid"/>
                  <a:round/>
                  <a:headEnd type="none" w="sm" len="sm"/>
                  <a:tailEnd type="triangle" w="med" len="med"/>
                </a:ln>
              </p:spPr>
            </p:cxnSp>
            <p:grpSp>
              <p:nvGrpSpPr>
                <p:cNvPr id="307" name="Google Shape;307;p15"/>
                <p:cNvGrpSpPr/>
                <p:nvPr/>
              </p:nvGrpSpPr>
              <p:grpSpPr>
                <a:xfrm>
                  <a:off x="2928" y="2193"/>
                  <a:ext cx="48" cy="576"/>
                  <a:chOff x="2928" y="2208"/>
                  <a:chExt cx="48" cy="576"/>
                </a:xfrm>
              </p:grpSpPr>
              <p:cxnSp>
                <p:nvCxnSpPr>
                  <p:cNvPr id="308" name="Google Shape;308;p15"/>
                  <p:cNvCxnSpPr/>
                  <p:nvPr/>
                </p:nvCxnSpPr>
                <p:spPr>
                  <a:xfrm>
                    <a:off x="2928" y="2208"/>
                    <a:ext cx="48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3333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09" name="Google Shape;309;p15"/>
                  <p:cNvCxnSpPr/>
                  <p:nvPr/>
                </p:nvCxnSpPr>
                <p:spPr>
                  <a:xfrm>
                    <a:off x="2928" y="2784"/>
                    <a:ext cx="48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3333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10" name="Google Shape;310;p15"/>
                  <p:cNvCxnSpPr/>
                  <p:nvPr/>
                </p:nvCxnSpPr>
                <p:spPr>
                  <a:xfrm>
                    <a:off x="2976" y="2208"/>
                    <a:ext cx="0" cy="576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3333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sp>
            <p:nvSpPr>
              <p:cNvPr id="311" name="Google Shape;311;p15"/>
              <p:cNvSpPr txBox="1"/>
              <p:nvPr/>
            </p:nvSpPr>
            <p:spPr>
              <a:xfrm>
                <a:off x="2344" y="2409"/>
                <a:ext cx="624" cy="640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“</a:t>
                </a: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YELLOW</a:t>
                </a: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” - </a:t>
                </a: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SPECIFIC TREATMENT AT FIRST LEVEL FACILITY</a:t>
                </a:r>
                <a:endParaRPr sz="10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312" name="Google Shape;312;p15"/>
            <p:cNvGrpSpPr/>
            <p:nvPr/>
          </p:nvGrpSpPr>
          <p:grpSpPr>
            <a:xfrm>
              <a:off x="3733800" y="2909888"/>
              <a:ext cx="2286000" cy="779463"/>
              <a:chOff x="2352" y="1833"/>
              <a:chExt cx="1440" cy="491"/>
            </a:xfrm>
          </p:grpSpPr>
          <p:sp>
            <p:nvSpPr>
              <p:cNvPr id="313" name="Google Shape;313;p15"/>
              <p:cNvSpPr txBox="1"/>
              <p:nvPr/>
            </p:nvSpPr>
            <p:spPr>
              <a:xfrm>
                <a:off x="2352" y="1833"/>
                <a:ext cx="600" cy="300"/>
              </a:xfrm>
              <a:prstGeom prst="rect">
                <a:avLst/>
              </a:prstGeom>
              <a:solidFill>
                <a:srgbClr val="FF4B4B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“</a:t>
                </a:r>
                <a:r>
                  <a:rPr lang="en-US" sz="1000" b="1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PINK</a:t>
                </a:r>
                <a:r>
                  <a:rPr lang="en-US" sz="1000" b="0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” - </a:t>
                </a: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PRE-REFERRAL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TREATMENT AND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REFERRAL</a:t>
                </a:r>
                <a:endParaRPr sz="32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314" name="Google Shape;314;p15"/>
              <p:cNvSpPr txBox="1"/>
              <p:nvPr/>
            </p:nvSpPr>
            <p:spPr>
              <a:xfrm>
                <a:off x="3120" y="1876"/>
                <a:ext cx="480" cy="448"/>
              </a:xfrm>
              <a:prstGeom prst="rect">
                <a:avLst/>
              </a:prstGeom>
              <a:solidFill>
                <a:srgbClr val="FF4B4B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ADVISE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parents about REFERRAL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15" name="Google Shape;315;p15"/>
              <p:cNvCxnSpPr/>
              <p:nvPr/>
            </p:nvCxnSpPr>
            <p:spPr>
              <a:xfrm>
                <a:off x="2976" y="2064"/>
                <a:ext cx="9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FF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  <p:cxnSp>
            <p:nvCxnSpPr>
              <p:cNvPr id="316" name="Google Shape;316;p15"/>
              <p:cNvCxnSpPr/>
              <p:nvPr/>
            </p:nvCxnSpPr>
            <p:spPr>
              <a:xfrm>
                <a:off x="3648" y="2064"/>
                <a:ext cx="14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FF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317" name="Google Shape;317;p15"/>
            <p:cNvGrpSpPr/>
            <p:nvPr/>
          </p:nvGrpSpPr>
          <p:grpSpPr>
            <a:xfrm>
              <a:off x="6096000" y="2224088"/>
              <a:ext cx="2971800" cy="1752600"/>
              <a:chOff x="3840" y="1401"/>
              <a:chExt cx="1872" cy="1104"/>
            </a:xfrm>
          </p:grpSpPr>
          <p:sp>
            <p:nvSpPr>
              <p:cNvPr id="318" name="Google Shape;318;p15"/>
              <p:cNvSpPr/>
              <p:nvPr/>
            </p:nvSpPr>
            <p:spPr>
              <a:xfrm>
                <a:off x="3840" y="1737"/>
                <a:ext cx="1824" cy="768"/>
              </a:xfrm>
              <a:prstGeom prst="rect">
                <a:avLst/>
              </a:prstGeom>
              <a:noFill/>
              <a:ln w="38100" cap="flat" cmpd="sng">
                <a:solidFill>
                  <a:srgbClr val="3333FF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5"/>
              <p:cNvSpPr txBox="1"/>
              <p:nvPr/>
            </p:nvSpPr>
            <p:spPr>
              <a:xfrm>
                <a:off x="3840" y="1401"/>
                <a:ext cx="1872" cy="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Tahoma"/>
                  <a:buNone/>
                </a:pPr>
                <a:r>
                  <a:rPr lang="en-US" sz="1400" b="1" i="0" u="none" strike="noStrike" cap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FIRST-LEVEL REFERRAL HEALTH FACILITY</a:t>
                </a:r>
                <a:endParaRPr sz="16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0" name="Google Shape;320;p15"/>
              <p:cNvSpPr txBox="1"/>
              <p:nvPr/>
            </p:nvSpPr>
            <p:spPr>
              <a:xfrm>
                <a:off x="3936" y="1785"/>
                <a:ext cx="600" cy="300"/>
              </a:xfrm>
              <a:prstGeom prst="rect">
                <a:avLst/>
              </a:prstGeom>
              <a:solidFill>
                <a:srgbClr val="FF4B4B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EMERGENCY TRIAGE ASSESSMENT AND TREATMENT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(ETAT+)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5"/>
              <p:cNvSpPr txBox="1"/>
              <p:nvPr/>
            </p:nvSpPr>
            <p:spPr>
              <a:xfrm>
                <a:off x="4704" y="1785"/>
                <a:ext cx="912" cy="640"/>
              </a:xfrm>
              <a:prstGeom prst="rect">
                <a:avLst/>
              </a:prstGeom>
              <a:solidFill>
                <a:srgbClr val="FF4B4B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DIAGNOSE AND TREAT COMMON SERIOUS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CONDITIONS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MONITOR PATIENT PROGRESS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15"/>
            <p:cNvGrpSpPr/>
            <p:nvPr/>
          </p:nvGrpSpPr>
          <p:grpSpPr>
            <a:xfrm>
              <a:off x="4953000" y="3884619"/>
              <a:ext cx="1066800" cy="1778000"/>
              <a:chOff x="3120" y="2447"/>
              <a:chExt cx="672" cy="1120"/>
            </a:xfrm>
          </p:grpSpPr>
          <p:sp>
            <p:nvSpPr>
              <p:cNvPr id="323" name="Google Shape;323;p15"/>
              <p:cNvSpPr txBox="1"/>
              <p:nvPr/>
            </p:nvSpPr>
            <p:spPr>
              <a:xfrm>
                <a:off x="3120" y="2447"/>
                <a:ext cx="480" cy="1120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66FF66"/>
                  </a:gs>
                </a:gsLst>
                <a:lin ang="540000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TEACH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parents about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treatment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COUNSEL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them about feeding and when to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return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4" name="Google Shape;324;p15"/>
              <p:cNvCxnSpPr/>
              <p:nvPr/>
            </p:nvCxnSpPr>
            <p:spPr>
              <a:xfrm>
                <a:off x="3648" y="2912"/>
                <a:ext cx="144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333FF"/>
                </a:solidFill>
                <a:prstDash val="solid"/>
                <a:round/>
                <a:headEnd type="none" w="sm" len="sm"/>
                <a:tailEnd type="triangle" w="med" len="med"/>
              </a:ln>
            </p:spPr>
          </p:cxnSp>
        </p:grpSp>
        <p:grpSp>
          <p:nvGrpSpPr>
            <p:cNvPr id="325" name="Google Shape;325;p15"/>
            <p:cNvGrpSpPr/>
            <p:nvPr/>
          </p:nvGrpSpPr>
          <p:grpSpPr>
            <a:xfrm>
              <a:off x="6019800" y="4038600"/>
              <a:ext cx="3048000" cy="2057400"/>
              <a:chOff x="3792" y="2544"/>
              <a:chExt cx="1920" cy="1296"/>
            </a:xfrm>
          </p:grpSpPr>
          <p:sp>
            <p:nvSpPr>
              <p:cNvPr id="326" name="Google Shape;326;p15"/>
              <p:cNvSpPr/>
              <p:nvPr/>
            </p:nvSpPr>
            <p:spPr>
              <a:xfrm>
                <a:off x="3840" y="2736"/>
                <a:ext cx="1824" cy="1104"/>
              </a:xfrm>
              <a:prstGeom prst="rect">
                <a:avLst/>
              </a:prstGeom>
              <a:noFill/>
              <a:ln w="38100" cap="flat" cmpd="sng">
                <a:solidFill>
                  <a:srgbClr val="3333FF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5"/>
              <p:cNvSpPr txBox="1"/>
              <p:nvPr/>
            </p:nvSpPr>
            <p:spPr>
              <a:xfrm>
                <a:off x="3792" y="2544"/>
                <a:ext cx="1920" cy="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Tahoma"/>
                  <a:buNone/>
                </a:pPr>
                <a:r>
                  <a:rPr lang="en-US" sz="1600" b="1" i="0" u="none" strike="noStrike" cap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HOME</a:t>
                </a:r>
                <a:endParaRPr sz="3200" b="1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8" name="Google Shape;328;p15"/>
              <p:cNvSpPr txBox="1"/>
              <p:nvPr/>
            </p:nvSpPr>
            <p:spPr>
              <a:xfrm>
                <a:off x="4128" y="2857"/>
                <a:ext cx="1296" cy="352"/>
              </a:xfrm>
              <a:prstGeom prst="rect">
                <a:avLst/>
              </a:prstGeom>
              <a:solidFill>
                <a:srgbClr val="FFFF99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GIVE ORAL DRUGS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AND/OR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TREAT LOCAL INFECTION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5"/>
              <p:cNvSpPr txBox="1"/>
              <p:nvPr/>
            </p:nvSpPr>
            <p:spPr>
              <a:xfrm>
                <a:off x="4128" y="3247"/>
                <a:ext cx="1296" cy="544"/>
              </a:xfrm>
              <a:prstGeom prst="rect">
                <a:avLst/>
              </a:prstGeom>
              <a:solidFill>
                <a:srgbClr val="66FF66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GIVE FOOD AND FLUIDS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(follow feeding recommendations)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Arial"/>
                  <a:buNone/>
                </a:pPr>
                <a:endParaRPr sz="10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RETURN TO HEALTH FACILITY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 Narrow"/>
                  <a:buNone/>
                </a:pPr>
                <a:r>
                  <a:rPr lang="en-US" sz="1000" b="1" i="0" u="none" strike="noStrike" cap="none">
                    <a:solidFill>
                      <a:schemeClr val="dk1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WHEN NEDED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6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2355" y="92763"/>
            <a:ext cx="1248033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IMCI Management</a:t>
            </a:r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5915526" cy="47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Addresses most common illnesses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Certain chronic or less common illnesses require further care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Uses limited number of essential drugs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Encourages active participation of caretakers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Essential focus on counseling of caretakers (feeding, fluids, return precautions, etc)</a:t>
            </a:r>
            <a:endParaRPr/>
          </a:p>
        </p:txBody>
      </p:sp>
      <p:pic>
        <p:nvPicPr>
          <p:cNvPr id="343" name="Google Shape;343;p17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7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7" descr="Rutshuru pedes_200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2112" y="1433406"/>
            <a:ext cx="4733943" cy="355045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672823" y="1346325"/>
            <a:ext cx="1115262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</a:rPr>
              <a:t>Acute Respiratory Infections (ARI)</a:t>
            </a:r>
            <a:endParaRPr/>
          </a:p>
        </p:txBody>
      </p:sp>
      <p:pic>
        <p:nvPicPr>
          <p:cNvPr id="351" name="Google Shape;351;p18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8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ARI</a:t>
            </a:r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4872789" cy="47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Infections can occur in both the upper and lower respiratory tract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Commonly </a:t>
            </a:r>
            <a:r>
              <a:rPr lang="en-US">
                <a:solidFill>
                  <a:srgbClr val="252627"/>
                </a:solidFill>
              </a:rPr>
              <a:t>caused by viruses but some are caused by other infectious agents (e.g., bacteria)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Pneumonia is a m</a:t>
            </a:r>
            <a:r>
              <a:rPr lang="en-US">
                <a:solidFill>
                  <a:srgbClr val="252627"/>
                </a:solidFill>
              </a:rPr>
              <a:t>ajor cause of childhood mortality and morbidity</a:t>
            </a:r>
            <a:endParaRPr sz="2800">
              <a:solidFill>
                <a:srgbClr val="252627"/>
              </a:solidFill>
            </a:endParaRPr>
          </a:p>
        </p:txBody>
      </p:sp>
      <p:pic>
        <p:nvPicPr>
          <p:cNvPr id="360" name="Google Shape;360;p19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9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9" descr="Respiratory tract infection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39" y="247296"/>
            <a:ext cx="4447654" cy="572181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9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3145513" y="610507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rgbClr val="0B57D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https://commons.wikimedia.org/w/index.php?curid=10296586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Learning Objectives</a:t>
            </a: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838200" y="1185863"/>
            <a:ext cx="10515600" cy="46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Describe the strategy of the Integrated Management of Childhood Illness (IMCI) program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Identify key clinical signs used to assess a child with cough or difficulty breathing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Define the appropriate management strategies of important acute infections in disaster settings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List other infectious considerations in disaster settings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Describe outbreak situations that require the use of vaccines and/or prophylaxis in outbreaks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Define concepts of outbreaks and pandemic management</a:t>
            </a:r>
            <a:endParaRPr>
              <a:solidFill>
                <a:srgbClr val="252627"/>
              </a:solidFill>
            </a:endParaRPr>
          </a:p>
        </p:txBody>
      </p:sp>
      <p:pic>
        <p:nvPicPr>
          <p:cNvPr id="68" name="Google Shape;68;p2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Assessment of a Child with an ARI</a:t>
            </a:r>
            <a:endParaRPr/>
          </a:p>
        </p:txBody>
      </p:sp>
      <p:sp>
        <p:nvSpPr>
          <p:cNvPr id="371" name="Google Shape;371;p20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3830053" cy="518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Evaluate for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 sz="2800">
                <a:solidFill>
                  <a:srgbClr val="252627"/>
                </a:solidFill>
              </a:rPr>
              <a:t>Respiratory rate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 sz="2800">
                <a:solidFill>
                  <a:srgbClr val="252627"/>
                </a:solidFill>
              </a:rPr>
              <a:t>Chest indrawing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Font typeface="Arial"/>
              <a:buAutoNum type="arabicParenR"/>
            </a:pPr>
            <a:r>
              <a:rPr lang="en-US" sz="2800">
                <a:solidFill>
                  <a:srgbClr val="252627"/>
                </a:solidFill>
              </a:rPr>
              <a:t>Noisy breathing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Stridor: Upper airway obstruction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Wheezing: Lower airway obstruction</a:t>
            </a:r>
            <a:endParaRPr/>
          </a:p>
        </p:txBody>
      </p:sp>
      <p:pic>
        <p:nvPicPr>
          <p:cNvPr id="372" name="Google Shape;372;p20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0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0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5" name="Google Shape;375;p20"/>
          <p:cNvGraphicFramePr/>
          <p:nvPr/>
        </p:nvGraphicFramePr>
        <p:xfrm>
          <a:off x="4668253" y="14757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{88B7B6B1-4EF2-431B-840E-DA1F078C83C7}</a:tableStyleId>
              </a:tblPr>
              <a:tblGrid>
                <a:gridCol w="295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025">
                <a:tc gridSpan="2">
                  <a:txBody>
                    <a:bodyPr/>
                    <a:lstStyle/>
                    <a:p>
                      <a:pPr marL="15367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TABLE 1. </a:t>
                      </a: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Respiratory rate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2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25">
                <a:tc>
                  <a:txBody>
                    <a:bodyPr/>
                    <a:lstStyle/>
                    <a:p>
                      <a:pPr marL="21907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Child’s age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Cutoff rate for fast breathing (tachypnea)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550">
                <a:tc>
                  <a:txBody>
                    <a:bodyPr/>
                    <a:lstStyle/>
                    <a:p>
                      <a:pPr marL="14732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week to &lt; 2 months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~60 breaths per minute or more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75">
                <a:tc>
                  <a:txBody>
                    <a:bodyPr/>
                    <a:lstStyle/>
                    <a:p>
                      <a:pPr marL="14732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months to &lt; 12 months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~50 breaths per minute or more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33985" marR="0" lvl="0" indent="0" algn="l" rtl="0">
                        <a:lnSpc>
                          <a:spcPct val="107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 marL="14732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 months to &lt; 2 years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~40 breaths per minute or more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 marL="14732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years to &lt; 5 years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~30 breaths per minute or more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 marL="14732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years to &lt; 12 years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~25 breaths per minute or more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 marL="14732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 years to </a:t>
                      </a:r>
                      <a:r>
                        <a:rPr lang="en-US" sz="2000" u="sng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&lt;</a:t>
                      </a: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 years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985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31F2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~20 breaths per minute or more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C20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Pneumonia</a:t>
            </a:r>
            <a:endParaRPr/>
          </a:p>
        </p:txBody>
      </p:sp>
      <p:sp>
        <p:nvSpPr>
          <p:cNvPr id="382" name="Google Shape;382;p21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10979034" cy="518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In 2019, pneumonia accounted for 14% of all deaths of children under 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Can be caused by viruses, bacteria, fungi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Most common causes in children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 i="1">
                <a:solidFill>
                  <a:srgbClr val="252627"/>
                </a:solidFill>
              </a:rPr>
              <a:t>Streptococcus pneumoniae</a:t>
            </a:r>
            <a:endParaRPr>
              <a:solidFill>
                <a:srgbClr val="252627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 i="1">
                <a:solidFill>
                  <a:srgbClr val="252627"/>
                </a:solidFill>
              </a:rPr>
              <a:t>Haemophilus influenza (</a:t>
            </a:r>
            <a:r>
              <a:rPr lang="en-US">
                <a:solidFill>
                  <a:srgbClr val="252627"/>
                </a:solidFill>
              </a:rPr>
              <a:t>including</a:t>
            </a:r>
            <a:r>
              <a:rPr lang="en-US" i="1">
                <a:solidFill>
                  <a:srgbClr val="252627"/>
                </a:solidFill>
              </a:rPr>
              <a:t> </a:t>
            </a:r>
            <a:r>
              <a:rPr lang="en-US">
                <a:solidFill>
                  <a:srgbClr val="252627"/>
                </a:solidFill>
              </a:rPr>
              <a:t>type B (Hib))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Respiratory syncytial virus (RSV)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i="1">
              <a:solidFill>
                <a:srgbClr val="252627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252627"/>
              </a:solidFill>
            </a:endParaRPr>
          </a:p>
        </p:txBody>
      </p:sp>
      <p:pic>
        <p:nvPicPr>
          <p:cNvPr id="383" name="Google Shape;383;p21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1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490728ebd3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Pneumonia</a:t>
            </a:r>
            <a:endParaRPr/>
          </a:p>
        </p:txBody>
      </p:sp>
      <p:sp>
        <p:nvSpPr>
          <p:cNvPr id="392" name="Google Shape;392;g2490728ebd3_0_0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10979100" cy="51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Classification and management of child with cough and/or difficulty breathing per IMCI:</a:t>
            </a:r>
            <a:endParaRPr>
              <a:solidFill>
                <a:srgbClr val="252627"/>
              </a:solidFill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Char char="•"/>
            </a:pPr>
            <a:r>
              <a:rPr lang="en-US" b="1">
                <a:solidFill>
                  <a:srgbClr val="FF8AD8"/>
                </a:solidFill>
              </a:rPr>
              <a:t>Pink</a:t>
            </a:r>
            <a:r>
              <a:rPr lang="en-US">
                <a:solidFill>
                  <a:srgbClr val="000000"/>
                </a:solidFill>
              </a:rPr>
              <a:t>: Severe pneumonia or very severe disease</a:t>
            </a:r>
            <a:endParaRPr>
              <a:solidFill>
                <a:srgbClr val="000000"/>
              </a:solidFill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Parental antibiotics and refer</a:t>
            </a:r>
            <a:endParaRPr sz="2800">
              <a:solidFill>
                <a:srgbClr val="000000"/>
              </a:solidFill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Char char="•"/>
            </a:pPr>
            <a:r>
              <a:rPr lang="en-US" b="1">
                <a:solidFill>
                  <a:srgbClr val="FFC000"/>
                </a:solidFill>
              </a:rPr>
              <a:t>Yellow:</a:t>
            </a:r>
            <a:r>
              <a:rPr lang="en-US">
                <a:solidFill>
                  <a:srgbClr val="000000"/>
                </a:solidFill>
              </a:rPr>
              <a:t> Pneumonia</a:t>
            </a:r>
            <a:endParaRPr>
              <a:solidFill>
                <a:srgbClr val="000000"/>
              </a:solidFill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Oral antibiotics</a:t>
            </a:r>
            <a:endParaRPr sz="2800">
              <a:solidFill>
                <a:srgbClr val="000000"/>
              </a:solidFill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ill Sans"/>
              <a:buChar char="•"/>
            </a:pPr>
            <a:r>
              <a:rPr lang="en-US" b="1">
                <a:solidFill>
                  <a:srgbClr val="70AD47"/>
                </a:solidFill>
              </a:rPr>
              <a:t>Green: </a:t>
            </a:r>
            <a:r>
              <a:rPr lang="en-US">
                <a:solidFill>
                  <a:srgbClr val="000000"/>
                </a:solidFill>
              </a:rPr>
              <a:t>No pneumonia</a:t>
            </a:r>
            <a:endParaRPr>
              <a:solidFill>
                <a:srgbClr val="000000"/>
              </a:solidFill>
            </a:endParaRPr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Home care advice</a:t>
            </a:r>
            <a:endParaRPr sz="2800">
              <a:solidFill>
                <a:srgbClr val="000000"/>
              </a:solidFill>
            </a:endParaRPr>
          </a:p>
          <a:p>
            <a:pPr marL="11430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i="1">
              <a:solidFill>
                <a:srgbClr val="252627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>
              <a:solidFill>
                <a:srgbClr val="252627"/>
              </a:solidFill>
            </a:endParaRPr>
          </a:p>
        </p:txBody>
      </p:sp>
      <p:pic>
        <p:nvPicPr>
          <p:cNvPr id="393" name="Google Shape;393;g2490728ebd3_0_0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490728ebd3_0_0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490728ebd3_0_0"/>
          <p:cNvSpPr txBox="1"/>
          <p:nvPr/>
        </p:nvSpPr>
        <p:spPr>
          <a:xfrm>
            <a:off x="7395411" y="6612978"/>
            <a:ext cx="4796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>
            <a:spLocks noGrp="1"/>
          </p:cNvSpPr>
          <p:nvPr>
            <p:ph type="title"/>
          </p:nvPr>
        </p:nvSpPr>
        <p:spPr>
          <a:xfrm>
            <a:off x="672823" y="1346325"/>
            <a:ext cx="1115262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</a:rPr>
              <a:t>Important Acute Infections in Disaster Settings</a:t>
            </a:r>
            <a:endParaRPr/>
          </a:p>
        </p:txBody>
      </p:sp>
      <p:pic>
        <p:nvPicPr>
          <p:cNvPr id="401" name="Google Shape;401;p30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0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Measles</a:t>
            </a:r>
            <a:endParaRPr/>
          </a:p>
        </p:txBody>
      </p:sp>
      <p:sp>
        <p:nvSpPr>
          <p:cNvPr id="416" name="Google Shape;416;p31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4872789" cy="47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Single-stranded RNA virus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Case fatality rates of all measles infections &lt;0.1% in developed countries but exceeds 1-2% in developing countries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Extremely important pathogen to pay attention to in disaster situations</a:t>
            </a:r>
            <a:endParaRPr/>
          </a:p>
        </p:txBody>
      </p:sp>
      <p:pic>
        <p:nvPicPr>
          <p:cNvPr id="417" name="Google Shape;417;p31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1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31" descr="History of Measles | C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6029" y="1454819"/>
            <a:ext cx="39751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2"/>
          <p:cNvSpPr txBox="1">
            <a:spLocks noGrp="1"/>
          </p:cNvSpPr>
          <p:nvPr>
            <p:ph type="body" idx="1"/>
          </p:nvPr>
        </p:nvSpPr>
        <p:spPr>
          <a:xfrm>
            <a:off x="838201" y="1133109"/>
            <a:ext cx="4584032" cy="46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Extremely contagious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Nearly 100% of susceptible contacts develop infection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u="sng">
                <a:solidFill>
                  <a:srgbClr val="252627"/>
                </a:solidFill>
              </a:rPr>
              <a:t>Transmission:</a:t>
            </a:r>
            <a:r>
              <a:rPr lang="en-US">
                <a:solidFill>
                  <a:srgbClr val="252627"/>
                </a:solidFill>
              </a:rPr>
              <a:t> Via respiratory secretions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u="sng">
                <a:solidFill>
                  <a:srgbClr val="252627"/>
                </a:solidFill>
              </a:rPr>
              <a:t>Incubation Period:</a:t>
            </a:r>
            <a:r>
              <a:rPr lang="en-US">
                <a:solidFill>
                  <a:srgbClr val="252627"/>
                </a:solidFill>
              </a:rPr>
              <a:t> 10-14 days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252627"/>
              </a:solidFill>
            </a:endParaRPr>
          </a:p>
        </p:txBody>
      </p:sp>
      <p:pic>
        <p:nvPicPr>
          <p:cNvPr id="427" name="Google Shape;427;p32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2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Measles: Epidemiology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32" descr="No, Seriously, How Contagious Is Ebola? : Shots - Health News : NP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2233" y="1571533"/>
            <a:ext cx="6555590" cy="314634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2"/>
          <p:cNvSpPr txBox="1"/>
          <p:nvPr/>
        </p:nvSpPr>
        <p:spPr>
          <a:xfrm>
            <a:off x="6985268" y="6612978"/>
            <a:ext cx="62243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https://www.npr.org/sections/health-shots/2014/10/02/352983774/no-seriously-how-contagious-is-ebola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"/>
          <p:cNvSpPr txBox="1">
            <a:spLocks noGrp="1"/>
          </p:cNvSpPr>
          <p:nvPr>
            <p:ph type="body" idx="4294967295"/>
          </p:nvPr>
        </p:nvSpPr>
        <p:spPr>
          <a:xfrm>
            <a:off x="1524000" y="2025651"/>
            <a:ext cx="8229600" cy="25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rmAutofit fontScale="5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grpSp>
        <p:nvGrpSpPr>
          <p:cNvPr id="439" name="Google Shape;439;p33"/>
          <p:cNvGrpSpPr/>
          <p:nvPr/>
        </p:nvGrpSpPr>
        <p:grpSpPr>
          <a:xfrm>
            <a:off x="1872720" y="1766341"/>
            <a:ext cx="8446559" cy="3657600"/>
            <a:chOff x="240" y="1736"/>
            <a:chExt cx="5369" cy="2392"/>
          </a:xfrm>
        </p:grpSpPr>
        <p:sp>
          <p:nvSpPr>
            <p:cNvPr id="440" name="Google Shape;440;p33"/>
            <p:cNvSpPr/>
            <p:nvPr/>
          </p:nvSpPr>
          <p:spPr>
            <a:xfrm>
              <a:off x="240" y="1736"/>
              <a:ext cx="5284" cy="2392"/>
            </a:xfrm>
            <a:prstGeom prst="rect">
              <a:avLst/>
            </a:prstGeom>
            <a:solidFill>
              <a:srgbClr val="A2FFA3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1643" y="2116"/>
              <a:ext cx="3713" cy="1"/>
            </a:xfrm>
            <a:custGeom>
              <a:avLst/>
              <a:gdLst/>
              <a:ahLst/>
              <a:cxnLst/>
              <a:rect l="l" t="t" r="r" b="b"/>
              <a:pathLst>
                <a:path w="4177" h="1" extrusionOk="0">
                  <a:moveTo>
                    <a:pt x="0" y="0"/>
                  </a:moveTo>
                  <a:lnTo>
                    <a:pt x="4176" y="0"/>
                  </a:lnTo>
                </a:path>
              </a:pathLst>
            </a:custGeom>
            <a:noFill/>
            <a:ln w="254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1705" y="1796"/>
              <a:ext cx="3610" cy="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Day 1	 Day 2	 Day 3	 Day 4	 Day 5	 Day 6	 Day 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3" name="Google Shape;443;p33"/>
            <p:cNvCxnSpPr/>
            <p:nvPr/>
          </p:nvCxnSpPr>
          <p:spPr>
            <a:xfrm rot="10800000">
              <a:off x="1422" y="2116"/>
              <a:ext cx="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4" name="Google Shape;444;p33"/>
            <p:cNvCxnSpPr/>
            <p:nvPr/>
          </p:nvCxnSpPr>
          <p:spPr>
            <a:xfrm rot="10800000">
              <a:off x="1294" y="2116"/>
              <a:ext cx="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5" name="Google Shape;445;p33"/>
            <p:cNvCxnSpPr/>
            <p:nvPr/>
          </p:nvCxnSpPr>
          <p:spPr>
            <a:xfrm rot="10800000">
              <a:off x="1166" y="2116"/>
              <a:ext cx="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6" name="Google Shape;446;p33"/>
            <p:cNvCxnSpPr/>
            <p:nvPr/>
          </p:nvCxnSpPr>
          <p:spPr>
            <a:xfrm rot="10800000">
              <a:off x="441" y="2116"/>
              <a:ext cx="65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7" name="Google Shape;447;p33"/>
            <p:cNvSpPr/>
            <p:nvPr/>
          </p:nvSpPr>
          <p:spPr>
            <a:xfrm>
              <a:off x="669" y="1736"/>
              <a:ext cx="812" cy="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Incubation 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10-14 days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3"/>
            <p:cNvSpPr/>
            <p:nvPr/>
          </p:nvSpPr>
          <p:spPr>
            <a:xfrm rot="-5400000">
              <a:off x="1825" y="2245"/>
              <a:ext cx="232" cy="78"/>
            </a:xfrm>
            <a:prstGeom prst="rightArrow">
              <a:avLst>
                <a:gd name="adj1" fmla="val 50000"/>
                <a:gd name="adj2" fmla="val 148732"/>
              </a:avLst>
            </a:prstGeom>
            <a:solidFill>
              <a:schemeClr val="accent2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3"/>
            <p:cNvSpPr txBox="1"/>
            <p:nvPr/>
          </p:nvSpPr>
          <p:spPr>
            <a:xfrm>
              <a:off x="1922" y="2206"/>
              <a:ext cx="39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1728" y="2439"/>
              <a:ext cx="3236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Fever </a:t>
              </a:r>
              <a:r>
                <a:rPr lang="en-US" sz="20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------------- </a:t>
              </a: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FEVER</a:t>
              </a:r>
              <a:r>
                <a:rPr lang="en-US" sz="2000" b="1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0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-------------------]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1728" y="2679"/>
              <a:ext cx="3881" cy="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Cough ---------------------------------------------------- - - -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Conjunctivitis ----------------------------------------- - - -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Coryza ------------------------------------------------- - - -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2839" y="3351"/>
              <a:ext cx="1192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Koplik spots---]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3"/>
            <p:cNvSpPr/>
            <p:nvPr/>
          </p:nvSpPr>
          <p:spPr>
            <a:xfrm rot="-5400000">
              <a:off x="332" y="2245"/>
              <a:ext cx="232" cy="78"/>
            </a:xfrm>
            <a:prstGeom prst="rightArrow">
              <a:avLst>
                <a:gd name="adj1" fmla="val 50000"/>
                <a:gd name="adj2" fmla="val 148732"/>
              </a:avLst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3"/>
            <p:cNvSpPr txBox="1"/>
            <p:nvPr/>
          </p:nvSpPr>
          <p:spPr>
            <a:xfrm>
              <a:off x="422" y="2206"/>
              <a:ext cx="39" cy="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336" y="2463"/>
              <a:ext cx="785" cy="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Exposure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3334" y="3591"/>
              <a:ext cx="1731" cy="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Rash ---------------- - - - 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7" name="Google Shape;457;p33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3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3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ct val="1000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Measles: Natural History of Infection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4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4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4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Measles: Koplik Spots and Rash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4"/>
          <p:cNvSpPr txBox="1"/>
          <p:nvPr/>
        </p:nvSpPr>
        <p:spPr>
          <a:xfrm>
            <a:off x="1895618" y="1235691"/>
            <a:ext cx="30431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Koplik Spots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4"/>
          <p:cNvSpPr txBox="1"/>
          <p:nvPr/>
        </p:nvSpPr>
        <p:spPr>
          <a:xfrm>
            <a:off x="9114618" y="903991"/>
            <a:ext cx="30432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Rash: Develops on face, and then moves downward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6824" y="1175900"/>
            <a:ext cx="3840963" cy="46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4325" y="1822725"/>
            <a:ext cx="3520250" cy="38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4"/>
          <p:cNvSpPr txBox="1"/>
          <p:nvPr/>
        </p:nvSpPr>
        <p:spPr>
          <a:xfrm>
            <a:off x="9136225" y="51891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B57D0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https://www.cdc.gov/measles/symptoms/photos.html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/>
          <p:nvPr/>
        </p:nvSpPr>
        <p:spPr>
          <a:xfrm>
            <a:off x="6716714" y="2270125"/>
            <a:ext cx="3883026" cy="2438400"/>
          </a:xfrm>
          <a:prstGeom prst="rect">
            <a:avLst/>
          </a:prstGeom>
          <a:solidFill>
            <a:srgbClr val="FF99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11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5"/>
          <p:cNvSpPr/>
          <p:nvPr/>
        </p:nvSpPr>
        <p:spPr>
          <a:xfrm>
            <a:off x="1136445" y="2316957"/>
            <a:ext cx="3886200" cy="2438400"/>
          </a:xfrm>
          <a:prstGeom prst="rect">
            <a:avLst/>
          </a:prstGeom>
          <a:solidFill>
            <a:srgbClr val="FFFF6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11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5"/>
          <p:cNvSpPr txBox="1">
            <a:spLocks noGrp="1"/>
          </p:cNvSpPr>
          <p:nvPr>
            <p:ph type="body" idx="4294967295"/>
          </p:nvPr>
        </p:nvSpPr>
        <p:spPr>
          <a:xfrm>
            <a:off x="1137866" y="2441834"/>
            <a:ext cx="3886200" cy="218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None/>
            </a:pPr>
            <a:r>
              <a:rPr lang="en-US">
                <a:solidFill>
                  <a:srgbClr val="252627"/>
                </a:solidFill>
              </a:rPr>
              <a:t>MEASLES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Unmasks an underlying Vitamin A deficiency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83" name="Google Shape;483;p35"/>
          <p:cNvSpPr/>
          <p:nvPr/>
        </p:nvSpPr>
        <p:spPr>
          <a:xfrm>
            <a:off x="1946276" y="1700213"/>
            <a:ext cx="3286125" cy="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SYNERGIC EFFECT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5"/>
          <p:cNvSpPr/>
          <p:nvPr/>
        </p:nvSpPr>
        <p:spPr>
          <a:xfrm>
            <a:off x="6672264" y="2354263"/>
            <a:ext cx="3851275" cy="201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VITAMIN A DEFICIENCY </a:t>
            </a:r>
            <a:r>
              <a:rPr lang="en-US"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(even subclinical) Increases measles-associated morbidity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627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and mortality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5"/>
          <p:cNvSpPr/>
          <p:nvPr/>
        </p:nvSpPr>
        <p:spPr>
          <a:xfrm>
            <a:off x="2216150" y="4884738"/>
            <a:ext cx="7689850" cy="119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Measles-associated morbidity and mortality may be reduced by administering Vitamin A to high risk populations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5"/>
          <p:cNvSpPr/>
          <p:nvPr/>
        </p:nvSpPr>
        <p:spPr>
          <a:xfrm>
            <a:off x="5467350" y="3792538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C5F5D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5"/>
          <p:cNvSpPr/>
          <p:nvPr/>
        </p:nvSpPr>
        <p:spPr>
          <a:xfrm>
            <a:off x="5453063" y="3106738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C5F5D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5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5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5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Measles &amp; Vitamin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6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6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Measles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36"/>
          <p:cNvGrpSpPr/>
          <p:nvPr/>
        </p:nvGrpSpPr>
        <p:grpSpPr>
          <a:xfrm>
            <a:off x="629121" y="1476993"/>
            <a:ext cx="11126262" cy="4110191"/>
            <a:chOff x="3479" y="241750"/>
            <a:chExt cx="11126262" cy="4110191"/>
          </a:xfrm>
        </p:grpSpPr>
        <p:sp>
          <p:nvSpPr>
            <p:cNvPr id="500" name="Google Shape;500;p36"/>
            <p:cNvSpPr/>
            <p:nvPr/>
          </p:nvSpPr>
          <p:spPr>
            <a:xfrm>
              <a:off x="3479" y="241750"/>
              <a:ext cx="3392153" cy="1145591"/>
            </a:xfrm>
            <a:prstGeom prst="rect">
              <a:avLst/>
            </a:prstGeom>
            <a:solidFill>
              <a:srgbClr val="E64E1B"/>
            </a:solidFill>
            <a:ln w="12700" cap="flat" cmpd="sng">
              <a:solidFill>
                <a:srgbClr val="E64E1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6"/>
            <p:cNvSpPr txBox="1"/>
            <p:nvPr/>
          </p:nvSpPr>
          <p:spPr>
            <a:xfrm>
              <a:off x="3479" y="241750"/>
              <a:ext cx="3392153" cy="1145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Severe Complicated Measles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479" y="1387341"/>
              <a:ext cx="3392153" cy="2964600"/>
            </a:xfrm>
            <a:prstGeom prst="rect">
              <a:avLst/>
            </a:prstGeom>
            <a:solidFill>
              <a:srgbClr val="FBE7E0">
                <a:alpha val="89019"/>
              </a:srgbClr>
            </a:solidFill>
            <a:ln w="12700" cap="flat" cmpd="sng">
              <a:solidFill>
                <a:srgbClr val="FBE7E0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6"/>
            <p:cNvSpPr txBox="1"/>
            <p:nvPr/>
          </p:nvSpPr>
          <p:spPr>
            <a:xfrm>
              <a:off x="3479" y="1387341"/>
              <a:ext cx="3392153" cy="29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Child with danger signs, cornea clouding, deep mouth lesions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Give vitamin A, antibiotic, eye ointment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Refer urgently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3870533" y="241750"/>
              <a:ext cx="3392153" cy="1145591"/>
            </a:xfrm>
            <a:prstGeom prst="rect">
              <a:avLst/>
            </a:prstGeom>
            <a:solidFill>
              <a:srgbClr val="E6C73B"/>
            </a:solidFill>
            <a:ln w="12700" cap="flat" cmpd="sng">
              <a:solidFill>
                <a:srgbClr val="E6C73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6"/>
            <p:cNvSpPr txBox="1"/>
            <p:nvPr/>
          </p:nvSpPr>
          <p:spPr>
            <a:xfrm>
              <a:off x="3870533" y="241750"/>
              <a:ext cx="3392153" cy="1145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Measles with Eye or Mouth Complications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3870533" y="1387341"/>
              <a:ext cx="3392153" cy="2964600"/>
            </a:xfrm>
            <a:prstGeom prst="rect">
              <a:avLst/>
            </a:prstGeom>
            <a:solidFill>
              <a:srgbClr val="FCF8E7">
                <a:alpha val="89019"/>
              </a:srgbClr>
            </a:solidFill>
            <a:ln w="12700" cap="flat" cmpd="sng">
              <a:solidFill>
                <a:srgbClr val="FCF8E7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6"/>
            <p:cNvSpPr txBox="1"/>
            <p:nvPr/>
          </p:nvSpPr>
          <p:spPr>
            <a:xfrm>
              <a:off x="3870533" y="1387341"/>
              <a:ext cx="3392153" cy="29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Presence of eye drainage or mouth lesion without signs of serious illness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Give vitamin A, eye ointment, encourage oral hygiene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Close follow up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7737588" y="241750"/>
              <a:ext cx="3392153" cy="1145591"/>
            </a:xfrm>
            <a:prstGeom prst="rect">
              <a:avLst/>
            </a:prstGeom>
            <a:solidFill>
              <a:srgbClr val="54A570"/>
            </a:solidFill>
            <a:ln w="12700" cap="flat" cmpd="sng">
              <a:solidFill>
                <a:srgbClr val="54A57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6"/>
            <p:cNvSpPr txBox="1"/>
            <p:nvPr/>
          </p:nvSpPr>
          <p:spPr>
            <a:xfrm>
              <a:off x="7737588" y="241750"/>
              <a:ext cx="3392153" cy="1145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Measles Without Complications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7737588" y="1387341"/>
              <a:ext cx="3392153" cy="2964600"/>
            </a:xfrm>
            <a:prstGeom prst="rect">
              <a:avLst/>
            </a:prstGeom>
            <a:solidFill>
              <a:srgbClr val="E6F3EB">
                <a:alpha val="89019"/>
              </a:srgbClr>
            </a:solidFill>
            <a:ln w="12700" cap="flat" cmpd="sng">
              <a:solidFill>
                <a:srgbClr val="E6F3EB">
                  <a:alpha val="89019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6"/>
            <p:cNvSpPr txBox="1"/>
            <p:nvPr/>
          </p:nvSpPr>
          <p:spPr>
            <a:xfrm>
              <a:off x="7737588" y="1387341"/>
              <a:ext cx="3392153" cy="29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Give vitamin A only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672823" y="1346325"/>
            <a:ext cx="1115262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</a:rPr>
              <a:t>Infectious Diseases Concepts</a:t>
            </a:r>
            <a:endParaRPr/>
          </a:p>
        </p:txBody>
      </p:sp>
      <p:pic>
        <p:nvPicPr>
          <p:cNvPr id="75" name="Google Shape;75;p3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90728ebd3_0_18"/>
          <p:cNvSpPr txBox="1">
            <a:spLocks noGrp="1"/>
          </p:cNvSpPr>
          <p:nvPr>
            <p:ph type="body" idx="1"/>
          </p:nvPr>
        </p:nvSpPr>
        <p:spPr>
          <a:xfrm>
            <a:off x="838199" y="1133100"/>
            <a:ext cx="10690200" cy="4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Pneumonia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Croup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Otitis media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Diarrhea</a:t>
            </a: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Long term sequelae</a:t>
            </a:r>
            <a:endParaRPr>
              <a:solidFill>
                <a:srgbClr val="252627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Blindness</a:t>
            </a:r>
            <a:endParaRPr sz="2800">
              <a:solidFill>
                <a:srgbClr val="252627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Malnutrition</a:t>
            </a:r>
            <a:endParaRPr sz="2800">
              <a:solidFill>
                <a:srgbClr val="252627"/>
              </a:solidFill>
            </a:endParaRPr>
          </a:p>
          <a:p>
            <a:pPr marL="91440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Chronic lung disease</a:t>
            </a:r>
            <a:endParaRPr sz="2800">
              <a:solidFill>
                <a:srgbClr val="252627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252627"/>
              </a:solidFill>
            </a:endParaRPr>
          </a:p>
        </p:txBody>
      </p:sp>
      <p:pic>
        <p:nvPicPr>
          <p:cNvPr id="518" name="Google Shape;518;g2490728ebd3_0_18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2490728ebd3_0_18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g2490728ebd3_0_18"/>
          <p:cNvSpPr txBox="1"/>
          <p:nvPr/>
        </p:nvSpPr>
        <p:spPr>
          <a:xfrm>
            <a:off x="838200" y="0"/>
            <a:ext cx="10515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Measles: Complications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490728ebd3_0_18"/>
          <p:cNvSpPr txBox="1"/>
          <p:nvPr/>
        </p:nvSpPr>
        <p:spPr>
          <a:xfrm>
            <a:off x="6985268" y="6612978"/>
            <a:ext cx="6224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https://www.npr.org/sections/health-shots/2014/10/02/352983774/no-seriously-how-contagious-is-ebola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"/>
          <p:cNvSpPr txBox="1"/>
          <p:nvPr/>
        </p:nvSpPr>
        <p:spPr>
          <a:xfrm>
            <a:off x="1826657" y="1410326"/>
            <a:ext cx="2544287" cy="9233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Child with Fever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and Rash Consistent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with Measles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37"/>
          <p:cNvCxnSpPr/>
          <p:nvPr/>
        </p:nvCxnSpPr>
        <p:spPr>
          <a:xfrm>
            <a:off x="4318509" y="1753370"/>
            <a:ext cx="609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0" name="Google Shape;530;p37"/>
          <p:cNvSpPr txBox="1"/>
          <p:nvPr/>
        </p:nvSpPr>
        <p:spPr>
          <a:xfrm>
            <a:off x="5084375" y="1428504"/>
            <a:ext cx="1826142" cy="6463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Report Case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Alert System</a:t>
            </a:r>
            <a:endParaRPr sz="1800" b="1" i="0" u="none" strike="noStrike" cap="none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1" name="Google Shape;531;p37"/>
          <p:cNvCxnSpPr/>
          <p:nvPr/>
        </p:nvCxnSpPr>
        <p:spPr>
          <a:xfrm>
            <a:off x="4329041" y="2364414"/>
            <a:ext cx="609600" cy="45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2" name="Google Shape;532;p37"/>
          <p:cNvSpPr txBox="1"/>
          <p:nvPr/>
        </p:nvSpPr>
        <p:spPr>
          <a:xfrm>
            <a:off x="5025158" y="2465795"/>
            <a:ext cx="2005677" cy="6463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Search for Other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Cases</a:t>
            </a:r>
            <a:endParaRPr sz="1800" b="1" i="0" u="none" strike="noStrike" cap="none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37"/>
          <p:cNvCxnSpPr/>
          <p:nvPr/>
        </p:nvCxnSpPr>
        <p:spPr>
          <a:xfrm>
            <a:off x="2895598" y="2377734"/>
            <a:ext cx="0" cy="95408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4" name="Google Shape;534;p37"/>
          <p:cNvSpPr txBox="1"/>
          <p:nvPr/>
        </p:nvSpPr>
        <p:spPr>
          <a:xfrm>
            <a:off x="1852280" y="3315327"/>
            <a:ext cx="2005677" cy="9233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 Start Response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Prevention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7"/>
          <p:cNvSpPr txBox="1"/>
          <p:nvPr/>
        </p:nvSpPr>
        <p:spPr>
          <a:xfrm>
            <a:off x="1640479" y="4922099"/>
            <a:ext cx="2429277" cy="64633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Vaccinate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Priority Groups 1st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p37"/>
          <p:cNvCxnSpPr/>
          <p:nvPr/>
        </p:nvCxnSpPr>
        <p:spPr>
          <a:xfrm>
            <a:off x="2895600" y="4239252"/>
            <a:ext cx="0" cy="609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7" name="Google Shape;537;p37"/>
          <p:cNvSpPr txBox="1"/>
          <p:nvPr/>
        </p:nvSpPr>
        <p:spPr>
          <a:xfrm>
            <a:off x="7953375" y="1494465"/>
            <a:ext cx="372178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Case Confirmation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 Laboratory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sng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Local Response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 Guarantee Vaccines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 Vitamin A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 National Response Team</a:t>
            </a:r>
            <a:endParaRPr sz="1800" b="1" i="0" u="none" strike="noStrike" cap="none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37"/>
          <p:cNvCxnSpPr/>
          <p:nvPr/>
        </p:nvCxnSpPr>
        <p:spPr>
          <a:xfrm>
            <a:off x="7421217" y="1243326"/>
            <a:ext cx="0" cy="2438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9" name="Google Shape;539;p37"/>
          <p:cNvCxnSpPr/>
          <p:nvPr/>
        </p:nvCxnSpPr>
        <p:spPr>
          <a:xfrm>
            <a:off x="7421217" y="2465839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40" name="Google Shape;540;p37"/>
          <p:cNvPicPr preferRelativeResize="0"/>
          <p:nvPr/>
        </p:nvPicPr>
        <p:blipFill rotWithShape="1">
          <a:blip r:embed="rId3">
            <a:alphaModFix/>
          </a:blip>
          <a:srcRect l="12537" r="31786" b="-3"/>
          <a:stretch/>
        </p:blipFill>
        <p:spPr>
          <a:xfrm>
            <a:off x="4995660" y="3572754"/>
            <a:ext cx="203517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7"/>
          <p:cNvSpPr/>
          <p:nvPr/>
        </p:nvSpPr>
        <p:spPr>
          <a:xfrm>
            <a:off x="4946650" y="6553201"/>
            <a:ext cx="206375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 credit MSF-Australia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37" descr="A blue sign with white 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7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37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Measles Outbreak Mitigation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8"/>
          <p:cNvSpPr txBox="1">
            <a:spLocks noGrp="1"/>
          </p:cNvSpPr>
          <p:nvPr>
            <p:ph type="title"/>
          </p:nvPr>
        </p:nvSpPr>
        <p:spPr>
          <a:xfrm>
            <a:off x="672823" y="1346325"/>
            <a:ext cx="1115262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</a:rPr>
              <a:t>Vector-Borne Diseases</a:t>
            </a:r>
            <a:endParaRPr/>
          </a:p>
        </p:txBody>
      </p:sp>
      <p:pic>
        <p:nvPicPr>
          <p:cNvPr id="550" name="Google Shape;550;p38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8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Malaria</a:t>
            </a:r>
            <a:endParaRPr/>
          </a:p>
        </p:txBody>
      </p:sp>
      <p:sp>
        <p:nvSpPr>
          <p:cNvPr id="558" name="Google Shape;558;p40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6075947" cy="47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Caused by protozoan blood parasite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There are four species that commonly cause infection in humans: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i="1">
                <a:solidFill>
                  <a:srgbClr val="252627"/>
                </a:solidFill>
              </a:rPr>
              <a:t>Plasmodium falciparum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i="1">
                <a:solidFill>
                  <a:srgbClr val="252627"/>
                </a:solidFill>
              </a:rPr>
              <a:t>Plasmodium malariae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i="1">
                <a:solidFill>
                  <a:srgbClr val="252627"/>
                </a:solidFill>
              </a:rPr>
              <a:t>Plasmodium ovale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i="1">
                <a:solidFill>
                  <a:srgbClr val="252627"/>
                </a:solidFill>
              </a:rPr>
              <a:t>Plasmodium vivax</a:t>
            </a:r>
            <a:endParaRPr sz="2600">
              <a:solidFill>
                <a:srgbClr val="252627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i="1">
                <a:solidFill>
                  <a:srgbClr val="252627"/>
                </a:solidFill>
              </a:rPr>
              <a:t>Plasmodium knowlesi</a:t>
            </a:r>
            <a:r>
              <a:rPr lang="en-US" sz="2600">
                <a:solidFill>
                  <a:srgbClr val="252627"/>
                </a:solidFill>
              </a:rPr>
              <a:t> is the other that primarily infects non-human primates</a:t>
            </a:r>
            <a:endParaRPr sz="2600" i="1"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Transmitted by </a:t>
            </a:r>
            <a:r>
              <a:rPr lang="en-US" sz="2600" i="1">
                <a:solidFill>
                  <a:srgbClr val="252627"/>
                </a:solidFill>
              </a:rPr>
              <a:t>Anopheles</a:t>
            </a:r>
            <a:r>
              <a:rPr lang="en-US" sz="2600">
                <a:solidFill>
                  <a:srgbClr val="252627"/>
                </a:solidFill>
              </a:rPr>
              <a:t> mosquito</a:t>
            </a:r>
            <a:endParaRPr/>
          </a:p>
        </p:txBody>
      </p:sp>
      <p:pic>
        <p:nvPicPr>
          <p:cNvPr id="559" name="Google Shape;559;p40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0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0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40" descr="http://www.google.fr/url?source=imglanding&amp;ct=img&amp;q=http://upload.wikimedia.org/wikipedia/commons/thumb/f/fc/%22Don%27t_go_to_Bed_with_Malaria_Mosquito%22_-_NARA_-_514146.tif/lossy-page1-220px-%22Don%27t_go_to_Bed_with_Malaria_Mosquito%22_-_NARA_-_514146.tif.jpg&amp;sa=X&amp;ei=X_NwVaSALszqUsX5g6gN&amp;ved=0CAkQ8wc4iwE&amp;usg=AFQjCNFvpYAzryszDTC4Yh3W09LOnnWoo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3190" y="518772"/>
            <a:ext cx="4796589" cy="480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41" descr="Map of Malaria endemic areas in the worl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800" y="381000"/>
            <a:ext cx="98044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1" descr="A blue sign with white 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1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Malaria Geographic Distribution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1"/>
          <p:cNvSpPr txBox="1"/>
          <p:nvPr/>
        </p:nvSpPr>
        <p:spPr>
          <a:xfrm>
            <a:off x="9144000" y="6537713"/>
            <a:ext cx="32565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https://www.cdc.gov/malaria/about/distribution.html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42" descr="Life cycle of Plasmod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55053"/>
            <a:ext cx="8534400" cy="625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2" descr="A blue sign with white tex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2"/>
          <p:cNvSpPr txBox="1"/>
          <p:nvPr/>
        </p:nvSpPr>
        <p:spPr>
          <a:xfrm>
            <a:off x="451448" y="2391455"/>
            <a:ext cx="2676763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ct val="1000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Malaria Life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3"/>
          <p:cNvSpPr txBox="1">
            <a:spLocks noGrp="1"/>
          </p:cNvSpPr>
          <p:nvPr>
            <p:ph type="body" idx="1"/>
          </p:nvPr>
        </p:nvSpPr>
        <p:spPr>
          <a:xfrm>
            <a:off x="838200" y="1133109"/>
            <a:ext cx="5782443" cy="469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In 2020, there was an estimated 241 million cases of malaria worldwide with an estimated 627,000 deaths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u="sng">
                <a:solidFill>
                  <a:srgbClr val="252627"/>
                </a:solidFill>
              </a:rPr>
              <a:t>Transmission:</a:t>
            </a:r>
            <a:r>
              <a:rPr lang="en-US" sz="2600">
                <a:solidFill>
                  <a:srgbClr val="252627"/>
                </a:solidFill>
              </a:rPr>
              <a:t> Vector-borne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u="sng">
                <a:solidFill>
                  <a:srgbClr val="252627"/>
                </a:solidFill>
              </a:rPr>
              <a:t>Incubation Period: </a:t>
            </a:r>
            <a:r>
              <a:rPr lang="en-US" sz="2600">
                <a:solidFill>
                  <a:srgbClr val="252627"/>
                </a:solidFill>
              </a:rPr>
              <a:t>7-30 days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Risk factors for severe disease: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Infants and young children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Pregnant women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Malnourished individuals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Those infected with </a:t>
            </a:r>
            <a:r>
              <a:rPr lang="en-US" sz="2600" i="1">
                <a:solidFill>
                  <a:srgbClr val="252627"/>
                </a:solidFill>
              </a:rPr>
              <a:t>P.falciparum</a:t>
            </a:r>
            <a:endParaRPr sz="2600">
              <a:solidFill>
                <a:srgbClr val="252627"/>
              </a:solidFill>
            </a:endParaRPr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solidFill>
                <a:srgbClr val="252627"/>
              </a:solidFill>
            </a:endParaRPr>
          </a:p>
        </p:txBody>
      </p:sp>
      <p:pic>
        <p:nvPicPr>
          <p:cNvPr id="588" name="Google Shape;588;p43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3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3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Malaria: Epidemiology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43" descr="Life Cycle of Anopheles Species Mosquitoes | Mosquitoes | C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0136" y="1493252"/>
            <a:ext cx="4930943" cy="3287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44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4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4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Malaria: Signs &amp; Symptoms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00" name="Google Shape;600;p44"/>
          <p:cNvGraphicFramePr/>
          <p:nvPr/>
        </p:nvGraphicFramePr>
        <p:xfrm>
          <a:off x="224589" y="88643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{47F59552-CDBE-4EC5-BCAC-B0F1962E6C12}</a:tableStyleId>
              </a:tblPr>
              <a:tblGrid>
                <a:gridCol w="566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Uncomplicated Malaria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Severe, Complicated Malaria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4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n-US" sz="2000" u="none" strike="noStrike" cap="none">
                          <a:solidFill>
                            <a:srgbClr val="25262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Fever, chills, headaches, myalgias, diarrhea, anemia</a:t>
                      </a:r>
                      <a:endParaRPr sz="14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n-US" sz="2000" u="none" strike="noStrike" cap="none">
                          <a:solidFill>
                            <a:srgbClr val="25262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Paroxysms of fever and shaking chills lasting 8-12 hours and every 2-3 days</a:t>
                      </a:r>
                      <a:endParaRPr sz="1400" u="none" strike="noStrike" cap="none"/>
                    </a:p>
                    <a:p>
                      <a:pPr marL="800100" marR="0" lvl="1" indent="-342900" algn="l" rtl="0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n-US" sz="2000" u="none" strike="noStrike" cap="none">
                          <a:solidFill>
                            <a:srgbClr val="25262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Coincide with cyclical release of parasites from ruptured blood cells</a:t>
                      </a:r>
                      <a:endParaRPr sz="1400" u="none" strike="noStrike" cap="none"/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2000" u="none" strike="noStrike" cap="none">
                        <a:solidFill>
                          <a:srgbClr val="25262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Impaired consciousness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Prostration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Multiple convulsions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Acute pulmonary edema and acute respiratory distress syndrome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Circulatory collapse or shock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Electrolyte derangements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Acute kidney injury 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Clinical jaundice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Abnormal bleeding</a:t>
                      </a:r>
                      <a:endParaRPr sz="1400" u="none" strike="noStrike" cap="none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627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b="0" u="none" strike="noStrike" cap="none">
                          <a:solidFill>
                            <a:srgbClr val="252627"/>
                          </a:solidFill>
                        </a:rPr>
                        <a:t>Hyperparasitemia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25262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215900" algn="l" rtl="0">
                        <a:lnSpc>
                          <a:spcPct val="100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endParaRPr sz="2000" u="none" strike="noStrike" cap="none">
                        <a:solidFill>
                          <a:srgbClr val="25262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5"/>
          <p:cNvSpPr txBox="1">
            <a:spLocks noGrp="1"/>
          </p:cNvSpPr>
          <p:nvPr>
            <p:ph type="body" idx="1"/>
          </p:nvPr>
        </p:nvSpPr>
        <p:spPr>
          <a:xfrm>
            <a:off x="838200" y="1302971"/>
            <a:ext cx="536249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Rapid diagnostic tests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Point-of-care antigen detection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Microscopy (thin/thick smears)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Hard in disaster settings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Supporting Rapid Tests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Hemoglobin</a:t>
            </a:r>
            <a:endParaRPr/>
          </a:p>
          <a:p>
            <a:pPr marL="114300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252627"/>
              </a:solidFill>
            </a:endParaRPr>
          </a:p>
        </p:txBody>
      </p:sp>
      <p:pic>
        <p:nvPicPr>
          <p:cNvPr id="607" name="Google Shape;607;p45" descr="A picture containing indoor, person, plastic, sm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3099" y="3911714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5" descr="A close up of a boo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6463036" y="642938"/>
            <a:ext cx="3706812" cy="277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5" descr="A blue sign with white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5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5"/>
          <p:cNvPicPr preferRelativeResize="0"/>
          <p:nvPr/>
        </p:nvPicPr>
        <p:blipFill rotWithShape="1">
          <a:blip r:embed="rId7">
            <a:alphaModFix/>
          </a:blip>
          <a:srcRect l="-11919"/>
          <a:stretch/>
        </p:blipFill>
        <p:spPr>
          <a:xfrm>
            <a:off x="6790823" y="1019274"/>
            <a:ext cx="5362491" cy="4431548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5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Malaria: Diagnosis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>
            <a:spLocks noGrp="1"/>
          </p:cNvSpPr>
          <p:nvPr>
            <p:ph type="body" idx="1"/>
          </p:nvPr>
        </p:nvSpPr>
        <p:spPr>
          <a:xfrm>
            <a:off x="838200" y="1302971"/>
            <a:ext cx="654139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 sz="2400">
                <a:solidFill>
                  <a:srgbClr val="252627"/>
                </a:solidFill>
              </a:rPr>
              <a:t>Anti-malarial medications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Based on local guidelines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WHO guidelines available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 sz="2400">
                <a:solidFill>
                  <a:srgbClr val="252627"/>
                </a:solidFill>
              </a:rPr>
              <a:t>Supportive cares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Glucose!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 sz="2400">
                <a:solidFill>
                  <a:srgbClr val="252627"/>
                </a:solidFill>
              </a:rPr>
              <a:t>Hypoglycemia major cause of mortality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Fever control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Hydration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>
                <a:solidFill>
                  <a:srgbClr val="252627"/>
                </a:solidFill>
              </a:rPr>
              <a:t>Evaluate for secondary bacterial co-infections</a:t>
            </a:r>
            <a:endParaRPr/>
          </a:p>
          <a:p>
            <a:pPr marL="114300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252627"/>
              </a:solidFill>
            </a:endParaRPr>
          </a:p>
        </p:txBody>
      </p:sp>
      <p:pic>
        <p:nvPicPr>
          <p:cNvPr id="619" name="Google Shape;619;p48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8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48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Malaria: Treatment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2" name="Google Shape;622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9071" y="518772"/>
            <a:ext cx="3384634" cy="4525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Definition</a:t>
            </a: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10515600" cy="465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Illness caused by an infectious agent that can enter the body and cause infection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Infectious agents:</a:t>
            </a:r>
            <a:endParaRPr/>
          </a:p>
        </p:txBody>
      </p:sp>
      <p:grpSp>
        <p:nvGrpSpPr>
          <p:cNvPr id="83" name="Google Shape;83;p4"/>
          <p:cNvGrpSpPr/>
          <p:nvPr/>
        </p:nvGrpSpPr>
        <p:grpSpPr>
          <a:xfrm>
            <a:off x="3778938" y="2267944"/>
            <a:ext cx="4254384" cy="3676866"/>
            <a:chOff x="642590" y="3714"/>
            <a:chExt cx="4254384" cy="3676866"/>
          </a:xfrm>
        </p:grpSpPr>
        <p:sp>
          <p:nvSpPr>
            <p:cNvPr id="84" name="Google Shape;84;p4"/>
            <p:cNvSpPr/>
            <p:nvPr/>
          </p:nvSpPr>
          <p:spPr>
            <a:xfrm>
              <a:off x="2156454" y="3714"/>
              <a:ext cx="1226656" cy="79732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 txBox="1"/>
            <p:nvPr/>
          </p:nvSpPr>
          <p:spPr>
            <a:xfrm>
              <a:off x="2195376" y="42636"/>
              <a:ext cx="1148812" cy="71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Bacteria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178012" y="402377"/>
              <a:ext cx="3183540" cy="3183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436" y="4766"/>
                  </a:moveTo>
                  <a:lnTo>
                    <a:pt x="83436" y="4766"/>
                  </a:lnTo>
                  <a:cubicBezTo>
                    <a:pt x="94003" y="9249"/>
                    <a:pt x="103062" y="16670"/>
                    <a:pt x="109538" y="26147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3670318" y="1103600"/>
              <a:ext cx="1226656" cy="797326"/>
            </a:xfrm>
            <a:prstGeom prst="roundRect">
              <a:avLst>
                <a:gd name="adj" fmla="val 16667"/>
              </a:avLst>
            </a:prstGeom>
            <a:solidFill>
              <a:srgbClr val="8CCD8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 txBox="1"/>
            <p:nvPr/>
          </p:nvSpPr>
          <p:spPr>
            <a:xfrm>
              <a:off x="3709240" y="1142522"/>
              <a:ext cx="1148812" cy="71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Viruses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1178012" y="402377"/>
              <a:ext cx="3183540" cy="3183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8" y="56869"/>
                  </a:moveTo>
                  <a:cubicBezTo>
                    <a:pt x="120590" y="69730"/>
                    <a:pt x="117106" y="82466"/>
                    <a:pt x="109981" y="93194"/>
                  </a:cubicBezTo>
                </a:path>
              </a:pathLst>
            </a:custGeom>
            <a:noFill/>
            <a:ln w="9525" cap="flat" cmpd="sng">
              <a:solidFill>
                <a:srgbClr val="8CCD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092073" y="2883254"/>
              <a:ext cx="1226656" cy="797326"/>
            </a:xfrm>
            <a:prstGeom prst="roundRect">
              <a:avLst>
                <a:gd name="adj" fmla="val 16667"/>
              </a:avLst>
            </a:prstGeom>
            <a:solidFill>
              <a:srgbClr val="BAD97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 txBox="1"/>
            <p:nvPr/>
          </p:nvSpPr>
          <p:spPr>
            <a:xfrm>
              <a:off x="3130995" y="2922176"/>
              <a:ext cx="1148812" cy="71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Fungi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178012" y="402377"/>
              <a:ext cx="3183540" cy="3183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910" y="118806"/>
                  </a:moveTo>
                  <a:cubicBezTo>
                    <a:pt x="64050" y="120398"/>
                    <a:pt x="55950" y="120398"/>
                    <a:pt x="48089" y="118806"/>
                  </a:cubicBezTo>
                </a:path>
              </a:pathLst>
            </a:custGeom>
            <a:noFill/>
            <a:ln w="9525" cap="flat" cmpd="sng">
              <a:solidFill>
                <a:srgbClr val="BAD9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220835" y="2883254"/>
              <a:ext cx="1226656" cy="797326"/>
            </a:xfrm>
            <a:prstGeom prst="roundRect">
              <a:avLst>
                <a:gd name="adj" fmla="val 16667"/>
              </a:avLst>
            </a:prstGeom>
            <a:solidFill>
              <a:srgbClr val="E4C96F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 txBox="1"/>
            <p:nvPr/>
          </p:nvSpPr>
          <p:spPr>
            <a:xfrm>
              <a:off x="1259757" y="2922176"/>
              <a:ext cx="1148812" cy="71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Parasites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178012" y="402377"/>
              <a:ext cx="3183540" cy="3183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19" y="93195"/>
                  </a:moveTo>
                  <a:lnTo>
                    <a:pt x="10019" y="93195"/>
                  </a:lnTo>
                  <a:cubicBezTo>
                    <a:pt x="2894" y="82467"/>
                    <a:pt x="-590" y="69731"/>
                    <a:pt x="82" y="56870"/>
                  </a:cubicBezTo>
                </a:path>
              </a:pathLst>
            </a:custGeom>
            <a:noFill/>
            <a:ln w="9525" cap="flat" cmpd="sng">
              <a:solidFill>
                <a:srgbClr val="E4C96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42590" y="1103600"/>
              <a:ext cx="1226656" cy="797326"/>
            </a:xfrm>
            <a:prstGeom prst="roundRect">
              <a:avLst>
                <a:gd name="adj" fmla="val 16667"/>
              </a:avLst>
            </a:prstGeom>
            <a:solidFill>
              <a:srgbClr val="EE896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 txBox="1"/>
            <p:nvPr/>
          </p:nvSpPr>
          <p:spPr>
            <a:xfrm>
              <a:off x="681512" y="1142522"/>
              <a:ext cx="1148812" cy="71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178012" y="402377"/>
              <a:ext cx="3183540" cy="31835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62" y="26147"/>
                  </a:moveTo>
                  <a:lnTo>
                    <a:pt x="10462" y="26147"/>
                  </a:lnTo>
                  <a:cubicBezTo>
                    <a:pt x="16938" y="16670"/>
                    <a:pt x="25997" y="9250"/>
                    <a:pt x="36564" y="4766"/>
                  </a:cubicBezTo>
                </a:path>
              </a:pathLst>
            </a:custGeom>
            <a:noFill/>
            <a:ln w="9525" cap="flat" cmpd="sng">
              <a:solidFill>
                <a:srgbClr val="EE896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" name="Google Shape;99;p4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Dengue</a:t>
            </a:r>
            <a:endParaRPr/>
          </a:p>
        </p:txBody>
      </p:sp>
      <p:sp>
        <p:nvSpPr>
          <p:cNvPr id="629" name="Google Shape;629;p49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6075947" cy="478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Caused by dengue virus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Four closely related serotypes</a:t>
            </a:r>
            <a:endParaRPr sz="2600" i="1"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Estimated 100-400 million infections occur each year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Most children (~80%) asymptomatic</a:t>
            </a:r>
            <a:endParaRPr sz="2600" u="sng"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u="sng">
                <a:solidFill>
                  <a:srgbClr val="252627"/>
                </a:solidFill>
              </a:rPr>
              <a:t>Transmission:</a:t>
            </a:r>
            <a:r>
              <a:rPr lang="en-US" sz="2600">
                <a:solidFill>
                  <a:srgbClr val="252627"/>
                </a:solidFill>
              </a:rPr>
              <a:t> Vector-borne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Transmitted by </a:t>
            </a:r>
            <a:r>
              <a:rPr lang="en-US" sz="2600" i="1">
                <a:solidFill>
                  <a:srgbClr val="252627"/>
                </a:solidFill>
              </a:rPr>
              <a:t>Aedes</a:t>
            </a:r>
            <a:r>
              <a:rPr lang="en-US" sz="2600">
                <a:solidFill>
                  <a:srgbClr val="252627"/>
                </a:solidFill>
              </a:rPr>
              <a:t> mosquito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u="sng">
                <a:solidFill>
                  <a:srgbClr val="252627"/>
                </a:solidFill>
              </a:rPr>
              <a:t>Incubation Period: </a:t>
            </a:r>
            <a:r>
              <a:rPr lang="en-US" sz="2600">
                <a:solidFill>
                  <a:srgbClr val="252627"/>
                </a:solidFill>
              </a:rPr>
              <a:t>4-10 days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>
              <a:solidFill>
                <a:srgbClr val="252627"/>
              </a:solidFill>
            </a:endParaRPr>
          </a:p>
        </p:txBody>
      </p:sp>
      <p:pic>
        <p:nvPicPr>
          <p:cNvPr id="630" name="Google Shape;630;p49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9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9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3" name="Google Shape;633;p49" descr="Dengue Mosquitoes Can Be Tamed by a Common Microbe - The Atlanti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9979" y="1689920"/>
            <a:ext cx="4790149" cy="2694459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9"/>
          <p:cNvSpPr txBox="1"/>
          <p:nvPr/>
        </p:nvSpPr>
        <p:spPr>
          <a:xfrm>
            <a:off x="9046659" y="4529182"/>
            <a:ext cx="1982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Aedes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mosquito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0"/>
          <p:cNvSpPr/>
          <p:nvPr/>
        </p:nvSpPr>
        <p:spPr>
          <a:xfrm>
            <a:off x="3122613" y="1844676"/>
            <a:ext cx="5715000" cy="4632325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50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50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97968" y="712719"/>
            <a:ext cx="6596063" cy="6040438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0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Dengue: Phases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2"/>
          <p:cNvSpPr txBox="1">
            <a:spLocks noGrp="1"/>
          </p:cNvSpPr>
          <p:nvPr>
            <p:ph type="body" idx="1"/>
          </p:nvPr>
        </p:nvSpPr>
        <p:spPr>
          <a:xfrm>
            <a:off x="838200" y="1302971"/>
            <a:ext cx="1077753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Supportive cares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Rest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Acetaminophen/paracetamol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No aspirin or NSAIDS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Risk of bleeding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Hydration</a:t>
            </a:r>
            <a:endParaRPr/>
          </a:p>
          <a:p>
            <a:pPr marL="1143000" lvl="2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252627"/>
              </a:solidFill>
            </a:endParaRPr>
          </a:p>
        </p:txBody>
      </p:sp>
      <p:pic>
        <p:nvPicPr>
          <p:cNvPr id="652" name="Google Shape;652;p52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2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Dengue: Treatment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490728ebd3_0_3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Meningitis</a:t>
            </a:r>
            <a:endParaRPr/>
          </a:p>
        </p:txBody>
      </p:sp>
      <p:sp>
        <p:nvSpPr>
          <p:cNvPr id="668" name="Google Shape;668;g2490728ebd3_0_34"/>
          <p:cNvSpPr txBox="1">
            <a:spLocks noGrp="1"/>
          </p:cNvSpPr>
          <p:nvPr>
            <p:ph type="body" idx="1"/>
          </p:nvPr>
        </p:nvSpPr>
        <p:spPr>
          <a:xfrm>
            <a:off x="838200" y="1037550"/>
            <a:ext cx="10867800" cy="47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Inflammation of “membranes” (meninges) that surround the brain and spinal cord</a:t>
            </a:r>
            <a:endParaRPr sz="2600"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>
                <a:solidFill>
                  <a:srgbClr val="252627"/>
                </a:solidFill>
              </a:rPr>
              <a:t>Caused by many different types of pathogens but most commonly viruses and bacteria</a:t>
            </a:r>
            <a:endParaRPr sz="2600">
              <a:solidFill>
                <a:srgbClr val="252627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600"/>
              <a:buChar char="•"/>
            </a:pPr>
            <a:r>
              <a:rPr lang="en-US" sz="2600" i="1">
                <a:solidFill>
                  <a:srgbClr val="252627"/>
                </a:solidFill>
              </a:rPr>
              <a:t>Neisseria</a:t>
            </a:r>
            <a:r>
              <a:rPr lang="en-US" sz="2600">
                <a:solidFill>
                  <a:srgbClr val="252627"/>
                </a:solidFill>
              </a:rPr>
              <a:t> </a:t>
            </a:r>
            <a:r>
              <a:rPr lang="en-US" sz="2600" i="1">
                <a:solidFill>
                  <a:srgbClr val="252627"/>
                </a:solidFill>
              </a:rPr>
              <a:t>meningitidis</a:t>
            </a:r>
            <a:r>
              <a:rPr lang="en-US" sz="2600">
                <a:solidFill>
                  <a:srgbClr val="252627"/>
                </a:solidFill>
              </a:rPr>
              <a:t> is a particular concern in disaster settings given its outbreak potential</a:t>
            </a:r>
            <a:endParaRPr sz="2600">
              <a:solidFill>
                <a:srgbClr val="252627"/>
              </a:solidFill>
            </a:endParaRPr>
          </a:p>
        </p:txBody>
      </p:sp>
      <p:pic>
        <p:nvPicPr>
          <p:cNvPr id="669" name="Google Shape;669;g2490728ebd3_0_34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g2490728ebd3_0_34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2490728ebd3_0_34"/>
          <p:cNvSpPr txBox="1"/>
          <p:nvPr/>
        </p:nvSpPr>
        <p:spPr>
          <a:xfrm>
            <a:off x="7395411" y="6612978"/>
            <a:ext cx="4796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490728ebd3_0_4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Meningitis</a:t>
            </a:r>
            <a:endParaRPr/>
          </a:p>
        </p:txBody>
      </p:sp>
      <p:pic>
        <p:nvPicPr>
          <p:cNvPr id="678" name="Google Shape;678;g2490728ebd3_0_44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g2490728ebd3_0_44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g2490728ebd3_0_44"/>
          <p:cNvSpPr txBox="1"/>
          <p:nvPr/>
        </p:nvSpPr>
        <p:spPr>
          <a:xfrm>
            <a:off x="7395411" y="6612978"/>
            <a:ext cx="4796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1" name="Google Shape;681;g2490728ebd3_0_44"/>
          <p:cNvGraphicFramePr/>
          <p:nvPr/>
        </p:nvGraphicFramePr>
        <p:xfrm>
          <a:off x="952500" y="185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{911BECB7-E736-43E3-8AD9-99208E868A3B}</a:tableStyleId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Clinical Manifestations</a:t>
                      </a:r>
                      <a:endParaRPr sz="28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Management</a:t>
                      </a:r>
                      <a:endParaRPr sz="2800" u="none" strike="noStrike" cap="none"/>
                    </a:p>
                  </a:txBody>
                  <a:tcPr marL="91425" marR="91425" marT="91425" marB="91425"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Change in mental status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Change in level of activity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Irritability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Unresponsiveness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Seizures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Meningeal irritation signs (may not be present in all)</a:t>
                      </a:r>
                      <a:endParaRPr sz="2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Antibiotics for bacterial meningitis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Supportive cares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Close monitoring of complications</a:t>
                      </a:r>
                      <a:endParaRPr sz="2000" u="none" strike="noStrike" cap="none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●"/>
                      </a:pPr>
                      <a:r>
                        <a:rPr lang="en-US" sz="2000" u="none" strike="noStrike" cap="none"/>
                        <a:t>Consider need for prophylaxis for contacts</a:t>
                      </a:r>
                      <a:endParaRPr sz="20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EA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4"/>
          <p:cNvSpPr txBox="1">
            <a:spLocks noGrp="1"/>
          </p:cNvSpPr>
          <p:nvPr>
            <p:ph type="title"/>
          </p:nvPr>
        </p:nvSpPr>
        <p:spPr>
          <a:xfrm>
            <a:off x="672823" y="1346325"/>
            <a:ext cx="1115262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Other Infectious Diseases:</a:t>
            </a:r>
            <a:endParaRPr>
              <a:solidFill>
                <a:srgbClr val="252627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Key Considerations </a:t>
            </a:r>
            <a:endParaRPr/>
          </a:p>
        </p:txBody>
      </p:sp>
      <p:pic>
        <p:nvPicPr>
          <p:cNvPr id="687" name="Google Shape;687;p54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4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Other Key Considerations</a:t>
            </a:r>
            <a:endParaRPr/>
          </a:p>
        </p:txBody>
      </p:sp>
      <p:sp>
        <p:nvSpPr>
          <p:cNvPr id="695" name="Google Shape;695;p55"/>
          <p:cNvSpPr txBox="1">
            <a:spLocks noGrp="1"/>
          </p:cNvSpPr>
          <p:nvPr>
            <p:ph type="body" idx="1"/>
          </p:nvPr>
        </p:nvSpPr>
        <p:spPr>
          <a:xfrm>
            <a:off x="377251" y="898950"/>
            <a:ext cx="11437500" cy="51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Many other clinical entities may need to be triaged and managed during disaster settings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Tuberculosis (TB) secondary to </a:t>
            </a:r>
            <a:r>
              <a:rPr lang="en-US" sz="2200" i="1">
                <a:solidFill>
                  <a:srgbClr val="252627"/>
                </a:solidFill>
              </a:rPr>
              <a:t>Mycobacterium tuberculosis</a:t>
            </a:r>
            <a:endParaRPr sz="2200">
              <a:solidFill>
                <a:srgbClr val="252627"/>
              </a:solidFill>
            </a:endParaRPr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Leading cause of death in some parts of the developing world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Treatment typically not part of emergency relief response, but need to recognize in displaced population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Human Immunodeficiency Virus (HIV)</a:t>
            </a:r>
            <a:endParaRPr sz="2200">
              <a:solidFill>
                <a:srgbClr val="252627"/>
              </a:solidFill>
            </a:endParaRPr>
          </a:p>
          <a:p>
            <a:pPr marL="182880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At risk for common childhood infections and opportunistic infections</a:t>
            </a:r>
            <a:endParaRPr sz="2200">
              <a:solidFill>
                <a:srgbClr val="252627"/>
              </a:solidFill>
            </a:endParaRPr>
          </a:p>
          <a:p>
            <a:pPr marL="182880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Ensure that antiretroviral therapy (ART) is continued during a disaster setting and re-started if interrupted</a:t>
            </a:r>
            <a:endParaRPr sz="2200">
              <a:solidFill>
                <a:srgbClr val="252627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Diarrheal infections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Common cause of illness in children and can be caused by multiple pathogens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200"/>
              <a:buChar char="•"/>
            </a:pPr>
            <a:r>
              <a:rPr lang="en-US" sz="2200">
                <a:solidFill>
                  <a:srgbClr val="252627"/>
                </a:solidFill>
              </a:rPr>
              <a:t>Hydration crucial to treatment and some require specific antimicrobials</a:t>
            </a:r>
            <a:endParaRPr/>
          </a:p>
        </p:txBody>
      </p:sp>
      <p:pic>
        <p:nvPicPr>
          <p:cNvPr id="696" name="Google Shape;696;p55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55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5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490728ebd3_0_557"/>
          <p:cNvSpPr txBox="1">
            <a:spLocks noGrp="1"/>
          </p:cNvSpPr>
          <p:nvPr>
            <p:ph type="title"/>
          </p:nvPr>
        </p:nvSpPr>
        <p:spPr>
          <a:xfrm>
            <a:off x="672823" y="1346325"/>
            <a:ext cx="111525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</a:rPr>
              <a:t>Vaccination in Disaster Settings</a:t>
            </a:r>
            <a:endParaRPr/>
          </a:p>
        </p:txBody>
      </p:sp>
      <p:pic>
        <p:nvPicPr>
          <p:cNvPr id="704" name="Google Shape;704;g2490728ebd3_0_557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g2490728ebd3_0_557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490728ebd3_0_563"/>
          <p:cNvSpPr txBox="1">
            <a:spLocks noGrp="1"/>
          </p:cNvSpPr>
          <p:nvPr>
            <p:ph type="title"/>
          </p:nvPr>
        </p:nvSpPr>
        <p:spPr>
          <a:xfrm>
            <a:off x="1015550" y="1906650"/>
            <a:ext cx="40539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ct val="1000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Strategies for Immunization Programs</a:t>
            </a:r>
            <a:endParaRPr/>
          </a:p>
        </p:txBody>
      </p:sp>
      <p:pic>
        <p:nvPicPr>
          <p:cNvPr id="712" name="Google Shape;712;g2490728ebd3_0_563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g2490728ebd3_0_563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g2490728ebd3_0_563"/>
          <p:cNvSpPr txBox="1"/>
          <p:nvPr/>
        </p:nvSpPr>
        <p:spPr>
          <a:xfrm>
            <a:off x="7395411" y="6612978"/>
            <a:ext cx="4796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g2490728ebd3_0_5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65125" y="0"/>
            <a:ext cx="572988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2490728ebd3_0_563"/>
          <p:cNvSpPr txBox="1"/>
          <p:nvPr/>
        </p:nvSpPr>
        <p:spPr>
          <a:xfrm>
            <a:off x="3248825" y="5620275"/>
            <a:ext cx="30000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Vaccination in acute humanitarian emergencies: a framework for decision making. Geneva, Switzerland: World</a:t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Health Organization; 2017. Licence: CC BY-NC-SA 3.0 IGO.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490728ebd3_0_601"/>
          <p:cNvSpPr txBox="1">
            <a:spLocks noGrp="1"/>
          </p:cNvSpPr>
          <p:nvPr>
            <p:ph type="title"/>
          </p:nvPr>
        </p:nvSpPr>
        <p:spPr>
          <a:xfrm>
            <a:off x="1015550" y="1906650"/>
            <a:ext cx="50148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ct val="1000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Catch-up Vaccination Considerations</a:t>
            </a:r>
            <a:endParaRPr/>
          </a:p>
        </p:txBody>
      </p:sp>
      <p:pic>
        <p:nvPicPr>
          <p:cNvPr id="723" name="Google Shape;723;g2490728ebd3_0_601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g2490728ebd3_0_60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g2490728ebd3_0_601"/>
          <p:cNvSpPr txBox="1"/>
          <p:nvPr/>
        </p:nvSpPr>
        <p:spPr>
          <a:xfrm>
            <a:off x="7395411" y="6612978"/>
            <a:ext cx="4796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6" name="Google Shape;726;g2490728ebd3_0_6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7850" y="211525"/>
            <a:ext cx="5552900" cy="530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g2490728ebd3_0_601"/>
          <p:cNvSpPr txBox="1"/>
          <p:nvPr/>
        </p:nvSpPr>
        <p:spPr>
          <a:xfrm>
            <a:off x="3504200" y="56279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rgbClr val="0B57D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https://www.who.int/teams/immunization-vaccines-and-biologicals/essential-programme-on-immunization/implementation/catch-up-vaccination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Modes of Transmission</a:t>
            </a:r>
            <a:endParaRPr/>
          </a:p>
        </p:txBody>
      </p:sp>
      <p:grpSp>
        <p:nvGrpSpPr>
          <p:cNvPr id="106" name="Google Shape;106;p5"/>
          <p:cNvGrpSpPr/>
          <p:nvPr/>
        </p:nvGrpSpPr>
        <p:grpSpPr>
          <a:xfrm>
            <a:off x="71187" y="1535195"/>
            <a:ext cx="11886342" cy="4198741"/>
            <a:chOff x="283118" y="317695"/>
            <a:chExt cx="11886342" cy="4198741"/>
          </a:xfrm>
        </p:grpSpPr>
        <p:sp>
          <p:nvSpPr>
            <p:cNvPr id="107" name="Google Shape;107;p5"/>
            <p:cNvSpPr/>
            <p:nvPr/>
          </p:nvSpPr>
          <p:spPr>
            <a:xfrm rot="10800000">
              <a:off x="1782097" y="847759"/>
              <a:ext cx="288072" cy="1161510"/>
            </a:xfrm>
            <a:prstGeom prst="rect">
              <a:avLst/>
            </a:prstGeom>
            <a:solidFill>
              <a:srgbClr val="BAC6C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475662" y="701272"/>
              <a:ext cx="2770420" cy="16215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1523156" y="748766"/>
              <a:ext cx="2675432" cy="1526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Very small particles that can remain in air for a long time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e.g., Measles, Tuberculosis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283118" y="317695"/>
              <a:ext cx="2120676" cy="309408"/>
            </a:xfrm>
            <a:prstGeom prst="rect">
              <a:avLst/>
            </a:prstGeom>
            <a:solidFill>
              <a:srgbClr val="056A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 txBox="1"/>
            <p:nvPr/>
          </p:nvSpPr>
          <p:spPr>
            <a:xfrm>
              <a:off x="283118" y="317695"/>
              <a:ext cx="2120676" cy="309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Airborne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flipH="1">
              <a:off x="5681519" y="1432593"/>
              <a:ext cx="1794155" cy="165237"/>
            </a:xfrm>
            <a:prstGeom prst="rect">
              <a:avLst/>
            </a:prstGeom>
            <a:solidFill>
              <a:srgbClr val="BAC6C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521796" y="682307"/>
              <a:ext cx="2770420" cy="16215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5569290" y="729801"/>
              <a:ext cx="2675432" cy="1526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Large droplets that do not remain suspended in air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e.g., Influenza, Meningococcus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304745" y="317695"/>
              <a:ext cx="2120676" cy="309408"/>
            </a:xfrm>
            <a:prstGeom prst="rect">
              <a:avLst/>
            </a:prstGeom>
            <a:solidFill>
              <a:srgbClr val="056A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4304745" y="317695"/>
              <a:ext cx="2120676" cy="309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Droplet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 rot="10800000" flipH="1">
              <a:off x="9880424" y="1535516"/>
              <a:ext cx="703725" cy="46430"/>
            </a:xfrm>
            <a:prstGeom prst="rect">
              <a:avLst/>
            </a:prstGeom>
            <a:solidFill>
              <a:srgbClr val="BAC6C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9399040" y="682307"/>
              <a:ext cx="2770420" cy="16215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 txBox="1"/>
            <p:nvPr/>
          </p:nvSpPr>
          <p:spPr>
            <a:xfrm>
              <a:off x="9446534" y="729801"/>
              <a:ext cx="2675432" cy="1526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Direct contact with agent (skin-to-skin, sexual transmission)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e.g., Herpes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348596" y="317695"/>
              <a:ext cx="2120676" cy="309408"/>
            </a:xfrm>
            <a:prstGeom prst="rect">
              <a:avLst/>
            </a:prstGeom>
            <a:solidFill>
              <a:srgbClr val="056A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8348596" y="317695"/>
              <a:ext cx="2120676" cy="309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Contact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3594680" y="3580207"/>
              <a:ext cx="2095249" cy="270495"/>
            </a:xfrm>
            <a:prstGeom prst="rect">
              <a:avLst/>
            </a:prstGeom>
            <a:solidFill>
              <a:srgbClr val="BAC6C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3361631" y="2894859"/>
              <a:ext cx="2770420" cy="16215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3409125" y="2942353"/>
              <a:ext cx="2675432" cy="1526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Indirect or direct contact with infected stool, contaminated water or food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e.g., Hepatitis A, Salmonella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144572" y="2530247"/>
              <a:ext cx="2120676" cy="309408"/>
            </a:xfrm>
            <a:prstGeom prst="rect">
              <a:avLst/>
            </a:prstGeom>
            <a:solidFill>
              <a:srgbClr val="056A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2144572" y="2530247"/>
              <a:ext cx="2120676" cy="309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Fecal-Oral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rot="10800000" flipH="1">
              <a:off x="7948245" y="3501820"/>
              <a:ext cx="1782767" cy="343537"/>
            </a:xfrm>
            <a:prstGeom prst="rect">
              <a:avLst/>
            </a:prstGeom>
            <a:solidFill>
              <a:srgbClr val="BAC6C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7642701" y="2894859"/>
              <a:ext cx="2770420" cy="162157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056A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7690195" y="2942353"/>
              <a:ext cx="2675432" cy="1526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Spread via insects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252627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rgbClr val="252627"/>
                  </a:solidFill>
                  <a:latin typeface="Arial"/>
                  <a:ea typeface="Arial"/>
                  <a:cs typeface="Arial"/>
                  <a:sym typeface="Arial"/>
                </a:rPr>
                <a:t>e.g., Malaria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425642" y="2530247"/>
              <a:ext cx="2120676" cy="309408"/>
            </a:xfrm>
            <a:prstGeom prst="rect">
              <a:avLst/>
            </a:prstGeom>
            <a:solidFill>
              <a:srgbClr val="056A7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 txBox="1"/>
            <p:nvPr/>
          </p:nvSpPr>
          <p:spPr>
            <a:xfrm>
              <a:off x="6425642" y="2530247"/>
              <a:ext cx="2120676" cy="309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Vector-borne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2" name="Google Shape;132;p5" descr="Cough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30" y="20700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Water out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1682" y="20700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Handshak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6194" y="20700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 descr="Pasta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1141" y="424270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Mosquito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73906" y="424270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 descr="A blue sign with white text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490728ebd3_0_592"/>
          <p:cNvSpPr txBox="1">
            <a:spLocks noGrp="1"/>
          </p:cNvSpPr>
          <p:nvPr>
            <p:ph type="title"/>
          </p:nvPr>
        </p:nvSpPr>
        <p:spPr>
          <a:xfrm>
            <a:off x="838200" y="118250"/>
            <a:ext cx="105156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ct val="1000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Disease Specific Situations Requiring Prophylaxis</a:t>
            </a:r>
            <a:endParaRPr/>
          </a:p>
        </p:txBody>
      </p:sp>
      <p:sp>
        <p:nvSpPr>
          <p:cNvPr id="734" name="Google Shape;734;g2490728ebd3_0_592"/>
          <p:cNvSpPr txBox="1">
            <a:spLocks noGrp="1"/>
          </p:cNvSpPr>
          <p:nvPr>
            <p:ph type="body" idx="1"/>
          </p:nvPr>
        </p:nvSpPr>
        <p:spPr>
          <a:xfrm>
            <a:off x="838200" y="1452075"/>
            <a:ext cx="109791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400"/>
              <a:buChar char="•"/>
            </a:pPr>
            <a:r>
              <a:rPr lang="en-US"/>
              <a:t>There are certain diseases generally covered by routine childhood vaccinations in which prophylaxis with a vaccine and/or medication (chemoprophylaxis) is recommended to prevent infections in outbreak settings</a:t>
            </a:r>
            <a:endParaRPr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Diphtheria</a:t>
            </a:r>
            <a:endParaRPr sz="2400"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Haemophilus influenzae Type b</a:t>
            </a:r>
            <a:endParaRPr sz="2400"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Hepatitis A</a:t>
            </a:r>
            <a:endParaRPr sz="2400"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Measles</a:t>
            </a:r>
            <a:endParaRPr sz="2400"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Meningococcus </a:t>
            </a:r>
            <a:endParaRPr sz="2400"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Pertussis</a:t>
            </a:r>
            <a:endParaRPr sz="2400"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Tetanus</a:t>
            </a:r>
            <a:endParaRPr sz="2400"/>
          </a:p>
          <a:p>
            <a:pPr marL="1371600" lvl="2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Varicella-zoster virus</a:t>
            </a:r>
            <a:endParaRPr sz="2400"/>
          </a:p>
        </p:txBody>
      </p:sp>
      <p:pic>
        <p:nvPicPr>
          <p:cNvPr id="735" name="Google Shape;735;g2490728ebd3_0_592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g2490728ebd3_0_59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g2490728ebd3_0_592"/>
          <p:cNvSpPr txBox="1"/>
          <p:nvPr/>
        </p:nvSpPr>
        <p:spPr>
          <a:xfrm>
            <a:off x="7395411" y="6612978"/>
            <a:ext cx="4796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490728ebd3_0_611"/>
          <p:cNvSpPr txBox="1">
            <a:spLocks noGrp="1"/>
          </p:cNvSpPr>
          <p:nvPr>
            <p:ph type="title"/>
          </p:nvPr>
        </p:nvSpPr>
        <p:spPr>
          <a:xfrm>
            <a:off x="672823" y="1346325"/>
            <a:ext cx="111525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</a:rPr>
              <a:t>Outbreak Management</a:t>
            </a:r>
            <a:endParaRPr/>
          </a:p>
        </p:txBody>
      </p:sp>
      <p:pic>
        <p:nvPicPr>
          <p:cNvPr id="743" name="Google Shape;743;g2490728ebd3_0_611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2490728ebd3_0_61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Definitions</a:t>
            </a:r>
            <a:endParaRPr/>
          </a:p>
        </p:txBody>
      </p:sp>
      <p:sp>
        <p:nvSpPr>
          <p:cNvPr id="751" name="Google Shape;751;p58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10979034" cy="518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 u="sng">
                <a:solidFill>
                  <a:srgbClr val="252627"/>
                </a:solidFill>
              </a:rPr>
              <a:t>Endemic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Level of disease occurrence that is present constantly in a population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 u="sng">
                <a:solidFill>
                  <a:srgbClr val="252627"/>
                </a:solidFill>
              </a:rPr>
              <a:t>Epidemic (Outbreak)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Occurrence of more cases of a disease than normally expected in a place/group of individuals over a given period of time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 u="sng">
                <a:solidFill>
                  <a:srgbClr val="252627"/>
                </a:solidFill>
              </a:rPr>
              <a:t>Pandemic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Epidemic/outbreak that has spread over several countries or continents </a:t>
            </a:r>
            <a:endParaRPr/>
          </a:p>
        </p:txBody>
      </p:sp>
      <p:pic>
        <p:nvPicPr>
          <p:cNvPr id="752" name="Google Shape;752;p58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58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8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Definitions</a:t>
            </a:r>
            <a:endParaRPr/>
          </a:p>
        </p:txBody>
      </p:sp>
      <p:sp>
        <p:nvSpPr>
          <p:cNvPr id="761" name="Google Shape;761;p59"/>
          <p:cNvSpPr txBox="1">
            <a:spLocks noGrp="1"/>
          </p:cNvSpPr>
          <p:nvPr>
            <p:ph type="body" idx="1"/>
          </p:nvPr>
        </p:nvSpPr>
        <p:spPr>
          <a:xfrm>
            <a:off x="838200" y="1037545"/>
            <a:ext cx="10979034" cy="518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252627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 u="sng">
                <a:solidFill>
                  <a:srgbClr val="252627"/>
                </a:solidFill>
              </a:rPr>
              <a:t>Isolation: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For those who have the disease and attempting to separate from those who are not sick with the disease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 u="sng">
                <a:solidFill>
                  <a:srgbClr val="252627"/>
                </a:solidFill>
              </a:rPr>
              <a:t>Quarantine</a:t>
            </a:r>
            <a:r>
              <a:rPr lang="en-US" sz="2800">
                <a:solidFill>
                  <a:srgbClr val="252627"/>
                </a:solidFill>
              </a:rPr>
              <a:t>: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For those who were exposed to the disease and attempting to separate from others and to monitor for illness</a:t>
            </a:r>
            <a:endParaRPr/>
          </a:p>
        </p:txBody>
      </p:sp>
      <p:pic>
        <p:nvPicPr>
          <p:cNvPr id="762" name="Google Shape;762;p59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9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59"/>
          <p:cNvSpPr txBox="1"/>
          <p:nvPr/>
        </p:nvSpPr>
        <p:spPr>
          <a:xfrm>
            <a:off x="7395411" y="6612978"/>
            <a:ext cx="47965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490728ebd3_0_617"/>
          <p:cNvSpPr txBox="1">
            <a:spLocks noGrp="1"/>
          </p:cNvSpPr>
          <p:nvPr>
            <p:ph type="title"/>
          </p:nvPr>
        </p:nvSpPr>
        <p:spPr>
          <a:xfrm>
            <a:off x="838200" y="118250"/>
            <a:ext cx="111780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ct val="1000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Considerations for Outbreak Management</a:t>
            </a:r>
            <a:endParaRPr/>
          </a:p>
        </p:txBody>
      </p:sp>
      <p:sp>
        <p:nvSpPr>
          <p:cNvPr id="771" name="Google Shape;771;g2490728ebd3_0_617"/>
          <p:cNvSpPr txBox="1">
            <a:spLocks noGrp="1"/>
          </p:cNvSpPr>
          <p:nvPr>
            <p:ph type="body" idx="1"/>
          </p:nvPr>
        </p:nvSpPr>
        <p:spPr>
          <a:xfrm>
            <a:off x="838200" y="1363375"/>
            <a:ext cx="109791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Screening, surveillance, identification of cases</a:t>
            </a:r>
            <a:endParaRPr sz="280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Prevention strategies (e.g., quarantine, isolation, PPE, vaccinations)</a:t>
            </a:r>
            <a:endParaRPr sz="280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Preparation for surge capacity and ensuring adequate supply of tests, vaccines, medications, and healthcare supplies</a:t>
            </a:r>
            <a:endParaRPr sz="280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Clear, effective communication</a:t>
            </a:r>
            <a:endParaRPr sz="2800">
              <a:solidFill>
                <a:srgbClr val="000000"/>
              </a:solidFill>
            </a:endParaRPr>
          </a:p>
          <a:p>
            <a:pPr marL="685800" lvl="1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Collaboration and support</a:t>
            </a:r>
            <a:endParaRPr sz="2800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772" name="Google Shape;772;g2490728ebd3_0_617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g2490728ebd3_0_617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g2490728ebd3_0_617"/>
          <p:cNvSpPr txBox="1"/>
          <p:nvPr/>
        </p:nvSpPr>
        <p:spPr>
          <a:xfrm>
            <a:off x="7395411" y="6612978"/>
            <a:ext cx="4796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https://en.wikipedia.org/wiki/Respiratory_tract_infection#/media/File:Illu_conducting_passages.svg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1"/>
          <p:cNvSpPr txBox="1">
            <a:spLocks noGrp="1"/>
          </p:cNvSpPr>
          <p:nvPr>
            <p:ph type="body" idx="1"/>
          </p:nvPr>
        </p:nvSpPr>
        <p:spPr>
          <a:xfrm>
            <a:off x="838200" y="1153350"/>
            <a:ext cx="11177588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Many infectious diseases contribute to significant morbidity and mortality in children and then are exacerbated during a disaster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IMCI is a focused, simple community-based approach to task-shift management of biggest causes of pediatric morbidity and mortality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Promotes home care and timely </a:t>
            </a:r>
            <a:r>
              <a:rPr lang="en-US" sz="2800">
                <a:solidFill>
                  <a:srgbClr val="252627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referrals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Integrates aspects of nutrition, immunization, health promotion, and disease prevention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Prompt recognition of contagious infectious diseases is important for mitigation strategies to prevent further spread</a:t>
            </a:r>
            <a:endParaRPr/>
          </a:p>
        </p:txBody>
      </p:sp>
      <p:pic>
        <p:nvPicPr>
          <p:cNvPr id="781" name="Google Shape;781;p61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61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61"/>
          <p:cNvSpPr txBox="1"/>
          <p:nvPr/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61"/>
          <p:cNvSpPr txBox="1"/>
          <p:nvPr/>
        </p:nvSpPr>
        <p:spPr>
          <a:xfrm>
            <a:off x="-6234113" y="104843"/>
            <a:ext cx="5019675" cy="46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785275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Importance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838200" y="1034143"/>
            <a:ext cx="3494314" cy="479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Under-five mortality: probability of a child dying between birth and 5 years of 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Declined 61% from 1990 to 2020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>
                <a:solidFill>
                  <a:srgbClr val="252627"/>
                </a:solidFill>
              </a:rPr>
              <a:t>But,</a:t>
            </a:r>
            <a:r>
              <a:rPr lang="en-US" u="sng">
                <a:solidFill>
                  <a:srgbClr val="252627"/>
                </a:solidFill>
              </a:rPr>
              <a:t>13800 </a:t>
            </a:r>
            <a:r>
              <a:rPr lang="en-US">
                <a:solidFill>
                  <a:srgbClr val="252627"/>
                </a:solidFill>
              </a:rPr>
              <a:t>under-five deaths still occur every day</a:t>
            </a:r>
            <a:endParaRPr/>
          </a:p>
        </p:txBody>
      </p:sp>
      <p:pic>
        <p:nvPicPr>
          <p:cNvPr id="146" name="Google Shape;146;p6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9993" y="1034143"/>
            <a:ext cx="7212496" cy="49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8341895" y="6612977"/>
            <a:ext cx="3672533" cy="2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https://data.unicef.org/topic/child-survival/under-five-mortality/</a:t>
            </a:r>
            <a:endParaRPr sz="800" b="0" i="0" u="none" strike="noStrike" cap="none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374766" y="0"/>
            <a:ext cx="11991405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252627"/>
                </a:solidFill>
              </a:rPr>
              <a:t>Global Causes of Under-Five Deaths (2019)</a:t>
            </a:r>
            <a:endParaRPr/>
          </a:p>
        </p:txBody>
      </p:sp>
      <p:pic>
        <p:nvPicPr>
          <p:cNvPr id="156" name="Google Shape;156;p7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9035143" y="6612978"/>
            <a:ext cx="41767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252627"/>
                </a:solidFill>
                <a:latin typeface="Arial"/>
                <a:ea typeface="Arial"/>
                <a:cs typeface="Arial"/>
                <a:sym typeface="Arial"/>
              </a:rPr>
              <a:t>Perin et al. The Lancet, 2022.</a:t>
            </a:r>
            <a:endParaRPr sz="800" b="0" i="0" u="none" strike="noStrike" cap="none">
              <a:solidFill>
                <a:srgbClr val="252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5">
            <a:alphaModFix/>
          </a:blip>
          <a:srcRect l="2378" t="4945" r="4244" b="2395"/>
          <a:stretch/>
        </p:blipFill>
        <p:spPr>
          <a:xfrm>
            <a:off x="2743200" y="878079"/>
            <a:ext cx="6291943" cy="495085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5929567" y="770382"/>
            <a:ext cx="1320319" cy="884247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7507995" y="3861925"/>
            <a:ext cx="1320319" cy="884247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550804" y="5371219"/>
            <a:ext cx="1098706" cy="60870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789741" y="5339016"/>
            <a:ext cx="873490" cy="56541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5056077" y="5257461"/>
            <a:ext cx="873490" cy="56541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4234337" y="5050249"/>
            <a:ext cx="873490" cy="56541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3261045" y="4365170"/>
            <a:ext cx="915922" cy="38100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3261045" y="4174669"/>
            <a:ext cx="915922" cy="38100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3039422" y="3861925"/>
            <a:ext cx="915922" cy="38100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3561925" y="1525045"/>
            <a:ext cx="1164770" cy="565412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328051" y="1055395"/>
            <a:ext cx="1461689" cy="599233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03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252627"/>
                </a:solidFill>
              </a:rPr>
              <a:t>Infections in Disaster Situations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838200" y="1037550"/>
            <a:ext cx="6212100" cy="47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High baseline under-five mortality in low-middle income countries (LMIC)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Humanitarian emergencies/disasters exacerbate already heavy disease burden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New diseases related to complications of disaster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Care provision suffers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Co-morbid malnutrition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627"/>
              </a:buClr>
              <a:buSzPts val="2800"/>
              <a:buChar char="•"/>
            </a:pPr>
            <a:r>
              <a:rPr lang="en-US" sz="2800">
                <a:solidFill>
                  <a:srgbClr val="252627"/>
                </a:solidFill>
              </a:rPr>
              <a:t>Collapse of public health infrastructure</a:t>
            </a:r>
            <a:endParaRPr>
              <a:solidFill>
                <a:srgbClr val="252627"/>
              </a:solidFill>
            </a:endParaRPr>
          </a:p>
        </p:txBody>
      </p:sp>
      <p:pic>
        <p:nvPicPr>
          <p:cNvPr id="178" name="Google Shape;178;p8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 descr="cf156ed9-a693-4ba7-89f9-f49da2ecfc1c@eurprd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0152" y="1779737"/>
            <a:ext cx="5088101" cy="3386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672823" y="1346325"/>
            <a:ext cx="1115262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627"/>
              </a:buClr>
              <a:buSzPts val="6000"/>
              <a:buFont typeface="Arial"/>
              <a:buNone/>
            </a:pPr>
            <a:r>
              <a:rPr lang="en-US">
                <a:solidFill>
                  <a:srgbClr val="252627"/>
                </a:solidFill>
              </a:rPr>
              <a:t>Integrated Management of Childhood Illness (IMCI)</a:t>
            </a:r>
            <a:endParaRPr/>
          </a:p>
        </p:txBody>
      </p:sp>
      <p:pic>
        <p:nvPicPr>
          <p:cNvPr id="186" name="Google Shape;186;p9" descr="A blue sign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66" y="5969114"/>
            <a:ext cx="1520852" cy="6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4564" y="5828934"/>
            <a:ext cx="873490" cy="9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adoSPH THeme 1">
      <a:dk1>
        <a:srgbClr val="4B4C4F"/>
      </a:dk1>
      <a:lt1>
        <a:srgbClr val="FFFFFF"/>
      </a:lt1>
      <a:dk2>
        <a:srgbClr val="4B4C4F"/>
      </a:dk2>
      <a:lt2>
        <a:srgbClr val="D8D8DA"/>
      </a:lt2>
      <a:accent1>
        <a:srgbClr val="056B7D"/>
      </a:accent1>
      <a:accent2>
        <a:srgbClr val="E5A966"/>
      </a:accent2>
      <a:accent3>
        <a:srgbClr val="8AC39E"/>
      </a:accent3>
      <a:accent4>
        <a:srgbClr val="EF8B69"/>
      </a:accent4>
      <a:accent5>
        <a:srgbClr val="F1E091"/>
      </a:accent5>
      <a:accent6>
        <a:srgbClr val="8AC39E"/>
      </a:accent6>
      <a:hlink>
        <a:srgbClr val="056B7D"/>
      </a:hlink>
      <a:folHlink>
        <a:srgbClr val="6C64B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65ffeb-9dbb-40de-b4ca-612e1efc0408" xsi:nil="true"/>
    <lcf76f155ced4ddcb4097134ff3c332f xmlns="4dfae5c4-1aa5-471c-9352-d6a983fc6473">
      <Terms xmlns="http://schemas.microsoft.com/office/infopath/2007/PartnerControls"/>
    </lcf76f155ced4ddcb4097134ff3c332f>
    <_dlc_DocId xmlns="be65ffeb-9dbb-40de-b4ca-612e1efc0408">PPNID-1279653689-26175</_dlc_DocId>
    <_dlc_DocIdUrl xmlns="be65ffeb-9dbb-40de-b4ca-612e1efc0408">
      <Url>https://pediatricpandemicnetwork.sharepoint.com/sites/Education/_layouts/15/DocIdRedir.aspx?ID=PPNID-1279653689-26175</Url>
      <Description>PPNID-1279653689-26175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67A9A22C16F4AA9380EBF6A54BA37" ma:contentTypeVersion="14" ma:contentTypeDescription="Create a new document." ma:contentTypeScope="" ma:versionID="aac59c750bb8d7a873cb62d72d286897">
  <xsd:schema xmlns:xsd="http://www.w3.org/2001/XMLSchema" xmlns:xs="http://www.w3.org/2001/XMLSchema" xmlns:p="http://schemas.microsoft.com/office/2006/metadata/properties" xmlns:ns2="4dfae5c4-1aa5-471c-9352-d6a983fc6473" xmlns:ns3="be65ffeb-9dbb-40de-b4ca-612e1efc0408" targetNamespace="http://schemas.microsoft.com/office/2006/metadata/properties" ma:root="true" ma:fieldsID="db6b48cff764712721d3fdb1969bac90" ns2:_="" ns3:_="">
    <xsd:import namespace="4dfae5c4-1aa5-471c-9352-d6a983fc6473"/>
    <xsd:import namespace="be65ffeb-9dbb-40de-b4ca-612e1efc04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ae5c4-1aa5-471c-9352-d6a983fc6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ff8a43-7332-4331-807f-7ddebb798e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5ffeb-9dbb-40de-b4ca-612e1efc04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cc0df81-bbd1-4492-993a-3e761dc22aa2}" ma:internalName="TaxCatchAll" ma:showField="CatchAllData" ma:web="be65ffeb-9dbb-40de-b4ca-612e1efc04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39DB64-E2DC-40D9-82D9-F614312ED5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E2B19F0-7822-4640-9681-9A5A9C57ADE3}">
  <ds:schemaRefs>
    <ds:schemaRef ds:uri="http://schemas.microsoft.com/office/2006/metadata/properties"/>
    <ds:schemaRef ds:uri="http://schemas.microsoft.com/office/infopath/2007/PartnerControls"/>
    <ds:schemaRef ds:uri="be65ffeb-9dbb-40de-b4ca-612e1efc0408"/>
    <ds:schemaRef ds:uri="4dfae5c4-1aa5-471c-9352-d6a983fc6473"/>
  </ds:schemaRefs>
</ds:datastoreItem>
</file>

<file path=customXml/itemProps3.xml><?xml version="1.0" encoding="utf-8"?>
<ds:datastoreItem xmlns:ds="http://schemas.openxmlformats.org/officeDocument/2006/customXml" ds:itemID="{E7CE9D9B-F6D3-4D9A-B0F7-93C06210919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4811C5B-1A55-4A89-8959-8FE82327E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ae5c4-1aa5-471c-9352-d6a983fc6473"/>
    <ds:schemaRef ds:uri="be65ffeb-9dbb-40de-b4ca-612e1efc04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55</Slides>
  <Notes>55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Management of Prevalent Infections in Children Following a Disaster</vt:lpstr>
      <vt:lpstr>Learning Objectives</vt:lpstr>
      <vt:lpstr>Infectious Diseases Concepts</vt:lpstr>
      <vt:lpstr>Definition</vt:lpstr>
      <vt:lpstr>Modes of Transmission</vt:lpstr>
      <vt:lpstr>Importance</vt:lpstr>
      <vt:lpstr>Global Causes of Under-Five Deaths (2019)</vt:lpstr>
      <vt:lpstr>Infections in Disaster Situations</vt:lpstr>
      <vt:lpstr>Integrated Management of Childhood Illness (IMCI)</vt:lpstr>
      <vt:lpstr>IMCI</vt:lpstr>
      <vt:lpstr>IMCI Management</vt:lpstr>
      <vt:lpstr>IMCI Assessment</vt:lpstr>
      <vt:lpstr>IMCI Danger Signs</vt:lpstr>
      <vt:lpstr>IMCI Danger Signs</vt:lpstr>
      <vt:lpstr>PowerPoint Presentation</vt:lpstr>
      <vt:lpstr>PowerPoint Presentation</vt:lpstr>
      <vt:lpstr>IMCI Management</vt:lpstr>
      <vt:lpstr>Acute Respiratory Infections (ARI)</vt:lpstr>
      <vt:lpstr>ARI</vt:lpstr>
      <vt:lpstr>Assessment of a Child with an ARI</vt:lpstr>
      <vt:lpstr>Pneumonia</vt:lpstr>
      <vt:lpstr>Pneumonia</vt:lpstr>
      <vt:lpstr>Important Acute Infections in Disaster Settings</vt:lpstr>
      <vt:lpstr>Measles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Vector-Borne Diseases</vt:lpstr>
      <vt:lpstr>Malaria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Dengue</vt:lpstr>
      <vt:lpstr>PowerPoint Presentation</vt:lpstr>
      <vt:lpstr>PowerPoint Presentation</vt:lpstr>
      <vt:lpstr>Meningitis</vt:lpstr>
      <vt:lpstr>Meningitis</vt:lpstr>
      <vt:lpstr>Other Infectious Diseases: Key Considerations </vt:lpstr>
      <vt:lpstr>Other Key Considerations</vt:lpstr>
      <vt:lpstr>Vaccination in Disaster Settings</vt:lpstr>
      <vt:lpstr>Strategies for Immunization Programs</vt:lpstr>
      <vt:lpstr>Catch-up Vaccination Considerations</vt:lpstr>
      <vt:lpstr>Disease Specific Situations Requiring Prophylaxis</vt:lpstr>
      <vt:lpstr>Outbreak Management</vt:lpstr>
      <vt:lpstr>Definitions</vt:lpstr>
      <vt:lpstr>Definitions</vt:lpstr>
      <vt:lpstr>Considerations for Outbreak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Halmo, Laurie</dc:creator>
  <cp:revision>5</cp:revision>
  <dcterms:created xsi:type="dcterms:W3CDTF">2021-08-26T21:28:45Z</dcterms:created>
  <dcterms:modified xsi:type="dcterms:W3CDTF">2026-06-15T19:48:05Z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0x0101001FB67A9A22C16F4AA9380EBF6A54BA37</vt:lpwstr>
  </property>
  <property fmtid="{D5CDD505-2E9C-101B-9397-08002B2CF9AE}" pid="3" name="_dlc_DocIdItemGuid">
    <vt:lpwstr>096cd186-e37e-4a5d-af9e-291986056320</vt:lpwstr>
  </property>
  <property fmtid="{D5CDD505-2E9C-101B-9397-08002B2CF9AE}" pid="4" name="MediaServiceImageTags">
    <vt:lpwstr/>
  </property>
</Properties>
</file>