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 id="2147483660" r:id="rId6"/>
  </p:sldMasterIdLst>
  <p:notesMasterIdLst>
    <p:notesMasterId r:id="rId54"/>
  </p:notesMasterIdLst>
  <p:sldIdLst>
    <p:sldId id="256" r:id="rId7"/>
    <p:sldId id="257" r:id="rId8"/>
    <p:sldId id="259"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hqG7cIvJBYRCnIy0Al9r58p3n2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rad Wanyama" initials="" lastIdx="12" clrIdx="0"/>
  <p:cmAuthor id="1" name="Celia Wanda Kariuki" initials="" lastIdx="7" clrIdx="1"/>
  <p:cmAuthor id="2" name="Lisa Umphrey"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5355AB-5175-2A42-C548-6CC874FB0762}" v="35" dt="2026-06-08T16:53:39.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customschemas.google.com/relationships/presentationmetadata" Target="meta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
        <p:nvSpPr>
          <p:cNvPr id="230" name="Google Shape;230;p12: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
        <p:nvSpPr>
          <p:cNvPr id="231" name="Google Shape;231;p12:notes"/>
          <p:cNvSpPr>
            <a:spLocks noGrp="1" noRot="1" noChangeAspect="1"/>
          </p:cNvSpPr>
          <p:nvPr>
            <p:ph type="sldImg" idx="2"/>
          </p:nvPr>
        </p:nvSpPr>
        <p:spPr>
          <a:xfrm>
            <a:off x="393700" y="692150"/>
            <a:ext cx="60706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
        <p:nvSpPr>
          <p:cNvPr id="232" name="Google Shape;232;p12: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r>
              <a:rPr lang="en-US">
                <a:latin typeface="Arial"/>
                <a:ea typeface="Arial"/>
                <a:cs typeface="Arial"/>
                <a:sym typeface="Arial"/>
              </a:rPr>
              <a:t>D stands for Disability. Rapidly assess mental status and carry out a minimal neurological exam (pupils, motor). Assess if the child is alert, responsive to verbal or painful stimuli, or unresponsive. In addition, the pupils should be assessed for size, equality, and response to light. A quick motor exam can determine if all four extremities show motor activity. To determine conscious level, use the AVPN evaluation (Alert, responsive to Verbal stimuli, responsive to Pain, Non responsive). Once at the hospital, you can determine the score for the Glasgow coma scale. </a:t>
            </a:r>
            <a:endParaRPr/>
          </a:p>
          <a:p>
            <a:pPr marL="0" lvl="0" indent="0" algn="l" rtl="0">
              <a:lnSpc>
                <a:spcPct val="120000"/>
              </a:lnSpc>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
        <p:nvSpPr>
          <p:cNvPr id="247" name="Google Shape;247;p14: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
        <p:nvSpPr>
          <p:cNvPr id="248" name="Google Shape;248;p14:notes"/>
          <p:cNvSpPr>
            <a:spLocks noGrp="1" noRot="1" noChangeAspect="1"/>
          </p:cNvSpPr>
          <p:nvPr>
            <p:ph type="sldImg" idx="2"/>
          </p:nvPr>
        </p:nvSpPr>
        <p:spPr>
          <a:xfrm>
            <a:off x="393700" y="692150"/>
            <a:ext cx="60706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
        <p:nvSpPr>
          <p:cNvPr id="249" name="Google Shape;249;p14: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r>
              <a:rPr lang="en-US">
                <a:latin typeface="Arial"/>
                <a:ea typeface="Arial"/>
                <a:cs typeface="Arial"/>
                <a:sym typeface="Arial"/>
              </a:rPr>
              <a:t>E stands for exposure. Completely undress the patient and  perform a complete physical examination. Do not let the patient get cold. Infants may quickly become hypothermic, especially if they are wet.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Xx% - look up your countries penetrating trauma statistic and insert</a:t>
            </a:r>
            <a:endParaRPr/>
          </a:p>
          <a:p>
            <a:pPr marL="0" lvl="0" indent="0" algn="l" rtl="0">
              <a:spcBef>
                <a:spcPts val="0"/>
              </a:spcBef>
              <a:spcAft>
                <a:spcPts val="0"/>
              </a:spcAft>
              <a:buNone/>
            </a:pPr>
            <a:r>
              <a:rPr lang="en-US">
                <a:latin typeface="Arial"/>
                <a:ea typeface="Arial"/>
                <a:cs typeface="Arial"/>
                <a:sym typeface="Arial"/>
              </a:rPr>
              <a:t>Nigeria 40-60%</a:t>
            </a:r>
            <a:endParaRPr/>
          </a:p>
          <a:p>
            <a:pPr marL="0" lvl="0" indent="0" algn="l" rtl="0">
              <a:spcBef>
                <a:spcPts val="0"/>
              </a:spcBef>
              <a:spcAft>
                <a:spcPts val="0"/>
              </a:spcAft>
              <a:buNone/>
            </a:pPr>
            <a:r>
              <a:rPr lang="en-US">
                <a:latin typeface="Arial"/>
                <a:ea typeface="Arial"/>
                <a:cs typeface="Arial"/>
                <a:sym typeface="Arial"/>
              </a:rPr>
              <a:t>USA 20%</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 total of 748,347 pediatric trauma patients were assessed. Blunt trauma was identified as the cause in 601,898 (80.43%) patients compared with 55,597 (7.4%) patients with penetrating trauma. Blunt trauma patients were younger on average and more likely to be female. Despite having a slightly higher mean injury severity scores, blunt trauma patients had shorter length of stay in the hospital (2.9 </a:t>
            </a:r>
            <a:r>
              <a:rPr lang="en-US" i="1">
                <a:latin typeface="Arial"/>
                <a:ea typeface="Arial"/>
                <a:cs typeface="Arial"/>
                <a:sym typeface="Arial"/>
              </a:rPr>
              <a:t>versus</a:t>
            </a:r>
            <a:r>
              <a:rPr lang="en-US">
                <a:latin typeface="Arial"/>
                <a:ea typeface="Arial"/>
                <a:cs typeface="Arial"/>
                <a:sym typeface="Arial"/>
              </a:rPr>
              <a:t> 4.3 d, </a:t>
            </a:r>
            <a:r>
              <a:rPr lang="en-US" i="1">
                <a:latin typeface="Arial"/>
                <a:ea typeface="Arial"/>
                <a:cs typeface="Arial"/>
                <a:sym typeface="Arial"/>
              </a:rPr>
              <a:t>P</a:t>
            </a:r>
            <a:r>
              <a:rPr lang="en-US">
                <a:latin typeface="Arial"/>
                <a:ea typeface="Arial"/>
                <a:cs typeface="Arial"/>
                <a:sym typeface="Arial"/>
              </a:rPr>
              <a:t> &lt; 0.001), fewer complications (34.8% </a:t>
            </a:r>
            <a:r>
              <a:rPr lang="en-US" i="1">
                <a:latin typeface="Arial"/>
                <a:ea typeface="Arial"/>
                <a:cs typeface="Arial"/>
                <a:sym typeface="Arial"/>
              </a:rPr>
              <a:t>versus</a:t>
            </a:r>
            <a:r>
              <a:rPr lang="en-US">
                <a:latin typeface="Arial"/>
                <a:ea typeface="Arial"/>
                <a:cs typeface="Arial"/>
                <a:sym typeface="Arial"/>
              </a:rPr>
              <a:t> 38.6%, </a:t>
            </a:r>
            <a:r>
              <a:rPr lang="en-US" i="1">
                <a:latin typeface="Arial"/>
                <a:ea typeface="Arial"/>
                <a:cs typeface="Arial"/>
                <a:sym typeface="Arial"/>
              </a:rPr>
              <a:t>P</a:t>
            </a:r>
            <a:r>
              <a:rPr lang="en-US">
                <a:latin typeface="Arial"/>
                <a:ea typeface="Arial"/>
                <a:cs typeface="Arial"/>
                <a:sym typeface="Arial"/>
              </a:rPr>
              <a:t> &lt; 0.001), and a much lower mortality rate (1.3% </a:t>
            </a:r>
            <a:r>
              <a:rPr lang="en-US" i="1">
                <a:latin typeface="Arial"/>
                <a:ea typeface="Arial"/>
                <a:cs typeface="Arial"/>
                <a:sym typeface="Arial"/>
              </a:rPr>
              <a:t>versus</a:t>
            </a:r>
            <a:r>
              <a:rPr lang="en-US">
                <a:latin typeface="Arial"/>
                <a:ea typeface="Arial"/>
                <a:cs typeface="Arial"/>
                <a:sym typeface="Arial"/>
              </a:rPr>
              <a:t> 7.1%, </a:t>
            </a:r>
            <a:r>
              <a:rPr lang="en-US" i="1">
                <a:latin typeface="Arial"/>
                <a:ea typeface="Arial"/>
                <a:cs typeface="Arial"/>
                <a:sym typeface="Arial"/>
              </a:rPr>
              <a:t>P</a:t>
            </a:r>
            <a:r>
              <a:rPr lang="en-US">
                <a:latin typeface="Arial"/>
                <a:ea typeface="Arial"/>
                <a:cs typeface="Arial"/>
                <a:sym typeface="Arial"/>
              </a:rPr>
              <a:t> &lt; 0.001). Blunt trauma patients were more likely to undergo computed tomography scanning but less likely to receive transfusions (1.79% </a:t>
            </a:r>
            <a:r>
              <a:rPr lang="en-US" i="1">
                <a:latin typeface="Arial"/>
                <a:ea typeface="Arial"/>
                <a:cs typeface="Arial"/>
                <a:sym typeface="Arial"/>
              </a:rPr>
              <a:t>versus</a:t>
            </a:r>
            <a:r>
              <a:rPr lang="en-US">
                <a:latin typeface="Arial"/>
                <a:ea typeface="Arial"/>
                <a:cs typeface="Arial"/>
                <a:sym typeface="Arial"/>
              </a:rPr>
              <a:t> 5.5%, </a:t>
            </a:r>
            <a:r>
              <a:rPr lang="en-US" i="1">
                <a:latin typeface="Arial"/>
                <a:ea typeface="Arial"/>
                <a:cs typeface="Arial"/>
                <a:sym typeface="Arial"/>
              </a:rPr>
              <a:t>P</a:t>
            </a:r>
            <a:r>
              <a:rPr lang="en-US">
                <a:latin typeface="Arial"/>
                <a:ea typeface="Arial"/>
                <a:cs typeface="Arial"/>
                <a:sym typeface="Arial"/>
              </a:rPr>
              <a:t> &lt; 0.001) and to undergo exploratory laparotomy (0.9% </a:t>
            </a:r>
            <a:r>
              <a:rPr lang="en-US" i="1">
                <a:latin typeface="Arial"/>
                <a:ea typeface="Arial"/>
                <a:cs typeface="Arial"/>
                <a:sym typeface="Arial"/>
              </a:rPr>
              <a:t>versus</a:t>
            </a:r>
            <a:r>
              <a:rPr lang="en-US">
                <a:latin typeface="Arial"/>
                <a:ea typeface="Arial"/>
                <a:cs typeface="Arial"/>
                <a:sym typeface="Arial"/>
              </a:rPr>
              <a:t> 9.4%, </a:t>
            </a:r>
            <a:r>
              <a:rPr lang="en-US" i="1">
                <a:latin typeface="Arial"/>
                <a:ea typeface="Arial"/>
                <a:cs typeface="Arial"/>
                <a:sym typeface="Arial"/>
              </a:rPr>
              <a:t>P</a:t>
            </a:r>
            <a:r>
              <a:rPr lang="en-US">
                <a:latin typeface="Arial"/>
                <a:ea typeface="Arial"/>
                <a:cs typeface="Arial"/>
                <a:sym typeface="Arial"/>
              </a:rPr>
              <a:t> &lt; 0.001) and thoracotomy (0.07% </a:t>
            </a:r>
            <a:r>
              <a:rPr lang="en-US" i="1">
                <a:latin typeface="Arial"/>
                <a:ea typeface="Arial"/>
                <a:cs typeface="Arial"/>
                <a:sym typeface="Arial"/>
              </a:rPr>
              <a:t>versus</a:t>
            </a:r>
            <a:r>
              <a:rPr lang="en-US">
                <a:latin typeface="Arial"/>
                <a:ea typeface="Arial"/>
                <a:cs typeface="Arial"/>
                <a:sym typeface="Arial"/>
              </a:rPr>
              <a:t> 1.7%, </a:t>
            </a:r>
            <a:r>
              <a:rPr lang="en-US" i="1">
                <a:latin typeface="Arial"/>
                <a:ea typeface="Arial"/>
                <a:cs typeface="Arial"/>
                <a:sym typeface="Arial"/>
              </a:rPr>
              <a:t>P</a:t>
            </a:r>
            <a:r>
              <a:rPr lang="en-US">
                <a:latin typeface="Arial"/>
                <a:ea typeface="Arial"/>
                <a:cs typeface="Arial"/>
                <a:sym typeface="Arial"/>
              </a:rPr>
              <a:t> &lt; 0.001). Variations in outcome and resource use were also noted by age.</a:t>
            </a:r>
            <a:endParaRPr/>
          </a:p>
          <a:p>
            <a:pPr marL="0" lvl="0" indent="0" algn="l" rtl="0">
              <a:spcBef>
                <a:spcPts val="0"/>
              </a:spcBef>
              <a:spcAft>
                <a:spcPts val="0"/>
              </a:spcAft>
              <a:buNone/>
            </a:pPr>
            <a:endParaRPr>
              <a:latin typeface="Arial"/>
              <a:ea typeface="Arial"/>
              <a:cs typeface="Arial"/>
              <a:sym typeface="Arial"/>
            </a:endParaRPr>
          </a:p>
        </p:txBody>
      </p:sp>
      <p:sp>
        <p:nvSpPr>
          <p:cNvPr id="282" name="Google Shape;2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
        <p:nvSpPr>
          <p:cNvPr id="143" name="Google Shape;143;p5: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
        <p:nvSpPr>
          <p:cNvPr id="144" name="Google Shape;144;p5:notes"/>
          <p:cNvSpPr>
            <a:spLocks noGrp="1" noRot="1" noChangeAspect="1"/>
          </p:cNvSpPr>
          <p:nvPr>
            <p:ph type="sldImg" idx="2"/>
          </p:nvPr>
        </p:nvSpPr>
        <p:spPr>
          <a:xfrm>
            <a:off x="393700" y="692150"/>
            <a:ext cx="60706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
        <p:nvSpPr>
          <p:cNvPr id="145" name="Google Shape;145;p5: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r>
              <a:rPr lang="en-US">
                <a:latin typeface="Arial"/>
                <a:ea typeface="Arial"/>
                <a:cs typeface="Arial"/>
                <a:sym typeface="Arial"/>
              </a:rPr>
              <a:t>Management of trauma requires a systematic approach. The initial ABCDE assessment is widely accepted. This approach prioritizes stabilization and giving immediate treatment for life threatening conditions, followed by secondary assessment and triage. All this is done before knowing in detail any personal background or data from a complete physical examination.</a:t>
            </a:r>
            <a:endParaRPr/>
          </a:p>
          <a:p>
            <a:pPr marL="0" lvl="0" indent="0" algn="l" rtl="0">
              <a:spcBef>
                <a:spcPts val="0"/>
              </a:spcBef>
              <a:spcAft>
                <a:spcPts val="0"/>
              </a:spcAft>
              <a:buNone/>
            </a:pPr>
            <a:r>
              <a:rPr lang="en-US">
                <a:latin typeface="Arial"/>
                <a:ea typeface="Arial"/>
                <a:cs typeface="Arial"/>
                <a:sym typeface="Arial"/>
              </a:rPr>
              <a:t>Read</a:t>
            </a:r>
            <a:endParaRPr/>
          </a:p>
          <a:p>
            <a:pPr marL="0" lvl="0" indent="0" algn="l" rtl="0">
              <a:spcBef>
                <a:spcPts val="0"/>
              </a:spcBef>
              <a:spcAft>
                <a:spcPts val="0"/>
              </a:spcAft>
              <a:buNone/>
            </a:pPr>
            <a:r>
              <a:rPr lang="en-US">
                <a:latin typeface="Arial"/>
                <a:ea typeface="Arial"/>
                <a:cs typeface="Arial"/>
                <a:sym typeface="Arial"/>
              </a:rPr>
              <a:t>A - Airway patency also includes cervical spine control </a:t>
            </a:r>
            <a:endParaRPr/>
          </a:p>
          <a:p>
            <a:pPr marL="0" lvl="0" indent="0" algn="l" rtl="0">
              <a:spcBef>
                <a:spcPts val="0"/>
              </a:spcBef>
              <a:spcAft>
                <a:spcPts val="0"/>
              </a:spcAft>
              <a:buNone/>
            </a:pPr>
            <a:r>
              <a:rPr lang="en-US">
                <a:latin typeface="Arial"/>
                <a:ea typeface="Arial"/>
                <a:cs typeface="Arial"/>
                <a:sym typeface="Arial"/>
              </a:rPr>
              <a:t>E – If patients need to be undressed because of exposure issues, don’t let them get cold</a:t>
            </a:r>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
        <p:nvSpPr>
          <p:cNvPr id="158" name="Google Shape;158;p6: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
        <p:nvSpPr>
          <p:cNvPr id="159" name="Google Shape;159;p6:notes"/>
          <p:cNvSpPr>
            <a:spLocks noGrp="1" noRot="1" noChangeAspect="1"/>
          </p:cNvSpPr>
          <p:nvPr>
            <p:ph type="sldImg" idx="2"/>
          </p:nvPr>
        </p:nvSpPr>
        <p:spPr>
          <a:xfrm>
            <a:off x="393700" y="692150"/>
            <a:ext cx="60706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
        <p:nvSpPr>
          <p:cNvPr id="160" name="Google Shape;160;p6: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r>
              <a:rPr lang="en-US">
                <a:latin typeface="Arial"/>
                <a:ea typeface="Arial"/>
                <a:cs typeface="Arial"/>
                <a:sym typeface="Arial"/>
              </a:rPr>
              <a:t>The objective of airway clearing is to promote adequate gas exchange. Recognize and clear any obstruction, and try to prevent aspiration of gastric contents. Keep a midline position, do jaw thrust to open airway. Consider possible lesions in the cervical spine: in these cases, head tilt and chin lift are contraindicated. Spine immobilization must include a hard cervical collar.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Tital volume in a minute = minute ventilation</a:t>
            </a:r>
            <a:endParaRPr/>
          </a:p>
        </p:txBody>
      </p:sp>
      <p:sp>
        <p:nvSpPr>
          <p:cNvPr id="169" name="Google Shape;16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
        <p:nvSpPr>
          <p:cNvPr id="177" name="Google Shape;177;p8: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
        <p:nvSpPr>
          <p:cNvPr id="178" name="Google Shape;178;p8:notes"/>
          <p:cNvSpPr>
            <a:spLocks noGrp="1" noRot="1" noChangeAspect="1"/>
          </p:cNvSpPr>
          <p:nvPr>
            <p:ph type="sldImg" idx="2"/>
          </p:nvPr>
        </p:nvSpPr>
        <p:spPr>
          <a:xfrm>
            <a:off x="393700" y="692150"/>
            <a:ext cx="60706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
        <p:nvSpPr>
          <p:cNvPr id="179" name="Google Shape;179;p8:notes"/>
          <p:cNvSpPr txBox="1">
            <a:spLocks noGrp="1"/>
          </p:cNvSpPr>
          <p:nvPr>
            <p:ph type="body" idx="1"/>
          </p:nvPr>
        </p:nvSpPr>
        <p:spPr>
          <a:xfrm>
            <a:off x="914400" y="4343400"/>
            <a:ext cx="5029200" cy="4114800"/>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r>
              <a:rPr lang="en-US">
                <a:latin typeface="Arial"/>
                <a:ea typeface="Arial"/>
                <a:cs typeface="Arial"/>
                <a:sym typeface="Arial"/>
              </a:rPr>
              <a:t>C stands for Circulation. Adequate circulation may be determined by examining pulse pressure and rate, both peripheral and central. Document blood pressure, but keep in mind that in children circulation might be compromised with normal BP. Hypotension in children will not be evident until 25% to 30% of blood volume is lost, so begin aggressive fluid resuscitation immediately. Tachycardia is an earlier marker for hypovolemia. Look for external hemorrhages and control them by applying direct pressure to wounds. Thin pressure dressings are advisable, rather than bulky dressings. Fluid expansion with intravenous liquids, although challenging and requiring special equipment, may save lives.</a:t>
            </a:r>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3"/>
          <p:cNvSpPr>
            <a:spLocks noGrp="1"/>
          </p:cNvSpPr>
          <p:nvPr>
            <p:ph type="pic" idx="2"/>
          </p:nvPr>
        </p:nvSpPr>
        <p:spPr>
          <a:xfrm>
            <a:off x="5183188" y="457201"/>
            <a:ext cx="6172200" cy="5403850"/>
          </a:xfrm>
          <a:prstGeom prst="rect">
            <a:avLst/>
          </a:prstGeom>
          <a:noFill/>
          <a:ln>
            <a:noFill/>
          </a:ln>
        </p:spPr>
      </p:sp>
      <p:sp>
        <p:nvSpPr>
          <p:cNvPr id="51" name="Google Shape;51;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52"/>
        <p:cNvGrpSpPr/>
        <p:nvPr/>
      </p:nvGrpSpPr>
      <p:grpSpPr>
        <a:xfrm>
          <a:off x="0" y="0"/>
          <a:ext cx="0" cy="0"/>
          <a:chOff x="0" y="0"/>
          <a:chExt cx="0" cy="0"/>
        </a:xfrm>
      </p:grpSpPr>
      <p:sp>
        <p:nvSpPr>
          <p:cNvPr id="53" name="Google Shape;53;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4"/>
          <p:cNvSpPr>
            <a:spLocks noGrp="1"/>
          </p:cNvSpPr>
          <p:nvPr>
            <p:ph type="pic" idx="2"/>
          </p:nvPr>
        </p:nvSpPr>
        <p:spPr>
          <a:xfrm>
            <a:off x="5183188" y="0"/>
            <a:ext cx="7008812" cy="6858000"/>
          </a:xfrm>
          <a:prstGeom prst="rect">
            <a:avLst/>
          </a:prstGeom>
          <a:noFill/>
          <a:ln>
            <a:noFill/>
          </a:ln>
        </p:spPr>
      </p:sp>
      <p:sp>
        <p:nvSpPr>
          <p:cNvPr id="55" name="Google Shape;55;p6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7"/>
          <p:cNvSpPr txBox="1">
            <a:spLocks noGrp="1"/>
          </p:cNvSpPr>
          <p:nvPr>
            <p:ph type="body" idx="1"/>
          </p:nvPr>
        </p:nvSpPr>
        <p:spPr>
          <a:xfrm>
            <a:off x="838200" y="1825625"/>
            <a:ext cx="5181600" cy="39655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7"/>
          <p:cNvSpPr txBox="1">
            <a:spLocks noGrp="1"/>
          </p:cNvSpPr>
          <p:nvPr>
            <p:ph type="body" idx="2"/>
          </p:nvPr>
        </p:nvSpPr>
        <p:spPr>
          <a:xfrm>
            <a:off x="6172200" y="1825625"/>
            <a:ext cx="5181600" cy="39655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58"/>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8"/>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66"/>
          <p:cNvSpPr txBox="1">
            <a:spLocks noGrp="1"/>
          </p:cNvSpPr>
          <p:nvPr>
            <p:ph type="title"/>
          </p:nvPr>
        </p:nvSpPr>
        <p:spPr>
          <a:xfrm>
            <a:off x="831850" y="1346325"/>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6"/>
          <p:cNvSpPr txBox="1">
            <a:spLocks noGrp="1"/>
          </p:cNvSpPr>
          <p:nvPr>
            <p:ph type="body" idx="1"/>
          </p:nvPr>
        </p:nvSpPr>
        <p:spPr>
          <a:xfrm>
            <a:off x="831850" y="4226051"/>
            <a:ext cx="10515600" cy="9907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949495"/>
              </a:buClr>
              <a:buSzPts val="2000"/>
              <a:buNone/>
              <a:defRPr sz="2000">
                <a:solidFill>
                  <a:srgbClr val="949495"/>
                </a:solidFill>
              </a:defRPr>
            </a:lvl2pPr>
            <a:lvl3pPr marL="1371600" lvl="2" indent="-228600" algn="l">
              <a:lnSpc>
                <a:spcPct val="90000"/>
              </a:lnSpc>
              <a:spcBef>
                <a:spcPts val="500"/>
              </a:spcBef>
              <a:spcAft>
                <a:spcPts val="0"/>
              </a:spcAft>
              <a:buClr>
                <a:srgbClr val="949495"/>
              </a:buClr>
              <a:buSzPts val="1800"/>
              <a:buNone/>
              <a:defRPr sz="1800">
                <a:solidFill>
                  <a:srgbClr val="949495"/>
                </a:solidFill>
              </a:defRPr>
            </a:lvl3pPr>
            <a:lvl4pPr marL="1828800" lvl="3" indent="-228600" algn="l">
              <a:lnSpc>
                <a:spcPct val="90000"/>
              </a:lnSpc>
              <a:spcBef>
                <a:spcPts val="500"/>
              </a:spcBef>
              <a:spcAft>
                <a:spcPts val="0"/>
              </a:spcAft>
              <a:buClr>
                <a:srgbClr val="949495"/>
              </a:buClr>
              <a:buSzPts val="1600"/>
              <a:buNone/>
              <a:defRPr sz="1600">
                <a:solidFill>
                  <a:srgbClr val="949495"/>
                </a:solidFill>
              </a:defRPr>
            </a:lvl4pPr>
            <a:lvl5pPr marL="2286000" lvl="4" indent="-228600" algn="l">
              <a:lnSpc>
                <a:spcPct val="90000"/>
              </a:lnSpc>
              <a:spcBef>
                <a:spcPts val="500"/>
              </a:spcBef>
              <a:spcAft>
                <a:spcPts val="0"/>
              </a:spcAft>
              <a:buClr>
                <a:srgbClr val="949495"/>
              </a:buClr>
              <a:buSzPts val="1600"/>
              <a:buNone/>
              <a:defRPr sz="1600">
                <a:solidFill>
                  <a:srgbClr val="949495"/>
                </a:solidFill>
              </a:defRPr>
            </a:lvl5pPr>
            <a:lvl6pPr marL="2743200" lvl="5" indent="-228600" algn="l">
              <a:lnSpc>
                <a:spcPct val="90000"/>
              </a:lnSpc>
              <a:spcBef>
                <a:spcPts val="500"/>
              </a:spcBef>
              <a:spcAft>
                <a:spcPts val="0"/>
              </a:spcAft>
              <a:buClr>
                <a:srgbClr val="949495"/>
              </a:buClr>
              <a:buSzPts val="1600"/>
              <a:buNone/>
              <a:defRPr sz="1600">
                <a:solidFill>
                  <a:srgbClr val="949495"/>
                </a:solidFill>
              </a:defRPr>
            </a:lvl6pPr>
            <a:lvl7pPr marL="3200400" lvl="6" indent="-228600" algn="l">
              <a:lnSpc>
                <a:spcPct val="90000"/>
              </a:lnSpc>
              <a:spcBef>
                <a:spcPts val="500"/>
              </a:spcBef>
              <a:spcAft>
                <a:spcPts val="0"/>
              </a:spcAft>
              <a:buClr>
                <a:srgbClr val="949495"/>
              </a:buClr>
              <a:buSzPts val="1600"/>
              <a:buNone/>
              <a:defRPr sz="1600">
                <a:solidFill>
                  <a:srgbClr val="949495"/>
                </a:solidFill>
              </a:defRPr>
            </a:lvl7pPr>
            <a:lvl8pPr marL="3657600" lvl="7" indent="-228600" algn="l">
              <a:lnSpc>
                <a:spcPct val="90000"/>
              </a:lnSpc>
              <a:spcBef>
                <a:spcPts val="500"/>
              </a:spcBef>
              <a:spcAft>
                <a:spcPts val="0"/>
              </a:spcAft>
              <a:buClr>
                <a:srgbClr val="949495"/>
              </a:buClr>
              <a:buSzPts val="1600"/>
              <a:buNone/>
              <a:defRPr sz="1600">
                <a:solidFill>
                  <a:srgbClr val="949495"/>
                </a:solidFill>
              </a:defRPr>
            </a:lvl8pPr>
            <a:lvl9pPr marL="4114800" lvl="8" indent="-228600" algn="l">
              <a:lnSpc>
                <a:spcPct val="90000"/>
              </a:lnSpc>
              <a:spcBef>
                <a:spcPts val="500"/>
              </a:spcBef>
              <a:spcAft>
                <a:spcPts val="0"/>
              </a:spcAft>
              <a:buClr>
                <a:srgbClr val="949495"/>
              </a:buClr>
              <a:buSzPts val="1600"/>
              <a:buNone/>
              <a:defRPr sz="1600">
                <a:solidFill>
                  <a:srgbClr val="949495"/>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6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6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67"/>
          <p:cNvSpPr txBox="1">
            <a:spLocks noGrp="1"/>
          </p:cNvSpPr>
          <p:nvPr>
            <p:ph type="body" idx="2"/>
          </p:nvPr>
        </p:nvSpPr>
        <p:spPr>
          <a:xfrm>
            <a:off x="839788" y="2505075"/>
            <a:ext cx="5157787" cy="32978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6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67"/>
          <p:cNvSpPr txBox="1">
            <a:spLocks noGrp="1"/>
          </p:cNvSpPr>
          <p:nvPr>
            <p:ph type="body" idx="4"/>
          </p:nvPr>
        </p:nvSpPr>
        <p:spPr>
          <a:xfrm>
            <a:off x="6172200" y="2505075"/>
            <a:ext cx="5183188" cy="32978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69"/>
          <p:cNvSpPr>
            <a:spLocks noGrp="1"/>
          </p:cNvSpPr>
          <p:nvPr>
            <p:ph type="pic" idx="2"/>
          </p:nvPr>
        </p:nvSpPr>
        <p:spPr>
          <a:xfrm>
            <a:off x="5183188" y="457201"/>
            <a:ext cx="6172200" cy="5403850"/>
          </a:xfrm>
          <a:prstGeom prst="rect">
            <a:avLst/>
          </a:prstGeom>
          <a:noFill/>
          <a:ln>
            <a:noFill/>
          </a:ln>
        </p:spPr>
      </p:sp>
      <p:sp>
        <p:nvSpPr>
          <p:cNvPr id="86" name="Google Shape;86;p6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6"/>
        <p:cNvGrpSpPr/>
        <p:nvPr/>
      </p:nvGrpSpPr>
      <p:grpSpPr>
        <a:xfrm>
          <a:off x="0" y="0"/>
          <a:ext cx="0" cy="0"/>
          <a:chOff x="0" y="0"/>
          <a:chExt cx="0" cy="0"/>
        </a:xfrm>
      </p:grpSpPr>
      <p:sp>
        <p:nvSpPr>
          <p:cNvPr id="17" name="Google Shape;17;p5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Google Shape;18;p5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5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 name="Google Shape;20;p51"/>
          <p:cNvSpPr>
            <a:spLocks noGrp="1"/>
          </p:cNvSpPr>
          <p:nvPr>
            <p:ph type="pic" idx="2"/>
          </p:nvPr>
        </p:nvSpPr>
        <p:spPr>
          <a:xfrm>
            <a:off x="0" y="0"/>
            <a:ext cx="12192000" cy="6858000"/>
          </a:xfrm>
          <a:prstGeom prst="rect">
            <a:avLst/>
          </a:prstGeom>
          <a:noFill/>
          <a:ln>
            <a:noFill/>
          </a:ln>
        </p:spPr>
      </p:sp>
      <p:sp>
        <p:nvSpPr>
          <p:cNvPr id="21" name="Google Shape;21;p51"/>
          <p:cNvSpPr txBox="1">
            <a:spLocks noGrp="1"/>
          </p:cNvSpPr>
          <p:nvPr>
            <p:ph type="body" idx="1"/>
          </p:nvPr>
        </p:nvSpPr>
        <p:spPr>
          <a:xfrm>
            <a:off x="3459650" y="2858447"/>
            <a:ext cx="5260976" cy="44746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87"/>
        <p:cNvGrpSpPr/>
        <p:nvPr/>
      </p:nvGrpSpPr>
      <p:grpSpPr>
        <a:xfrm>
          <a:off x="0" y="0"/>
          <a:ext cx="0" cy="0"/>
          <a:chOff x="0" y="0"/>
          <a:chExt cx="0" cy="0"/>
        </a:xfrm>
      </p:grpSpPr>
      <p:sp>
        <p:nvSpPr>
          <p:cNvPr id="88" name="Google Shape;88;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70"/>
          <p:cNvSpPr>
            <a:spLocks noGrp="1"/>
          </p:cNvSpPr>
          <p:nvPr>
            <p:ph type="pic" idx="2"/>
          </p:nvPr>
        </p:nvSpPr>
        <p:spPr>
          <a:xfrm>
            <a:off x="5183188" y="0"/>
            <a:ext cx="7008812" cy="6858000"/>
          </a:xfrm>
          <a:prstGeom prst="rect">
            <a:avLst/>
          </a:prstGeom>
          <a:noFill/>
          <a:ln>
            <a:noFill/>
          </a:ln>
        </p:spPr>
      </p:sp>
      <p:sp>
        <p:nvSpPr>
          <p:cNvPr id="90" name="Google Shape;90;p7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1"/>
        <p:cNvGrpSpPr/>
        <p:nvPr/>
      </p:nvGrpSpPr>
      <p:grpSpPr>
        <a:xfrm>
          <a:off x="0" y="0"/>
          <a:ext cx="0" cy="0"/>
          <a:chOff x="0" y="0"/>
          <a:chExt cx="0" cy="0"/>
        </a:xfrm>
      </p:grpSpPr>
      <p:sp>
        <p:nvSpPr>
          <p:cNvPr id="92" name="Google Shape;92;p7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7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7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5" name="Google Shape;95;p71"/>
          <p:cNvSpPr>
            <a:spLocks noGrp="1"/>
          </p:cNvSpPr>
          <p:nvPr>
            <p:ph type="pic" idx="2"/>
          </p:nvPr>
        </p:nvSpPr>
        <p:spPr>
          <a:xfrm>
            <a:off x="0" y="0"/>
            <a:ext cx="12192000" cy="6858000"/>
          </a:xfrm>
          <a:prstGeom prst="rect">
            <a:avLst/>
          </a:prstGeom>
          <a:noFill/>
          <a:ln>
            <a:noFill/>
          </a:ln>
        </p:spPr>
      </p:sp>
      <p:sp>
        <p:nvSpPr>
          <p:cNvPr id="96" name="Google Shape;96;p71"/>
          <p:cNvSpPr txBox="1">
            <a:spLocks noGrp="1"/>
          </p:cNvSpPr>
          <p:nvPr>
            <p:ph type="body" idx="1"/>
          </p:nvPr>
        </p:nvSpPr>
        <p:spPr>
          <a:xfrm>
            <a:off x="3459650" y="2858447"/>
            <a:ext cx="5260976" cy="44746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52"/>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2"/>
          <p:cNvSpPr txBox="1">
            <a:spLocks noGrp="1"/>
          </p:cNvSpPr>
          <p:nvPr>
            <p:ph type="body" idx="1"/>
          </p:nvPr>
        </p:nvSpPr>
        <p:spPr>
          <a:xfrm>
            <a:off x="838200" y="1825625"/>
            <a:ext cx="5181600" cy="39655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2"/>
          <p:cNvSpPr txBox="1">
            <a:spLocks noGrp="1"/>
          </p:cNvSpPr>
          <p:nvPr>
            <p:ph type="body" idx="2"/>
          </p:nvPr>
        </p:nvSpPr>
        <p:spPr>
          <a:xfrm>
            <a:off x="6172200" y="1825625"/>
            <a:ext cx="5181600" cy="39655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abla" type="tbl">
  <p:cSld name="TABLE">
    <p:spTree>
      <p:nvGrpSpPr>
        <p:cNvPr id="1" name="Shape 27"/>
        <p:cNvGrpSpPr/>
        <p:nvPr/>
      </p:nvGrpSpPr>
      <p:grpSpPr>
        <a:xfrm>
          <a:off x="0" y="0"/>
          <a:ext cx="0" cy="0"/>
          <a:chOff x="0" y="0"/>
          <a:chExt cx="0" cy="0"/>
        </a:xfrm>
      </p:grpSpPr>
      <p:sp>
        <p:nvSpPr>
          <p:cNvPr id="28" name="Google Shape;28;p54"/>
          <p:cNvSpPr txBox="1">
            <a:spLocks noGrp="1"/>
          </p:cNvSpPr>
          <p:nvPr>
            <p:ph type="title"/>
          </p:nvPr>
        </p:nvSpPr>
        <p:spPr>
          <a:xfrm>
            <a:off x="692151" y="485775"/>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5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5"/>
          <p:cNvSpPr txBox="1">
            <a:spLocks noGrp="1"/>
          </p:cNvSpPr>
          <p:nvPr>
            <p:ph type="body" idx="2"/>
          </p:nvPr>
        </p:nvSpPr>
        <p:spPr>
          <a:xfrm>
            <a:off x="839788" y="2505075"/>
            <a:ext cx="5157787" cy="32978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5"/>
          <p:cNvSpPr txBox="1">
            <a:spLocks noGrp="1"/>
          </p:cNvSpPr>
          <p:nvPr>
            <p:ph type="body" idx="4"/>
          </p:nvPr>
        </p:nvSpPr>
        <p:spPr>
          <a:xfrm>
            <a:off x="6172200" y="2505075"/>
            <a:ext cx="5183188" cy="32978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60"/>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0"/>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61"/>
          <p:cNvSpPr txBox="1">
            <a:spLocks noGrp="1"/>
          </p:cNvSpPr>
          <p:nvPr>
            <p:ph type="title"/>
          </p:nvPr>
        </p:nvSpPr>
        <p:spPr>
          <a:xfrm>
            <a:off x="831850" y="1346325"/>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1"/>
          <p:cNvSpPr txBox="1">
            <a:spLocks noGrp="1"/>
          </p:cNvSpPr>
          <p:nvPr>
            <p:ph type="body" idx="1"/>
          </p:nvPr>
        </p:nvSpPr>
        <p:spPr>
          <a:xfrm>
            <a:off x="831850" y="4226051"/>
            <a:ext cx="10515600" cy="9907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949495"/>
              </a:buClr>
              <a:buSzPts val="2000"/>
              <a:buNone/>
              <a:defRPr sz="2000">
                <a:solidFill>
                  <a:srgbClr val="949495"/>
                </a:solidFill>
              </a:defRPr>
            </a:lvl2pPr>
            <a:lvl3pPr marL="1371600" lvl="2" indent="-228600" algn="l">
              <a:lnSpc>
                <a:spcPct val="90000"/>
              </a:lnSpc>
              <a:spcBef>
                <a:spcPts val="500"/>
              </a:spcBef>
              <a:spcAft>
                <a:spcPts val="0"/>
              </a:spcAft>
              <a:buClr>
                <a:srgbClr val="949495"/>
              </a:buClr>
              <a:buSzPts val="1800"/>
              <a:buNone/>
              <a:defRPr sz="1800">
                <a:solidFill>
                  <a:srgbClr val="949495"/>
                </a:solidFill>
              </a:defRPr>
            </a:lvl3pPr>
            <a:lvl4pPr marL="1828800" lvl="3" indent="-228600" algn="l">
              <a:lnSpc>
                <a:spcPct val="90000"/>
              </a:lnSpc>
              <a:spcBef>
                <a:spcPts val="500"/>
              </a:spcBef>
              <a:spcAft>
                <a:spcPts val="0"/>
              </a:spcAft>
              <a:buClr>
                <a:srgbClr val="949495"/>
              </a:buClr>
              <a:buSzPts val="1600"/>
              <a:buNone/>
              <a:defRPr sz="1600">
                <a:solidFill>
                  <a:srgbClr val="949495"/>
                </a:solidFill>
              </a:defRPr>
            </a:lvl4pPr>
            <a:lvl5pPr marL="2286000" lvl="4" indent="-228600" algn="l">
              <a:lnSpc>
                <a:spcPct val="90000"/>
              </a:lnSpc>
              <a:spcBef>
                <a:spcPts val="500"/>
              </a:spcBef>
              <a:spcAft>
                <a:spcPts val="0"/>
              </a:spcAft>
              <a:buClr>
                <a:srgbClr val="949495"/>
              </a:buClr>
              <a:buSzPts val="1600"/>
              <a:buNone/>
              <a:defRPr sz="1600">
                <a:solidFill>
                  <a:srgbClr val="949495"/>
                </a:solidFill>
              </a:defRPr>
            </a:lvl5pPr>
            <a:lvl6pPr marL="2743200" lvl="5" indent="-228600" algn="l">
              <a:lnSpc>
                <a:spcPct val="90000"/>
              </a:lnSpc>
              <a:spcBef>
                <a:spcPts val="500"/>
              </a:spcBef>
              <a:spcAft>
                <a:spcPts val="0"/>
              </a:spcAft>
              <a:buClr>
                <a:srgbClr val="949495"/>
              </a:buClr>
              <a:buSzPts val="1600"/>
              <a:buNone/>
              <a:defRPr sz="1600">
                <a:solidFill>
                  <a:srgbClr val="949495"/>
                </a:solidFill>
              </a:defRPr>
            </a:lvl6pPr>
            <a:lvl7pPr marL="3200400" lvl="6" indent="-228600" algn="l">
              <a:lnSpc>
                <a:spcPct val="90000"/>
              </a:lnSpc>
              <a:spcBef>
                <a:spcPts val="500"/>
              </a:spcBef>
              <a:spcAft>
                <a:spcPts val="0"/>
              </a:spcAft>
              <a:buClr>
                <a:srgbClr val="949495"/>
              </a:buClr>
              <a:buSzPts val="1600"/>
              <a:buNone/>
              <a:defRPr sz="1600">
                <a:solidFill>
                  <a:srgbClr val="949495"/>
                </a:solidFill>
              </a:defRPr>
            </a:lvl7pPr>
            <a:lvl8pPr marL="3657600" lvl="7" indent="-228600" algn="l">
              <a:lnSpc>
                <a:spcPct val="90000"/>
              </a:lnSpc>
              <a:spcBef>
                <a:spcPts val="500"/>
              </a:spcBef>
              <a:spcAft>
                <a:spcPts val="0"/>
              </a:spcAft>
              <a:buClr>
                <a:srgbClr val="949495"/>
              </a:buClr>
              <a:buSzPts val="1600"/>
              <a:buNone/>
              <a:defRPr sz="1600">
                <a:solidFill>
                  <a:srgbClr val="949495"/>
                </a:solidFill>
              </a:defRPr>
            </a:lvl8pPr>
            <a:lvl9pPr marL="4114800" lvl="8" indent="-228600" algn="l">
              <a:lnSpc>
                <a:spcPct val="90000"/>
              </a:lnSpc>
              <a:spcBef>
                <a:spcPts val="500"/>
              </a:spcBef>
              <a:spcAft>
                <a:spcPts val="0"/>
              </a:spcAft>
              <a:buClr>
                <a:srgbClr val="949495"/>
              </a:buClr>
              <a:buSzPts val="1600"/>
              <a:buNone/>
              <a:defRPr sz="1600">
                <a:solidFill>
                  <a:srgbClr val="949495"/>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49" descr="A close up of a sign&#10;&#10;Description automatically generated"/>
          <p:cNvPicPr preferRelativeResize="0"/>
          <p:nvPr/>
        </p:nvPicPr>
        <p:blipFill rotWithShape="1">
          <a:blip r:embed="rId13">
            <a:alphaModFix/>
          </a:blip>
          <a:srcRect/>
          <a:stretch/>
        </p:blipFill>
        <p:spPr>
          <a:xfrm>
            <a:off x="7010407" y="5961306"/>
            <a:ext cx="4343393" cy="5665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56"/>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6"/>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6.jp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chestjournal.org/cgi/content/full/116/6/1683/F1"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US" b="1"/>
              <a:t>Module 4 – Pediatric Trauma</a:t>
            </a:r>
            <a:endParaRPr/>
          </a:p>
        </p:txBody>
      </p:sp>
      <p:sp>
        <p:nvSpPr>
          <p:cNvPr id="102" name="Google Shape;102;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a:t>(In disaster settings)</a:t>
            </a:r>
            <a:endParaRPr/>
          </a:p>
          <a:p>
            <a:pPr marL="0" lvl="0" indent="0" algn="ctr" rtl="0">
              <a:lnSpc>
                <a:spcPct val="90000"/>
              </a:lnSpc>
              <a:spcBef>
                <a:spcPts val="1000"/>
              </a:spcBef>
              <a:spcAft>
                <a:spcPts val="0"/>
              </a:spcAft>
              <a:buClr>
                <a:schemeClr val="dk1"/>
              </a:buClr>
              <a:buSzPts val="2400"/>
              <a:buNone/>
            </a:pPr>
            <a:r>
              <a:rPr lang="en-US"/>
              <a:t>Kristin Kim, MD, PhD</a:t>
            </a:r>
            <a:endParaRPr/>
          </a:p>
          <a:p>
            <a:pPr marL="0" lvl="0" indent="0" algn="ctr" rtl="0">
              <a:lnSpc>
                <a:spcPct val="90000"/>
              </a:lnSpc>
              <a:spcBef>
                <a:spcPts val="1000"/>
              </a:spcBef>
              <a:spcAft>
                <a:spcPts val="0"/>
              </a:spcAft>
              <a:buClr>
                <a:schemeClr val="dk1"/>
              </a:buClr>
              <a:buSzPts val="2400"/>
              <a:buNone/>
            </a:pPr>
            <a:r>
              <a:rPr lang="en-US"/>
              <a:t>Pediatric Emergency Medicine</a:t>
            </a:r>
            <a:endParaRPr/>
          </a:p>
          <a:p>
            <a:pPr marL="0" lvl="0" indent="0" algn="ctr" rtl="0">
              <a:lnSpc>
                <a:spcPct val="90000"/>
              </a:lnSpc>
              <a:spcBef>
                <a:spcPts val="1000"/>
              </a:spcBef>
              <a:spcAft>
                <a:spcPts val="0"/>
              </a:spcAft>
              <a:buClr>
                <a:schemeClr val="dk1"/>
              </a:buClr>
              <a:buSzPts val="2400"/>
              <a:buNone/>
            </a:pPr>
            <a:r>
              <a:rPr lang="en-US"/>
              <a:t>CU Anschutz / Children’s Hospital Colorado</a:t>
            </a:r>
            <a:endParaRPr/>
          </a:p>
          <a:p>
            <a:pPr marL="0" lvl="0" indent="0" algn="ctr" rtl="0">
              <a:lnSpc>
                <a:spcPct val="90000"/>
              </a:lnSpc>
              <a:spcBef>
                <a:spcPts val="100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endParaRPr/>
          </a:p>
        </p:txBody>
      </p:sp>
      <p:pic>
        <p:nvPicPr>
          <p:cNvPr id="103" name="Google Shape;103;p1" descr="A blue sign with white text&#10;&#10;Description automatically generated with medium confidence"/>
          <p:cNvPicPr preferRelativeResize="0"/>
          <p:nvPr/>
        </p:nvPicPr>
        <p:blipFill rotWithShape="1">
          <a:blip r:embed="rId3">
            <a:alphaModFix/>
          </a:blip>
          <a:srcRect/>
          <a:stretch/>
        </p:blipFill>
        <p:spPr>
          <a:xfrm>
            <a:off x="374766" y="5969114"/>
            <a:ext cx="1520852" cy="643864"/>
          </a:xfrm>
          <a:prstGeom prst="rect">
            <a:avLst/>
          </a:prstGeom>
          <a:noFill/>
          <a:ln>
            <a:noFill/>
          </a:ln>
        </p:spPr>
      </p:pic>
      <p:pic>
        <p:nvPicPr>
          <p:cNvPr id="104" name="Google Shape;104;p1" descr="Graphical user interface, text, application, chat or text message&#10;&#10;Description automatically generated"/>
          <p:cNvPicPr preferRelativeResize="0"/>
          <p:nvPr/>
        </p:nvPicPr>
        <p:blipFill rotWithShape="1">
          <a:blip r:embed="rId4">
            <a:alphaModFix/>
          </a:blip>
          <a:srcRect/>
          <a:stretch/>
        </p:blipFill>
        <p:spPr>
          <a:xfrm>
            <a:off x="2094564" y="5828934"/>
            <a:ext cx="873490" cy="9242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0" descr="A blue sign with white text&#10;&#10;Description automatically generated with medium confidence"/>
          <p:cNvPicPr preferRelativeResize="0"/>
          <p:nvPr/>
        </p:nvPicPr>
        <p:blipFill rotWithShape="1">
          <a:blip r:embed="rId3">
            <a:alphaModFix/>
          </a:blip>
          <a:srcRect/>
          <a:stretch/>
        </p:blipFill>
        <p:spPr>
          <a:xfrm>
            <a:off x="374766" y="5969114"/>
            <a:ext cx="1520852" cy="643864"/>
          </a:xfrm>
          <a:prstGeom prst="rect">
            <a:avLst/>
          </a:prstGeom>
          <a:noFill/>
          <a:ln>
            <a:noFill/>
          </a:ln>
        </p:spPr>
      </p:pic>
      <p:pic>
        <p:nvPicPr>
          <p:cNvPr id="215" name="Google Shape;215;p10" descr="Graphical user interface, text, application, chat or text message&#10;&#10;Description automatically generated"/>
          <p:cNvPicPr preferRelativeResize="0"/>
          <p:nvPr/>
        </p:nvPicPr>
        <p:blipFill rotWithShape="1">
          <a:blip r:embed="rId4">
            <a:alphaModFix/>
          </a:blip>
          <a:srcRect/>
          <a:stretch/>
        </p:blipFill>
        <p:spPr>
          <a:xfrm>
            <a:off x="2094564" y="5828934"/>
            <a:ext cx="873490" cy="924223"/>
          </a:xfrm>
          <a:prstGeom prst="rect">
            <a:avLst/>
          </a:prstGeom>
          <a:noFill/>
          <a:ln>
            <a:noFill/>
          </a:ln>
        </p:spPr>
      </p:pic>
      <p:sp>
        <p:nvSpPr>
          <p:cNvPr id="216" name="Google Shape;216;p10"/>
          <p:cNvSpPr txBox="1"/>
          <p:nvPr/>
        </p:nvSpPr>
        <p:spPr>
          <a:xfrm>
            <a:off x="555328" y="1471831"/>
            <a:ext cx="6056487" cy="379411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Stop active and massive hemorrhage quickly</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Direct pressure – hold </a:t>
            </a:r>
            <a:r>
              <a:rPr lang="en-US" sz="200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pressure</a:t>
            </a:r>
            <a:r>
              <a:rPr lang="en-US" sz="2000">
                <a:solidFill>
                  <a:schemeClr val="dk1"/>
                </a:solidFill>
                <a:latin typeface="Arial"/>
                <a:ea typeface="Arial"/>
                <a:cs typeface="Arial"/>
                <a:sym typeface="Arial"/>
              </a:rPr>
              <a:t> on hemorrhages you can’t tie off (head, hip, shoulders)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Extremities: </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Apply tourniquet – tight, fast, leave it in place</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Pack the wound</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Clean (ideally) cloth/bandage</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Hold or tape pressure</a:t>
            </a:r>
            <a:endParaRPr/>
          </a:p>
          <a:p>
            <a:pPr marL="457200" marR="0" lvl="1" indent="0" algn="l" rtl="0">
              <a:spcBef>
                <a:spcPts val="0"/>
              </a:spcBef>
              <a:spcAft>
                <a:spcPts val="0"/>
              </a:spcAft>
              <a:buNone/>
            </a:pPr>
            <a:r>
              <a:rPr lang="en-US" sz="2000" b="0" i="0" u="none" strike="noStrike" cap="none">
                <a:solidFill>
                  <a:schemeClr val="dk1"/>
                </a:solidFill>
                <a:latin typeface="Arial"/>
                <a:ea typeface="Arial"/>
                <a:cs typeface="Arial"/>
                <a:sym typeface="Arial"/>
              </a:rPr>
              <a:t> </a:t>
            </a:r>
            <a:endParaRPr/>
          </a:p>
          <a:p>
            <a:pPr marL="0" marR="0" lvl="0" indent="0" algn="l" rtl="0">
              <a:lnSpc>
                <a:spcPct val="200000"/>
              </a:lnSpc>
              <a:spcBef>
                <a:spcPts val="0"/>
              </a:spcBef>
              <a:spcAft>
                <a:spcPts val="0"/>
              </a:spcAft>
              <a:buNone/>
            </a:pPr>
            <a:endParaRPr sz="2400" b="1">
              <a:solidFill>
                <a:schemeClr val="dk1"/>
              </a:solidFill>
              <a:latin typeface="Arial"/>
              <a:ea typeface="Arial"/>
              <a:cs typeface="Arial"/>
              <a:sym typeface="Arial"/>
            </a:endParaRPr>
          </a:p>
        </p:txBody>
      </p:sp>
      <p:sp>
        <p:nvSpPr>
          <p:cNvPr id="217" name="Google Shape;217;p10"/>
          <p:cNvSpPr txBox="1"/>
          <p:nvPr/>
        </p:nvSpPr>
        <p:spPr>
          <a:xfrm>
            <a:off x="566665" y="825500"/>
            <a:ext cx="891496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Hemorrhage control – STOP THE BLEED</a:t>
            </a:r>
            <a:endParaRPr sz="1800">
              <a:solidFill>
                <a:schemeClr val="dk1"/>
              </a:solidFill>
              <a:latin typeface="Arial"/>
              <a:ea typeface="Arial"/>
              <a:cs typeface="Arial"/>
              <a:sym typeface="Arial"/>
            </a:endParaRPr>
          </a:p>
        </p:txBody>
      </p:sp>
      <p:pic>
        <p:nvPicPr>
          <p:cNvPr id="218" name="Google Shape;218;p10"/>
          <p:cNvPicPr preferRelativeResize="0"/>
          <p:nvPr/>
        </p:nvPicPr>
        <p:blipFill rotWithShape="1">
          <a:blip r:embed="rId5">
            <a:alphaModFix/>
          </a:blip>
          <a:srcRect/>
          <a:stretch/>
        </p:blipFill>
        <p:spPr>
          <a:xfrm>
            <a:off x="7237534" y="1660227"/>
            <a:ext cx="4090108" cy="43142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1" descr="A blue sign with white text&#10;&#10;Description automatically generated with medium confidence"/>
          <p:cNvPicPr preferRelativeResize="0"/>
          <p:nvPr/>
        </p:nvPicPr>
        <p:blipFill rotWithShape="1">
          <a:blip r:embed="rId3">
            <a:alphaModFix/>
          </a:blip>
          <a:srcRect/>
          <a:stretch/>
        </p:blipFill>
        <p:spPr>
          <a:xfrm>
            <a:off x="374766" y="5969114"/>
            <a:ext cx="1520852" cy="643864"/>
          </a:xfrm>
          <a:prstGeom prst="rect">
            <a:avLst/>
          </a:prstGeom>
          <a:noFill/>
          <a:ln>
            <a:noFill/>
          </a:ln>
        </p:spPr>
      </p:pic>
      <p:pic>
        <p:nvPicPr>
          <p:cNvPr id="224" name="Google Shape;224;p11" descr="Graphical user interface, text, application, chat or text message&#10;&#10;Description automatically generated"/>
          <p:cNvPicPr preferRelativeResize="0"/>
          <p:nvPr/>
        </p:nvPicPr>
        <p:blipFill rotWithShape="1">
          <a:blip r:embed="rId4">
            <a:alphaModFix/>
          </a:blip>
          <a:srcRect/>
          <a:stretch/>
        </p:blipFill>
        <p:spPr>
          <a:xfrm>
            <a:off x="2094564" y="5828934"/>
            <a:ext cx="873490" cy="924223"/>
          </a:xfrm>
          <a:prstGeom prst="rect">
            <a:avLst/>
          </a:prstGeom>
          <a:noFill/>
          <a:ln>
            <a:noFill/>
          </a:ln>
        </p:spPr>
      </p:pic>
      <p:sp>
        <p:nvSpPr>
          <p:cNvPr id="225" name="Google Shape;225;p11"/>
          <p:cNvSpPr txBox="1"/>
          <p:nvPr/>
        </p:nvSpPr>
        <p:spPr>
          <a:xfrm>
            <a:off x="555328" y="1471831"/>
            <a:ext cx="9868832" cy="51398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Initial treatment for shock from trauma is BLOOD</a:t>
            </a:r>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Start with </a:t>
            </a:r>
            <a:r>
              <a:rPr lang="en-US" sz="2000" dirty="0" err="1">
                <a:solidFill>
                  <a:schemeClr val="dk1"/>
                </a:solidFill>
                <a:latin typeface="Arial"/>
                <a:ea typeface="Arial"/>
                <a:cs typeface="Arial"/>
                <a:sym typeface="Arial"/>
              </a:rPr>
              <a:t>pRBC</a:t>
            </a:r>
            <a:r>
              <a:rPr lang="en-US" sz="2000" dirty="0">
                <a:solidFill>
                  <a:schemeClr val="dk1"/>
                </a:solidFill>
                <a:latin typeface="Arial"/>
                <a:ea typeface="Arial"/>
                <a:cs typeface="Arial"/>
                <a:sym typeface="Arial"/>
              </a:rPr>
              <a:t> (unmatched) – 2 boluses </a:t>
            </a:r>
            <a:endParaRPr dirty="0">
              <a:solidFill>
                <a:schemeClr val="dk1"/>
              </a:solidFill>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Adult = 2 units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Kids = 10cc/kg x 2</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Then move to MTP</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1:1:1 </a:t>
            </a:r>
            <a:r>
              <a:rPr lang="en-US" sz="2000" b="0" i="0" u="none" strike="noStrike" cap="none" dirty="0" err="1">
                <a:solidFill>
                  <a:schemeClr val="dk1"/>
                </a:solidFill>
                <a:latin typeface="Arial"/>
                <a:ea typeface="Arial"/>
                <a:cs typeface="Arial"/>
                <a:sym typeface="Arial"/>
              </a:rPr>
              <a:t>pRBC:platelet:FFP</a:t>
            </a:r>
            <a:endParaRPr sz="2000" b="0" i="0" u="none" strike="noStrike" cap="none" dirty="0" err="1">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May not be available </a:t>
            </a:r>
            <a:endParaRPr/>
          </a:p>
          <a:p>
            <a:pPr marL="1200150" marR="0" lvl="2"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 an MCI with overwhelmed blood supply</a:t>
            </a:r>
            <a:endParaRPr/>
          </a:p>
          <a:p>
            <a:pPr marL="1200150" marR="0" lvl="2"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 under-resourced medical environments</a:t>
            </a:r>
            <a:endParaRPr/>
          </a:p>
          <a:p>
            <a:pPr marL="1200150" marR="0" lvl="2"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Far from urban areas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MTP is pre-batched and is sent automatically from the blood bank</a:t>
            </a:r>
            <a:endParaRPr/>
          </a:p>
          <a:p>
            <a:pPr marL="285750" indent="-285750">
              <a:buClr>
                <a:schemeClr val="dk1"/>
              </a:buClr>
              <a:buSzPts val="2000"/>
              <a:buFont typeface="Arial"/>
              <a:buChar char="•"/>
            </a:pPr>
            <a:r>
              <a:rPr lang="en-US" sz="2000" dirty="0">
                <a:solidFill>
                  <a:schemeClr val="dk1"/>
                </a:solidFill>
                <a:latin typeface="Arial"/>
                <a:ea typeface="Arial"/>
                <a:cs typeface="Arial"/>
                <a:sym typeface="Arial"/>
              </a:rPr>
              <a:t>Allow </a:t>
            </a:r>
            <a:r>
              <a:rPr lang="en-US" sz="2000">
                <a:solidFill>
                  <a:schemeClr val="dk1"/>
                </a:solidFill>
              </a:rPr>
              <a:t>very fast</a:t>
            </a:r>
            <a:r>
              <a:rPr lang="en-US" sz="2000" dirty="0">
                <a:solidFill>
                  <a:schemeClr val="dk1"/>
                </a:solidFill>
                <a:latin typeface="Arial"/>
                <a:ea typeface="Arial"/>
                <a:cs typeface="Arial"/>
                <a:sym typeface="Arial"/>
              </a:rPr>
              <a:t> transfusion for ongoing bleeding with shock</a:t>
            </a:r>
            <a:endParaRPr dirty="0">
              <a:solidFill>
                <a:schemeClr val="dk1"/>
              </a:solidFill>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0" marR="0" lvl="0" indent="0" algn="l" rtl="0">
              <a:lnSpc>
                <a:spcPct val="200000"/>
              </a:lnSpc>
              <a:spcBef>
                <a:spcPts val="0"/>
              </a:spcBef>
              <a:spcAft>
                <a:spcPts val="0"/>
              </a:spcAft>
              <a:buNone/>
            </a:pPr>
            <a:endParaRPr sz="2400" b="1">
              <a:solidFill>
                <a:schemeClr val="dk1"/>
              </a:solidFill>
              <a:latin typeface="Arial"/>
              <a:ea typeface="Arial"/>
              <a:cs typeface="Arial"/>
              <a:sym typeface="Arial"/>
            </a:endParaRPr>
          </a:p>
        </p:txBody>
      </p:sp>
      <p:sp>
        <p:nvSpPr>
          <p:cNvPr id="226" name="Google Shape;226;p11"/>
          <p:cNvSpPr txBox="1"/>
          <p:nvPr/>
        </p:nvSpPr>
        <p:spPr>
          <a:xfrm>
            <a:off x="566665" y="825500"/>
            <a:ext cx="100380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Massive transfusion protocol – </a:t>
            </a:r>
            <a:r>
              <a:rPr lang="en-US" sz="2400">
                <a:solidFill>
                  <a:schemeClr val="dk1"/>
                </a:solidFill>
                <a:latin typeface="Arial"/>
                <a:ea typeface="Arial"/>
                <a:cs typeface="Arial"/>
                <a:sym typeface="Arial"/>
              </a:rPr>
              <a:t>Replace the blood </a:t>
            </a:r>
            <a:endParaRPr/>
          </a:p>
        </p:txBody>
      </p:sp>
      <p:pic>
        <p:nvPicPr>
          <p:cNvPr id="227" name="Google Shape;227;p11"/>
          <p:cNvPicPr preferRelativeResize="0"/>
          <p:nvPr/>
        </p:nvPicPr>
        <p:blipFill rotWithShape="1">
          <a:blip r:embed="rId5">
            <a:alphaModFix/>
          </a:blip>
          <a:srcRect/>
          <a:stretch/>
        </p:blipFill>
        <p:spPr>
          <a:xfrm>
            <a:off x="7134860" y="1718798"/>
            <a:ext cx="3289300" cy="2463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idx="4294967295"/>
          </p:nvPr>
        </p:nvSpPr>
        <p:spPr>
          <a:xfrm>
            <a:off x="282623" y="401589"/>
            <a:ext cx="8229600" cy="1143000"/>
          </a:xfrm>
          <a:prstGeom prst="rect">
            <a:avLst/>
          </a:prstGeom>
          <a:noFill/>
          <a:ln>
            <a:noFill/>
          </a:ln>
        </p:spPr>
        <p:txBody>
          <a:bodyPr spcFirstLastPara="1" wrap="square" lIns="90475" tIns="44450" rIns="90475" bIns="4445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a:t>D -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DISABILITY </a:t>
            </a:r>
            <a:br>
              <a:rPr lang="en-US"/>
            </a:br>
            <a:endParaRPr/>
          </a:p>
        </p:txBody>
      </p:sp>
      <p:sp>
        <p:nvSpPr>
          <p:cNvPr id="235" name="Google Shape;235;p12"/>
          <p:cNvSpPr txBox="1">
            <a:spLocks noGrp="1"/>
          </p:cNvSpPr>
          <p:nvPr>
            <p:ph type="body" idx="4294967295"/>
          </p:nvPr>
        </p:nvSpPr>
        <p:spPr>
          <a:xfrm>
            <a:off x="669950" y="1831974"/>
            <a:ext cx="8064500" cy="4525963"/>
          </a:xfrm>
          <a:prstGeom prst="rect">
            <a:avLst/>
          </a:prstGeom>
          <a:noFill/>
          <a:ln>
            <a:noFill/>
          </a:ln>
        </p:spPr>
        <p:txBody>
          <a:bodyPr spcFirstLastPara="1" wrap="square" lIns="90475" tIns="44450" rIns="90475" bIns="44450" anchor="t" anchorCtr="0">
            <a:normAutofit fontScale="92500" lnSpcReduction="20000"/>
          </a:bodyPr>
          <a:lstStyle/>
          <a:p>
            <a:pPr marL="228600" lvl="0" indent="-228600" algn="l" rtl="0">
              <a:lnSpc>
                <a:spcPct val="110000"/>
              </a:lnSpc>
              <a:spcBef>
                <a:spcPts val="0"/>
              </a:spcBef>
              <a:spcAft>
                <a:spcPts val="0"/>
              </a:spcAft>
              <a:buClr>
                <a:schemeClr val="dk1"/>
              </a:buClr>
              <a:buSzPct val="100000"/>
              <a:buChar char="•"/>
            </a:pPr>
            <a:r>
              <a:rPr lang="en-US" sz="2400"/>
              <a:t>Determine mental status with rapid assessment</a:t>
            </a:r>
            <a:endParaRPr/>
          </a:p>
          <a:p>
            <a:pPr marL="228600" lvl="0" indent="-228600" algn="l" rtl="0">
              <a:lnSpc>
                <a:spcPct val="110000"/>
              </a:lnSpc>
              <a:spcBef>
                <a:spcPts val="1110"/>
              </a:spcBef>
              <a:spcAft>
                <a:spcPts val="0"/>
              </a:spcAft>
              <a:buClr>
                <a:schemeClr val="dk1"/>
              </a:buClr>
              <a:buSzPct val="100000"/>
              <a:buChar char="•"/>
            </a:pPr>
            <a:r>
              <a:rPr lang="en-US" sz="2400"/>
              <a:t>Is the child responsive?</a:t>
            </a:r>
            <a:endParaRPr/>
          </a:p>
          <a:p>
            <a:pPr marL="228600" lvl="0" indent="-228600" algn="l" rtl="0">
              <a:lnSpc>
                <a:spcPct val="110000"/>
              </a:lnSpc>
              <a:spcBef>
                <a:spcPts val="1110"/>
              </a:spcBef>
              <a:spcAft>
                <a:spcPts val="0"/>
              </a:spcAft>
              <a:buClr>
                <a:schemeClr val="dk1"/>
              </a:buClr>
              <a:buSzPct val="100000"/>
              <a:buChar char="•"/>
            </a:pPr>
            <a:r>
              <a:rPr lang="en-US" sz="2400"/>
              <a:t>Pupil and motor exam</a:t>
            </a:r>
            <a:endParaRPr/>
          </a:p>
          <a:p>
            <a:pPr marL="228600" lvl="0" indent="-228600" algn="l" rtl="0">
              <a:lnSpc>
                <a:spcPct val="110000"/>
              </a:lnSpc>
              <a:spcBef>
                <a:spcPts val="1110"/>
              </a:spcBef>
              <a:spcAft>
                <a:spcPts val="0"/>
              </a:spcAft>
              <a:buClr>
                <a:schemeClr val="dk1"/>
              </a:buClr>
              <a:buSzPct val="100000"/>
              <a:buChar char="•"/>
            </a:pPr>
            <a:r>
              <a:rPr lang="en-US" sz="2400"/>
              <a:t>AVPU evaluation: (</a:t>
            </a:r>
            <a:r>
              <a:rPr lang="en-US" sz="2400">
                <a:solidFill>
                  <a:srgbClr val="C00000"/>
                </a:solidFill>
              </a:rPr>
              <a:t>A</a:t>
            </a:r>
            <a:r>
              <a:rPr lang="en-US" sz="2400"/>
              <a:t>lert, responsive to </a:t>
            </a:r>
            <a:r>
              <a:rPr lang="en-US" sz="2400">
                <a:solidFill>
                  <a:srgbClr val="C00000"/>
                </a:solidFill>
              </a:rPr>
              <a:t>V</a:t>
            </a:r>
            <a:r>
              <a:rPr lang="en-US" sz="2400"/>
              <a:t>oice, responsive to </a:t>
            </a:r>
            <a:r>
              <a:rPr lang="en-US" sz="2400">
                <a:solidFill>
                  <a:srgbClr val="FF0000"/>
                </a:solidFill>
              </a:rPr>
              <a:t>P</a:t>
            </a:r>
            <a:r>
              <a:rPr lang="en-US" sz="2400"/>
              <a:t>ain, </a:t>
            </a:r>
            <a:r>
              <a:rPr lang="en-US" sz="2400">
                <a:solidFill>
                  <a:srgbClr val="FF0000"/>
                </a:solidFill>
              </a:rPr>
              <a:t>U</a:t>
            </a:r>
            <a:r>
              <a:rPr lang="en-US" sz="2400"/>
              <a:t>nresponsive) </a:t>
            </a:r>
            <a:endParaRPr/>
          </a:p>
          <a:p>
            <a:pPr marL="228600" lvl="0" indent="-228600" algn="l" rtl="0">
              <a:lnSpc>
                <a:spcPct val="110000"/>
              </a:lnSpc>
              <a:spcBef>
                <a:spcPts val="1110"/>
              </a:spcBef>
              <a:spcAft>
                <a:spcPts val="0"/>
              </a:spcAft>
              <a:buClr>
                <a:schemeClr val="dk1"/>
              </a:buClr>
              <a:buSzPct val="100000"/>
              <a:buChar char="•"/>
            </a:pPr>
            <a:r>
              <a:rPr lang="en-US" sz="2400"/>
              <a:t>Glascow Coma Score – </a:t>
            </a:r>
            <a:endParaRPr/>
          </a:p>
          <a:p>
            <a:pPr marL="685800" lvl="1" indent="-228600" algn="l" rtl="0">
              <a:lnSpc>
                <a:spcPct val="110000"/>
              </a:lnSpc>
              <a:spcBef>
                <a:spcPts val="1110"/>
              </a:spcBef>
              <a:spcAft>
                <a:spcPts val="0"/>
              </a:spcAft>
              <a:buClr>
                <a:schemeClr val="dk1"/>
              </a:buClr>
              <a:buSzPct val="100000"/>
              <a:buChar char="•"/>
            </a:pPr>
            <a:r>
              <a:rPr lang="en-US"/>
              <a:t>Used commonly but difficult to actually calculate</a:t>
            </a:r>
            <a:endParaRPr/>
          </a:p>
          <a:p>
            <a:pPr marL="1143000" lvl="2" indent="-228600" algn="l" rtl="0">
              <a:lnSpc>
                <a:spcPct val="110000"/>
              </a:lnSpc>
              <a:spcBef>
                <a:spcPts val="925"/>
              </a:spcBef>
              <a:spcAft>
                <a:spcPts val="0"/>
              </a:spcAft>
              <a:buClr>
                <a:schemeClr val="dk1"/>
              </a:buClr>
              <a:buSzPct val="100000"/>
              <a:buChar char="•"/>
            </a:pPr>
            <a:r>
              <a:rPr lang="en-US"/>
              <a:t>Verbal – 6</a:t>
            </a:r>
            <a:endParaRPr/>
          </a:p>
          <a:p>
            <a:pPr marL="1143000" lvl="2" indent="-228600" algn="l" rtl="0">
              <a:lnSpc>
                <a:spcPct val="110000"/>
              </a:lnSpc>
              <a:spcBef>
                <a:spcPts val="1110"/>
              </a:spcBef>
              <a:spcAft>
                <a:spcPts val="0"/>
              </a:spcAft>
              <a:buClr>
                <a:schemeClr val="dk1"/>
              </a:buClr>
              <a:buSzPct val="100000"/>
              <a:buChar char="•"/>
            </a:pPr>
            <a:r>
              <a:rPr lang="en-US" sz="2400"/>
              <a:t>Motor – 5</a:t>
            </a:r>
            <a:endParaRPr/>
          </a:p>
          <a:p>
            <a:pPr marL="1143000" lvl="2" indent="-228600" algn="l" rtl="0">
              <a:lnSpc>
                <a:spcPct val="110000"/>
              </a:lnSpc>
              <a:spcBef>
                <a:spcPts val="1110"/>
              </a:spcBef>
              <a:spcAft>
                <a:spcPts val="0"/>
              </a:spcAft>
              <a:buClr>
                <a:schemeClr val="dk1"/>
              </a:buClr>
              <a:buSzPct val="100000"/>
              <a:buChar char="•"/>
            </a:pPr>
            <a:r>
              <a:rPr lang="en-US" sz="2400"/>
              <a:t>Eye opening -4</a:t>
            </a:r>
            <a:endParaRPr/>
          </a:p>
          <a:p>
            <a:pPr marL="685800" lvl="1" indent="-87630" algn="l" rtl="0">
              <a:lnSpc>
                <a:spcPct val="120000"/>
              </a:lnSpc>
              <a:spcBef>
                <a:spcPts val="1110"/>
              </a:spcBef>
              <a:spcAft>
                <a:spcPts val="0"/>
              </a:spcAft>
              <a:buClr>
                <a:schemeClr val="dk1"/>
              </a:buClr>
              <a:buSzPct val="100000"/>
              <a:buFont typeface="Arial"/>
              <a:buNone/>
            </a:pP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3" descr="A blue sign with white text&#10;&#10;Description automatically generated with medium confidence"/>
          <p:cNvPicPr preferRelativeResize="0"/>
          <p:nvPr/>
        </p:nvPicPr>
        <p:blipFill rotWithShape="1">
          <a:blip r:embed="rId3">
            <a:alphaModFix/>
          </a:blip>
          <a:srcRect/>
          <a:stretch/>
        </p:blipFill>
        <p:spPr>
          <a:xfrm>
            <a:off x="374766" y="5969114"/>
            <a:ext cx="1520852" cy="643864"/>
          </a:xfrm>
          <a:prstGeom prst="rect">
            <a:avLst/>
          </a:prstGeom>
          <a:noFill/>
          <a:ln>
            <a:noFill/>
          </a:ln>
        </p:spPr>
      </p:pic>
      <p:pic>
        <p:nvPicPr>
          <p:cNvPr id="241" name="Google Shape;241;p13" descr="Graphical user interface, text, application, chat or text message&#10;&#10;Description automatically generated"/>
          <p:cNvPicPr preferRelativeResize="0"/>
          <p:nvPr/>
        </p:nvPicPr>
        <p:blipFill rotWithShape="1">
          <a:blip r:embed="rId4">
            <a:alphaModFix/>
          </a:blip>
          <a:srcRect/>
          <a:stretch/>
        </p:blipFill>
        <p:spPr>
          <a:xfrm>
            <a:off x="2094564" y="5828934"/>
            <a:ext cx="873490" cy="924223"/>
          </a:xfrm>
          <a:prstGeom prst="rect">
            <a:avLst/>
          </a:prstGeom>
          <a:noFill/>
          <a:ln>
            <a:noFill/>
          </a:ln>
        </p:spPr>
      </p:pic>
      <p:sp>
        <p:nvSpPr>
          <p:cNvPr id="242" name="Google Shape;242;p13"/>
          <p:cNvSpPr txBox="1"/>
          <p:nvPr/>
        </p:nvSpPr>
        <p:spPr>
          <a:xfrm>
            <a:off x="555328" y="1471831"/>
            <a:ext cx="9868832" cy="5948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Signs of increased intracranial pressure </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bradycardia, </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hypertension, </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hypoventilation</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Intervention for increased ICP:</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Consider mannitol or 3% NS if suspected increased ICP</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Keep head of bed slightly elevated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Avoid hypoventilation</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Avoid systemic shock to maintain cerebral perfusion</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Sedation as needed</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Consider intubation to protect airway if unresponsive or GCS &lt; 8</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Not all AMS in trauma is head – consider and treat shock, drugs, toxins, sepsis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457200" marR="0" lvl="1" indent="0" algn="l" rtl="0">
              <a:spcBef>
                <a:spcPts val="0"/>
              </a:spcBef>
              <a:spcAft>
                <a:spcPts val="0"/>
              </a:spcAft>
              <a:buNone/>
            </a:pPr>
            <a:r>
              <a:rPr lang="en-US" sz="2000" b="0" i="0" u="none" strike="noStrike" cap="none">
                <a:solidFill>
                  <a:schemeClr val="dk1"/>
                </a:solidFill>
                <a:latin typeface="Arial"/>
                <a:ea typeface="Arial"/>
                <a:cs typeface="Arial"/>
                <a:sym typeface="Arial"/>
              </a:rPr>
              <a:t> </a:t>
            </a:r>
            <a:endParaRPr/>
          </a:p>
          <a:p>
            <a:pPr marL="0" marR="0" lvl="0" indent="0" algn="l" rtl="0">
              <a:lnSpc>
                <a:spcPct val="200000"/>
              </a:lnSpc>
              <a:spcBef>
                <a:spcPts val="0"/>
              </a:spcBef>
              <a:spcAft>
                <a:spcPts val="0"/>
              </a:spcAft>
              <a:buNone/>
            </a:pPr>
            <a:endParaRPr sz="2400" b="1">
              <a:solidFill>
                <a:schemeClr val="dk1"/>
              </a:solidFill>
              <a:latin typeface="Arial"/>
              <a:ea typeface="Arial"/>
              <a:cs typeface="Arial"/>
              <a:sym typeface="Arial"/>
            </a:endParaRPr>
          </a:p>
        </p:txBody>
      </p:sp>
      <p:sp>
        <p:nvSpPr>
          <p:cNvPr id="243" name="Google Shape;243;p13"/>
          <p:cNvSpPr txBox="1"/>
          <p:nvPr/>
        </p:nvSpPr>
        <p:spPr>
          <a:xfrm>
            <a:off x="566665" y="825500"/>
            <a:ext cx="78176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Intervention for </a:t>
            </a:r>
            <a:r>
              <a:rPr lang="en-US" sz="360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AMS</a:t>
            </a:r>
            <a:r>
              <a:rPr lang="en-US" sz="3600">
                <a:solidFill>
                  <a:schemeClr val="dk1"/>
                </a:solidFill>
                <a:latin typeface="Arial"/>
                <a:ea typeface="Arial"/>
                <a:cs typeface="Arial"/>
                <a:sym typeface="Arial"/>
              </a:rPr>
              <a:t> / head injury</a:t>
            </a:r>
            <a:endParaRPr sz="1800">
              <a:solidFill>
                <a:schemeClr val="dk1"/>
              </a:solidFill>
              <a:latin typeface="Arial"/>
              <a:ea typeface="Arial"/>
              <a:cs typeface="Arial"/>
              <a:sym typeface="Arial"/>
            </a:endParaRPr>
          </a:p>
        </p:txBody>
      </p:sp>
      <p:pic>
        <p:nvPicPr>
          <p:cNvPr id="244" name="Google Shape;244;p13"/>
          <p:cNvPicPr preferRelativeResize="0"/>
          <p:nvPr/>
        </p:nvPicPr>
        <p:blipFill rotWithShape="1">
          <a:blip r:embed="rId5">
            <a:alphaModFix/>
          </a:blip>
          <a:srcRect/>
          <a:stretch/>
        </p:blipFill>
        <p:spPr>
          <a:xfrm>
            <a:off x="7747222" y="1015512"/>
            <a:ext cx="2857500" cy="285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title" idx="4294967295"/>
          </p:nvPr>
        </p:nvSpPr>
        <p:spPr>
          <a:xfrm>
            <a:off x="430306" y="415657"/>
            <a:ext cx="8229600" cy="1143000"/>
          </a:xfrm>
          <a:prstGeom prst="rect">
            <a:avLst/>
          </a:prstGeom>
          <a:noFill/>
          <a:ln>
            <a:noFill/>
          </a:ln>
        </p:spPr>
        <p:txBody>
          <a:bodyPr spcFirstLastPara="1" wrap="square" lIns="90475" tIns="44450" rIns="90475" bIns="4445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a:t>E - EXPOSURE </a:t>
            </a:r>
            <a:br>
              <a:rPr lang="en-US"/>
            </a:br>
            <a:endParaRPr/>
          </a:p>
        </p:txBody>
      </p:sp>
      <p:sp>
        <p:nvSpPr>
          <p:cNvPr id="252" name="Google Shape;252;p14"/>
          <p:cNvSpPr txBox="1">
            <a:spLocks noGrp="1"/>
          </p:cNvSpPr>
          <p:nvPr>
            <p:ph type="body" idx="4294967295"/>
          </p:nvPr>
        </p:nvSpPr>
        <p:spPr>
          <a:xfrm>
            <a:off x="430306" y="1438835"/>
            <a:ext cx="7100047" cy="4061011"/>
          </a:xfrm>
          <a:prstGeom prst="rect">
            <a:avLst/>
          </a:prstGeom>
          <a:noFill/>
          <a:ln>
            <a:noFill/>
          </a:ln>
        </p:spPr>
        <p:txBody>
          <a:bodyPr spcFirstLastPara="1" wrap="square" lIns="90475" tIns="44450" rIns="90475" bIns="44450" anchor="t" anchorCtr="0">
            <a:normAutofit fontScale="40000" lnSpcReduction="20000"/>
          </a:bodyPr>
          <a:lstStyle/>
          <a:p>
            <a:pPr marL="228600" lvl="0" indent="-228600" algn="l" rtl="0">
              <a:lnSpc>
                <a:spcPct val="120000"/>
              </a:lnSpc>
              <a:spcBef>
                <a:spcPts val="0"/>
              </a:spcBef>
              <a:spcAft>
                <a:spcPts val="0"/>
              </a:spcAft>
              <a:buClr>
                <a:schemeClr val="dk1"/>
              </a:buClr>
              <a:buSzPct val="100000"/>
              <a:buChar char="•"/>
            </a:pPr>
            <a:r>
              <a:rPr lang="en-US" sz="6000"/>
              <a:t>Completely undress patient </a:t>
            </a:r>
            <a:endParaRPr/>
          </a:p>
          <a:p>
            <a:pPr marL="685800" lvl="1" indent="-228600" algn="l" rtl="0">
              <a:lnSpc>
                <a:spcPct val="120000"/>
              </a:lnSpc>
              <a:spcBef>
                <a:spcPts val="500"/>
              </a:spcBef>
              <a:spcAft>
                <a:spcPts val="0"/>
              </a:spcAft>
              <a:buClr>
                <a:schemeClr val="dk1"/>
              </a:buClr>
              <a:buSzPct val="100000"/>
              <a:buChar char="•"/>
            </a:pPr>
            <a:r>
              <a:rPr lang="en-US" sz="6000"/>
              <a:t>If blunt trauma – protect the spine</a:t>
            </a:r>
            <a:endParaRPr/>
          </a:p>
          <a:p>
            <a:pPr marL="228600" lvl="0" indent="-228600" algn="l" rtl="0">
              <a:lnSpc>
                <a:spcPct val="120000"/>
              </a:lnSpc>
              <a:spcBef>
                <a:spcPts val="1000"/>
              </a:spcBef>
              <a:spcAft>
                <a:spcPts val="0"/>
              </a:spcAft>
              <a:buClr>
                <a:schemeClr val="dk1"/>
              </a:buClr>
              <a:buSzPct val="100000"/>
              <a:buChar char="•"/>
            </a:pPr>
            <a:r>
              <a:rPr lang="en-US" sz="6000"/>
              <a:t>Perform complete visual examination</a:t>
            </a:r>
            <a:endParaRPr/>
          </a:p>
          <a:p>
            <a:pPr marL="685800" lvl="1" indent="-228600" algn="l" rtl="0">
              <a:lnSpc>
                <a:spcPct val="120000"/>
              </a:lnSpc>
              <a:spcBef>
                <a:spcPts val="500"/>
              </a:spcBef>
              <a:spcAft>
                <a:spcPts val="0"/>
              </a:spcAft>
              <a:buClr>
                <a:schemeClr val="dk1"/>
              </a:buClr>
              <a:buSzPct val="100000"/>
              <a:buChar char="•"/>
            </a:pPr>
            <a:r>
              <a:rPr lang="en-US" sz="6000"/>
              <a:t>log roll and check the back, buttocks and palpate entire spine</a:t>
            </a:r>
            <a:endParaRPr/>
          </a:p>
          <a:p>
            <a:pPr marL="228600" lvl="0" indent="-228600" algn="l" rtl="0">
              <a:lnSpc>
                <a:spcPct val="120000"/>
              </a:lnSpc>
              <a:spcBef>
                <a:spcPts val="1000"/>
              </a:spcBef>
              <a:spcAft>
                <a:spcPts val="0"/>
              </a:spcAft>
              <a:buClr>
                <a:schemeClr val="dk1"/>
              </a:buClr>
              <a:buSzPct val="100000"/>
              <a:buChar char="•"/>
            </a:pPr>
            <a:r>
              <a:rPr lang="en-US" sz="6000"/>
              <a:t>Don’t let the patient get cold </a:t>
            </a:r>
            <a:endParaRPr/>
          </a:p>
          <a:p>
            <a:pPr marL="685800" lvl="1" indent="-228600" algn="l" rtl="0">
              <a:lnSpc>
                <a:spcPct val="120000"/>
              </a:lnSpc>
              <a:spcBef>
                <a:spcPts val="500"/>
              </a:spcBef>
              <a:spcAft>
                <a:spcPts val="0"/>
              </a:spcAft>
              <a:buClr>
                <a:schemeClr val="dk1"/>
              </a:buClr>
              <a:buSzPct val="100000"/>
              <a:buChar char="•"/>
            </a:pPr>
            <a:r>
              <a:rPr lang="en-US" sz="6000"/>
              <a:t>Warm blankets</a:t>
            </a:r>
            <a:endParaRPr/>
          </a:p>
          <a:p>
            <a:pPr marL="685800" lvl="1" indent="-228600" algn="l" rtl="0">
              <a:lnSpc>
                <a:spcPct val="120000"/>
              </a:lnSpc>
              <a:spcBef>
                <a:spcPts val="500"/>
              </a:spcBef>
              <a:spcAft>
                <a:spcPts val="0"/>
              </a:spcAft>
              <a:buClr>
                <a:schemeClr val="dk1"/>
              </a:buClr>
              <a:buSzPct val="100000"/>
              <a:buChar char="•"/>
            </a:pPr>
            <a:r>
              <a:rPr lang="en-US" sz="6000"/>
              <a:t>Active warming</a:t>
            </a:r>
            <a:endParaRPr/>
          </a:p>
          <a:p>
            <a:pPr marL="0" lvl="0" indent="0" algn="l" rtl="0">
              <a:lnSpc>
                <a:spcPct val="120000"/>
              </a:lnSpc>
              <a:spcBef>
                <a:spcPts val="1000"/>
              </a:spcBef>
              <a:spcAft>
                <a:spcPts val="0"/>
              </a:spcAft>
              <a:buClr>
                <a:schemeClr val="dk1"/>
              </a:buClr>
              <a:buSzPct val="100000"/>
              <a:buNone/>
            </a:pPr>
            <a:r>
              <a:rPr lang="en-US" sz="6000"/>
              <a:t>“Get’em neked and then cover’em up”</a:t>
            </a:r>
            <a:endParaRPr/>
          </a:p>
          <a:p>
            <a:pPr marL="228600" lvl="0" indent="-228600" algn="l" rtl="0">
              <a:lnSpc>
                <a:spcPct val="200000"/>
              </a:lnSpc>
              <a:spcBef>
                <a:spcPts val="1000"/>
              </a:spcBef>
              <a:spcAft>
                <a:spcPts val="0"/>
              </a:spcAft>
              <a:buClr>
                <a:schemeClr val="dk1"/>
              </a:buClr>
              <a:buSzPct val="100000"/>
              <a:buFont typeface="Arial"/>
              <a:buNone/>
            </a:pPr>
            <a:endParaRPr sz="2400" b="1"/>
          </a:p>
        </p:txBody>
      </p:sp>
      <p:pic>
        <p:nvPicPr>
          <p:cNvPr id="253" name="Google Shape;253;p14"/>
          <p:cNvPicPr preferRelativeResize="0"/>
          <p:nvPr/>
        </p:nvPicPr>
        <p:blipFill rotWithShape="1">
          <a:blip r:embed="rId3">
            <a:alphaModFix/>
          </a:blip>
          <a:srcRect/>
          <a:stretch/>
        </p:blipFill>
        <p:spPr>
          <a:xfrm>
            <a:off x="7410734" y="1304290"/>
            <a:ext cx="3006440" cy="40657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5" descr="A blue sign with white text&#10;&#10;Description automatically generated with medium confidence"/>
          <p:cNvPicPr preferRelativeResize="0"/>
          <p:nvPr/>
        </p:nvPicPr>
        <p:blipFill rotWithShape="1">
          <a:blip r:embed="rId3">
            <a:alphaModFix/>
          </a:blip>
          <a:srcRect/>
          <a:stretch/>
        </p:blipFill>
        <p:spPr>
          <a:xfrm>
            <a:off x="374766" y="5969114"/>
            <a:ext cx="1520852" cy="643864"/>
          </a:xfrm>
          <a:prstGeom prst="rect">
            <a:avLst/>
          </a:prstGeom>
          <a:noFill/>
          <a:ln>
            <a:noFill/>
          </a:ln>
        </p:spPr>
      </p:pic>
      <p:pic>
        <p:nvPicPr>
          <p:cNvPr id="259" name="Google Shape;259;p15" descr="Graphical user interface, text, application, chat or text message&#10;&#10;Description automatically generated"/>
          <p:cNvPicPr preferRelativeResize="0"/>
          <p:nvPr/>
        </p:nvPicPr>
        <p:blipFill rotWithShape="1">
          <a:blip r:embed="rId4">
            <a:alphaModFix/>
          </a:blip>
          <a:srcRect/>
          <a:stretch/>
        </p:blipFill>
        <p:spPr>
          <a:xfrm>
            <a:off x="2094564" y="5828934"/>
            <a:ext cx="873490" cy="924223"/>
          </a:xfrm>
          <a:prstGeom prst="rect">
            <a:avLst/>
          </a:prstGeom>
          <a:noFill/>
          <a:ln>
            <a:noFill/>
          </a:ln>
        </p:spPr>
      </p:pic>
      <p:sp>
        <p:nvSpPr>
          <p:cNvPr id="260" name="Google Shape;260;p15"/>
          <p:cNvSpPr txBox="1"/>
          <p:nvPr/>
        </p:nvSpPr>
        <p:spPr>
          <a:xfrm>
            <a:off x="555328" y="1471831"/>
            <a:ext cx="9868832" cy="533299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Perform after primary survey is complete and issues are addressed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Head to toe examination </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Vital signs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Looking for any signs of injury</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Include back (with a log-roll to protect the spine) and perineum</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Palpate everything!</a:t>
            </a:r>
            <a:endParaRPr/>
          </a:p>
          <a:p>
            <a:pPr marL="742950" marR="0" lvl="1" indent="-158750" algn="l" rtl="0">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AMPLE history:</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Allergies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Medications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Past medical/surgical history</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Last meal / LMP</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Events leading up to the trauma</a:t>
            </a:r>
            <a:endParaRPr/>
          </a:p>
          <a:p>
            <a:pPr marL="742950" marR="0" lvl="1" indent="-158750" algn="l" rtl="0">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457200" marR="0" lvl="1" indent="0" algn="l" rtl="0">
              <a:spcBef>
                <a:spcPts val="0"/>
              </a:spcBef>
              <a:spcAft>
                <a:spcPts val="0"/>
              </a:spcAft>
              <a:buNone/>
            </a:pPr>
            <a:r>
              <a:rPr lang="en-US" sz="2000" b="0" i="0" u="none" strike="noStrike" cap="none">
                <a:solidFill>
                  <a:schemeClr val="dk1"/>
                </a:solidFill>
                <a:latin typeface="Arial"/>
                <a:ea typeface="Arial"/>
                <a:cs typeface="Arial"/>
                <a:sym typeface="Arial"/>
              </a:rPr>
              <a:t> </a:t>
            </a:r>
            <a:endParaRPr/>
          </a:p>
          <a:p>
            <a:pPr marL="0" marR="0" lvl="0" indent="0" algn="l" rtl="0">
              <a:lnSpc>
                <a:spcPct val="200000"/>
              </a:lnSpc>
              <a:spcBef>
                <a:spcPts val="0"/>
              </a:spcBef>
              <a:spcAft>
                <a:spcPts val="0"/>
              </a:spcAft>
              <a:buNone/>
            </a:pPr>
            <a:endParaRPr sz="2400" b="1">
              <a:solidFill>
                <a:schemeClr val="dk1"/>
              </a:solidFill>
              <a:latin typeface="Arial"/>
              <a:ea typeface="Arial"/>
              <a:cs typeface="Arial"/>
              <a:sym typeface="Arial"/>
            </a:endParaRPr>
          </a:p>
        </p:txBody>
      </p:sp>
      <p:sp>
        <p:nvSpPr>
          <p:cNvPr id="261" name="Google Shape;261;p15"/>
          <p:cNvSpPr txBox="1"/>
          <p:nvPr/>
        </p:nvSpPr>
        <p:spPr>
          <a:xfrm>
            <a:off x="566665" y="825500"/>
            <a:ext cx="424663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Secondary Survey </a:t>
            </a:r>
            <a:endParaRPr sz="1800">
              <a:solidFill>
                <a:schemeClr val="dk1"/>
              </a:solidFill>
              <a:latin typeface="Arial"/>
              <a:ea typeface="Arial"/>
              <a:cs typeface="Arial"/>
              <a:sym typeface="Arial"/>
            </a:endParaRPr>
          </a:p>
        </p:txBody>
      </p:sp>
      <p:pic>
        <p:nvPicPr>
          <p:cNvPr id="262" name="Google Shape;262;p15"/>
          <p:cNvPicPr preferRelativeResize="0"/>
          <p:nvPr/>
        </p:nvPicPr>
        <p:blipFill rotWithShape="1">
          <a:blip r:embed="rId5">
            <a:alphaModFix/>
          </a:blip>
          <a:srcRect/>
          <a:stretch/>
        </p:blipFill>
        <p:spPr>
          <a:xfrm>
            <a:off x="6813550" y="3429000"/>
            <a:ext cx="4051300" cy="200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6" descr="A blue sign with white text&#10;&#10;Description automatically generated with medium confidence"/>
          <p:cNvPicPr preferRelativeResize="0"/>
          <p:nvPr/>
        </p:nvPicPr>
        <p:blipFill rotWithShape="1">
          <a:blip r:embed="rId3">
            <a:alphaModFix/>
          </a:blip>
          <a:srcRect/>
          <a:stretch/>
        </p:blipFill>
        <p:spPr>
          <a:xfrm>
            <a:off x="374766" y="5969114"/>
            <a:ext cx="1520852" cy="643864"/>
          </a:xfrm>
          <a:prstGeom prst="rect">
            <a:avLst/>
          </a:prstGeom>
          <a:noFill/>
          <a:ln>
            <a:noFill/>
          </a:ln>
        </p:spPr>
      </p:pic>
      <p:pic>
        <p:nvPicPr>
          <p:cNvPr id="268" name="Google Shape;268;p16" descr="Graphical user interface, text, application, chat or text message&#10;&#10;Description automatically generated"/>
          <p:cNvPicPr preferRelativeResize="0"/>
          <p:nvPr/>
        </p:nvPicPr>
        <p:blipFill rotWithShape="1">
          <a:blip r:embed="rId4">
            <a:alphaModFix/>
          </a:blip>
          <a:srcRect/>
          <a:stretch/>
        </p:blipFill>
        <p:spPr>
          <a:xfrm>
            <a:off x="2094564" y="5828934"/>
            <a:ext cx="873490" cy="924223"/>
          </a:xfrm>
          <a:prstGeom prst="rect">
            <a:avLst/>
          </a:prstGeom>
          <a:noFill/>
          <a:ln>
            <a:noFill/>
          </a:ln>
        </p:spPr>
      </p:pic>
      <p:sp>
        <p:nvSpPr>
          <p:cNvPr id="269" name="Google Shape;269;p16"/>
          <p:cNvSpPr txBox="1"/>
          <p:nvPr/>
        </p:nvSpPr>
        <p:spPr>
          <a:xfrm>
            <a:off x="555328" y="1471831"/>
            <a:ext cx="9868832" cy="471744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If resources allow but don’t replace primary or secondary survey</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Radiology </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Xray – Chest, Pelvis, C-spine and injuries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CT – if indicated and available</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Labs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“Trauma labs” </a:t>
            </a:r>
            <a:r>
              <a:rPr lang="en-US" sz="2000" b="0" i="0" u="none" strike="noStrike" cap="none">
                <a:solidFill>
                  <a:schemeClr val="dk1"/>
                </a:solidFill>
                <a:latin typeface="Arial"/>
                <a:ea typeface="Arial"/>
                <a:cs typeface="Arial"/>
                <a:sym typeface="Arial"/>
              </a:rPr>
              <a:t>might not be available or appropriate in MCI</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CBC – shows initial state and doesn’t reflect recent bleeding</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LFT – useful for liver injury</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TEG / Coag studies – helpful for DIC and to guide MTP</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Lipase/amylase – useful for pancreatic injury</a:t>
            </a:r>
            <a:endParaRPr/>
          </a:p>
          <a:p>
            <a:pPr marL="742950" marR="0" lvl="1" indent="-158750" algn="l" rtl="0">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742950" marR="0" lvl="1" indent="-158750" algn="l" rtl="0">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457200" marR="0" lvl="1" indent="0" algn="l" rtl="0">
              <a:spcBef>
                <a:spcPts val="0"/>
              </a:spcBef>
              <a:spcAft>
                <a:spcPts val="0"/>
              </a:spcAft>
              <a:buNone/>
            </a:pPr>
            <a:r>
              <a:rPr lang="en-US" sz="2000" b="0" i="0" u="none" strike="noStrike" cap="none">
                <a:solidFill>
                  <a:schemeClr val="dk1"/>
                </a:solidFill>
                <a:latin typeface="Arial"/>
                <a:ea typeface="Arial"/>
                <a:cs typeface="Arial"/>
                <a:sym typeface="Arial"/>
              </a:rPr>
              <a:t> </a:t>
            </a:r>
            <a:endParaRPr/>
          </a:p>
          <a:p>
            <a:pPr marL="0" marR="0" lvl="0" indent="0" algn="l" rtl="0">
              <a:lnSpc>
                <a:spcPct val="200000"/>
              </a:lnSpc>
              <a:spcBef>
                <a:spcPts val="0"/>
              </a:spcBef>
              <a:spcAft>
                <a:spcPts val="0"/>
              </a:spcAft>
              <a:buNone/>
            </a:pPr>
            <a:endParaRPr sz="2400" b="1">
              <a:solidFill>
                <a:schemeClr val="dk1"/>
              </a:solidFill>
              <a:latin typeface="Arial"/>
              <a:ea typeface="Arial"/>
              <a:cs typeface="Arial"/>
              <a:sym typeface="Arial"/>
            </a:endParaRPr>
          </a:p>
        </p:txBody>
      </p:sp>
      <p:sp>
        <p:nvSpPr>
          <p:cNvPr id="270" name="Google Shape;270;p16"/>
          <p:cNvSpPr txBox="1"/>
          <p:nvPr/>
        </p:nvSpPr>
        <p:spPr>
          <a:xfrm>
            <a:off x="566665" y="825500"/>
            <a:ext cx="424663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Supporting studies</a:t>
            </a: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7" descr="A group of people sitting at a table with a computer&#10;&#10;Description automatically generated"/>
          <p:cNvPicPr preferRelativeResize="0">
            <a:picLocks noGrp="1"/>
          </p:cNvPicPr>
          <p:nvPr>
            <p:ph type="pic" idx="2"/>
          </p:nvPr>
        </p:nvPicPr>
        <p:blipFill rotWithShape="1">
          <a:blip r:embed="rId3">
            <a:alphaModFix/>
          </a:blip>
          <a:srcRect t="7807" b="7808"/>
          <a:stretch/>
        </p:blipFill>
        <p:spPr>
          <a:xfrm>
            <a:off x="-5862" y="0"/>
            <a:ext cx="12192000" cy="6858000"/>
          </a:xfrm>
          <a:prstGeom prst="rect">
            <a:avLst/>
          </a:prstGeom>
          <a:solidFill>
            <a:schemeClr val="lt1"/>
          </a:solidFill>
          <a:ln>
            <a:noFill/>
          </a:ln>
        </p:spPr>
      </p:pic>
      <p:sp>
        <p:nvSpPr>
          <p:cNvPr id="276" name="Google Shape;276;p17"/>
          <p:cNvSpPr/>
          <p:nvPr/>
        </p:nvSpPr>
        <p:spPr>
          <a:xfrm>
            <a:off x="-58096" y="0"/>
            <a:ext cx="12197862" cy="6858000"/>
          </a:xfrm>
          <a:prstGeom prst="rect">
            <a:avLst/>
          </a:prstGeom>
          <a:solidFill>
            <a:srgbClr val="343437">
              <a:alpha val="6235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77" name="Google Shape;277;p17"/>
          <p:cNvSpPr txBox="1">
            <a:spLocks noGrp="1"/>
          </p:cNvSpPr>
          <p:nvPr>
            <p:ph type="body" idx="1"/>
          </p:nvPr>
        </p:nvSpPr>
        <p:spPr>
          <a:xfrm>
            <a:off x="3277590" y="2916608"/>
            <a:ext cx="5557652" cy="102478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US" sz="4000" b="1"/>
              <a:t>Specific injury patterns in MCI</a:t>
            </a:r>
            <a:endParaRPr/>
          </a:p>
        </p:txBody>
      </p:sp>
      <p:sp>
        <p:nvSpPr>
          <p:cNvPr id="278" name="Google Shape;278;p17"/>
          <p:cNvSpPr/>
          <p:nvPr/>
        </p:nvSpPr>
        <p:spPr>
          <a:xfrm>
            <a:off x="2558767" y="2165684"/>
            <a:ext cx="6994307" cy="2468651"/>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Penetrating Trauma</a:t>
            </a:r>
            <a:endParaRPr/>
          </a:p>
        </p:txBody>
      </p:sp>
      <p:grpSp>
        <p:nvGrpSpPr>
          <p:cNvPr id="285" name="Google Shape;285;p18"/>
          <p:cNvGrpSpPr/>
          <p:nvPr/>
        </p:nvGrpSpPr>
        <p:grpSpPr>
          <a:xfrm>
            <a:off x="1828800" y="1916182"/>
            <a:ext cx="5410200" cy="4503600"/>
            <a:chOff x="0" y="11181"/>
            <a:chExt cx="5410200" cy="4503600"/>
          </a:xfrm>
        </p:grpSpPr>
        <p:sp>
          <p:nvSpPr>
            <p:cNvPr id="286" name="Google Shape;286;p18"/>
            <p:cNvSpPr/>
            <p:nvPr/>
          </p:nvSpPr>
          <p:spPr>
            <a:xfrm>
              <a:off x="0" y="306381"/>
              <a:ext cx="5410200" cy="1449000"/>
            </a:xfrm>
            <a:prstGeom prst="rect">
              <a:avLst/>
            </a:prstGeom>
            <a:solidFill>
              <a:schemeClr val="lt1">
                <a:alpha val="89803"/>
              </a:schemeClr>
            </a:solidFill>
            <a:ln w="12700" cap="flat" cmpd="sng">
              <a:solidFill>
                <a:srgbClr val="056A7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txBox="1"/>
            <p:nvPr/>
          </p:nvSpPr>
          <p:spPr>
            <a:xfrm>
              <a:off x="0" y="306381"/>
              <a:ext cx="5410200" cy="1449000"/>
            </a:xfrm>
            <a:prstGeom prst="rect">
              <a:avLst/>
            </a:prstGeom>
            <a:noFill/>
            <a:ln>
              <a:noFill/>
            </a:ln>
          </p:spPr>
          <p:txBody>
            <a:bodyPr spcFirstLastPara="1" wrap="square" lIns="419875" tIns="416550" rIns="419875" bIns="142225"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0-18 years (~7.4%)</a:t>
              </a:r>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gunshot &gt; stab wounds</a:t>
              </a:r>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More heavily armed society</a:t>
              </a:r>
              <a:endParaRPr/>
            </a:p>
          </p:txBody>
        </p:sp>
        <p:sp>
          <p:nvSpPr>
            <p:cNvPr id="288" name="Google Shape;288;p18"/>
            <p:cNvSpPr/>
            <p:nvPr/>
          </p:nvSpPr>
          <p:spPr>
            <a:xfrm>
              <a:off x="270510" y="11181"/>
              <a:ext cx="3787140" cy="590400"/>
            </a:xfrm>
            <a:prstGeom prst="roundRect">
              <a:avLst>
                <a:gd name="adj" fmla="val 16667"/>
              </a:avLst>
            </a:prstGeom>
            <a:solidFill>
              <a:srgbClr val="056A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8"/>
            <p:cNvSpPr txBox="1"/>
            <p:nvPr/>
          </p:nvSpPr>
          <p:spPr>
            <a:xfrm>
              <a:off x="299331" y="40002"/>
              <a:ext cx="3729498" cy="532758"/>
            </a:xfrm>
            <a:prstGeom prst="rect">
              <a:avLst/>
            </a:prstGeom>
            <a:noFill/>
            <a:ln>
              <a:noFill/>
            </a:ln>
          </p:spPr>
          <p:txBody>
            <a:bodyPr spcFirstLastPara="1" wrap="square" lIns="143125" tIns="0" rIns="143125" bIns="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~10-20% of all trauma (US) </a:t>
              </a:r>
              <a:endParaRPr sz="2000">
                <a:solidFill>
                  <a:schemeClr val="lt1"/>
                </a:solidFill>
                <a:latin typeface="Arial"/>
                <a:ea typeface="Arial"/>
                <a:cs typeface="Arial"/>
                <a:sym typeface="Arial"/>
              </a:endParaRPr>
            </a:p>
          </p:txBody>
        </p:sp>
        <p:sp>
          <p:nvSpPr>
            <p:cNvPr id="290" name="Google Shape;290;p18"/>
            <p:cNvSpPr/>
            <p:nvPr/>
          </p:nvSpPr>
          <p:spPr>
            <a:xfrm>
              <a:off x="0" y="2158581"/>
              <a:ext cx="5410200" cy="1449000"/>
            </a:xfrm>
            <a:prstGeom prst="rect">
              <a:avLst/>
            </a:prstGeom>
            <a:solidFill>
              <a:schemeClr val="lt1">
                <a:alpha val="89803"/>
              </a:schemeClr>
            </a:solidFill>
            <a:ln w="12700" cap="flat" cmpd="sng">
              <a:solidFill>
                <a:srgbClr val="056A7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8"/>
            <p:cNvSpPr txBox="1"/>
            <p:nvPr/>
          </p:nvSpPr>
          <p:spPr>
            <a:xfrm>
              <a:off x="0" y="2158581"/>
              <a:ext cx="5410200" cy="1449000"/>
            </a:xfrm>
            <a:prstGeom prst="rect">
              <a:avLst/>
            </a:prstGeom>
            <a:noFill/>
            <a:ln>
              <a:noFill/>
            </a:ln>
          </p:spPr>
          <p:txBody>
            <a:bodyPr spcFirstLastPara="1" wrap="square" lIns="419875" tIns="416550" rIns="419875" bIns="142225"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Bullets can divert in the body</a:t>
              </a:r>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Shock wave can cause trauma</a:t>
              </a:r>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Vascular injuries common</a:t>
              </a:r>
              <a:endParaRPr/>
            </a:p>
          </p:txBody>
        </p:sp>
        <p:sp>
          <p:nvSpPr>
            <p:cNvPr id="292" name="Google Shape;292;p18"/>
            <p:cNvSpPr/>
            <p:nvPr/>
          </p:nvSpPr>
          <p:spPr>
            <a:xfrm>
              <a:off x="270510" y="1863381"/>
              <a:ext cx="3787140" cy="590400"/>
            </a:xfrm>
            <a:prstGeom prst="roundRect">
              <a:avLst>
                <a:gd name="adj" fmla="val 16667"/>
              </a:avLst>
            </a:prstGeom>
            <a:solidFill>
              <a:srgbClr val="056A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8"/>
            <p:cNvSpPr txBox="1"/>
            <p:nvPr/>
          </p:nvSpPr>
          <p:spPr>
            <a:xfrm>
              <a:off x="299331" y="1892202"/>
              <a:ext cx="3729498" cy="532758"/>
            </a:xfrm>
            <a:prstGeom prst="rect">
              <a:avLst/>
            </a:prstGeom>
            <a:noFill/>
            <a:ln>
              <a:noFill/>
            </a:ln>
          </p:spPr>
          <p:txBody>
            <a:bodyPr spcFirstLastPara="1" wrap="square" lIns="143125" tIns="0" rIns="143125" bIns="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Injuries related to velocity </a:t>
              </a:r>
              <a:endParaRPr sz="2000">
                <a:solidFill>
                  <a:schemeClr val="lt1"/>
                </a:solidFill>
                <a:latin typeface="Arial"/>
                <a:ea typeface="Arial"/>
                <a:cs typeface="Arial"/>
                <a:sym typeface="Arial"/>
              </a:endParaRPr>
            </a:p>
          </p:txBody>
        </p:sp>
        <p:sp>
          <p:nvSpPr>
            <p:cNvPr id="294" name="Google Shape;294;p18"/>
            <p:cNvSpPr/>
            <p:nvPr/>
          </p:nvSpPr>
          <p:spPr>
            <a:xfrm>
              <a:off x="0" y="4010781"/>
              <a:ext cx="5410200" cy="504000"/>
            </a:xfrm>
            <a:prstGeom prst="rect">
              <a:avLst/>
            </a:prstGeom>
            <a:solidFill>
              <a:schemeClr val="lt1">
                <a:alpha val="89803"/>
              </a:schemeClr>
            </a:solidFill>
            <a:ln w="12700" cap="flat" cmpd="sng">
              <a:solidFill>
                <a:srgbClr val="056A7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8"/>
            <p:cNvSpPr/>
            <p:nvPr/>
          </p:nvSpPr>
          <p:spPr>
            <a:xfrm>
              <a:off x="270510" y="3715581"/>
              <a:ext cx="3787140" cy="590400"/>
            </a:xfrm>
            <a:prstGeom prst="roundRect">
              <a:avLst>
                <a:gd name="adj" fmla="val 16667"/>
              </a:avLst>
            </a:prstGeom>
            <a:solidFill>
              <a:srgbClr val="056A7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txBox="1"/>
            <p:nvPr/>
          </p:nvSpPr>
          <p:spPr>
            <a:xfrm>
              <a:off x="299331" y="3744402"/>
              <a:ext cx="3729498" cy="532758"/>
            </a:xfrm>
            <a:prstGeom prst="rect">
              <a:avLst/>
            </a:prstGeom>
            <a:noFill/>
            <a:ln>
              <a:noFill/>
            </a:ln>
          </p:spPr>
          <p:txBody>
            <a:bodyPr spcFirstLastPara="1" wrap="square" lIns="143125" tIns="0" rIns="143125" bIns="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1">
                  <a:solidFill>
                    <a:schemeClr val="lt1"/>
                  </a:solidFill>
                  <a:latin typeface="Arial"/>
                  <a:ea typeface="Arial"/>
                  <a:cs typeface="Arial"/>
                  <a:sym typeface="Arial"/>
                </a:rPr>
                <a:t>Treatment consists of hemorrhage control</a:t>
              </a:r>
              <a:endParaRPr sz="2000">
                <a:solidFill>
                  <a:schemeClr val="lt1"/>
                </a:solidFill>
                <a:latin typeface="Arial"/>
                <a:ea typeface="Arial"/>
                <a:cs typeface="Arial"/>
                <a:sym typeface="Arial"/>
              </a:endParaRPr>
            </a:p>
          </p:txBody>
        </p:sp>
      </p:grpSp>
      <p:pic>
        <p:nvPicPr>
          <p:cNvPr id="297" name="Google Shape;297;p18"/>
          <p:cNvPicPr preferRelativeResize="0">
            <a:picLocks noGrp="1"/>
          </p:cNvPicPr>
          <p:nvPr>
            <p:ph type="body" idx="2"/>
          </p:nvPr>
        </p:nvPicPr>
        <p:blipFill rotWithShape="1">
          <a:blip r:embed="rId3">
            <a:alphaModFix/>
          </a:blip>
          <a:srcRect l="15096" r="15095"/>
          <a:stretch/>
        </p:blipFill>
        <p:spPr>
          <a:xfrm>
            <a:off x="8703129" y="302419"/>
            <a:ext cx="2476500" cy="2776538"/>
          </a:xfrm>
          <a:prstGeom prst="rect">
            <a:avLst/>
          </a:prstGeom>
          <a:noFill/>
          <a:ln>
            <a:noFill/>
          </a:ln>
          <a:effectLst>
            <a:outerShdw dist="107763" dir="2700000" algn="ctr" rotWithShape="0">
              <a:schemeClr val="lt2"/>
            </a:outerShdw>
          </a:effectLst>
        </p:spPr>
      </p:pic>
      <p:pic>
        <p:nvPicPr>
          <p:cNvPr id="298" name="Google Shape;298;p18"/>
          <p:cNvPicPr preferRelativeResize="0"/>
          <p:nvPr/>
        </p:nvPicPr>
        <p:blipFill rotWithShape="1">
          <a:blip r:embed="rId4">
            <a:alphaModFix/>
          </a:blip>
          <a:srcRect/>
          <a:stretch/>
        </p:blipFill>
        <p:spPr>
          <a:xfrm>
            <a:off x="8515350" y="3429000"/>
            <a:ext cx="3200400" cy="2400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Penetrating trauma – </a:t>
            </a:r>
            <a:br>
              <a:rPr lang="en-US"/>
            </a:br>
            <a:r>
              <a:rPr lang="en-US"/>
              <a:t>hemorrhage is key threat</a:t>
            </a:r>
            <a:endParaRPr/>
          </a:p>
        </p:txBody>
      </p:sp>
      <p:sp>
        <p:nvSpPr>
          <p:cNvPr id="304" name="Google Shape;304;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t>Torso		</a:t>
            </a:r>
            <a:endParaRPr/>
          </a:p>
        </p:txBody>
      </p:sp>
      <p:sp>
        <p:nvSpPr>
          <p:cNvPr id="305" name="Google Shape;305;p19"/>
          <p:cNvSpPr txBox="1">
            <a:spLocks noGrp="1"/>
          </p:cNvSpPr>
          <p:nvPr>
            <p:ph type="body" idx="2"/>
          </p:nvPr>
        </p:nvSpPr>
        <p:spPr>
          <a:xfrm>
            <a:off x="839788" y="2505075"/>
            <a:ext cx="5157787" cy="329784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Silent hemorrhage reservoirs</a:t>
            </a:r>
            <a:endParaRPr/>
          </a:p>
          <a:p>
            <a:pPr marL="228600" lvl="0" indent="-228600" algn="l" rtl="0">
              <a:lnSpc>
                <a:spcPct val="90000"/>
              </a:lnSpc>
              <a:spcBef>
                <a:spcPts val="1000"/>
              </a:spcBef>
              <a:spcAft>
                <a:spcPts val="0"/>
              </a:spcAft>
              <a:buClr>
                <a:schemeClr val="dk1"/>
              </a:buClr>
              <a:buSzPct val="100000"/>
              <a:buChar char="•"/>
            </a:pPr>
            <a:r>
              <a:rPr lang="en-US"/>
              <a:t>Ongoing blood products needed - MTP</a:t>
            </a:r>
            <a:endParaRPr/>
          </a:p>
          <a:p>
            <a:pPr marL="228600" lvl="0" indent="-228600" algn="l" rtl="0">
              <a:lnSpc>
                <a:spcPct val="90000"/>
              </a:lnSpc>
              <a:spcBef>
                <a:spcPts val="1000"/>
              </a:spcBef>
              <a:spcAft>
                <a:spcPts val="0"/>
              </a:spcAft>
              <a:buClr>
                <a:schemeClr val="dk1"/>
              </a:buClr>
              <a:buSzPct val="100000"/>
              <a:buChar char="•"/>
            </a:pPr>
            <a:r>
              <a:rPr lang="en-US"/>
              <a:t>Will need a surgeon</a:t>
            </a:r>
            <a:endParaRPr/>
          </a:p>
          <a:p>
            <a:pPr marL="228600" lvl="0" indent="-228600" algn="l" rtl="0">
              <a:lnSpc>
                <a:spcPct val="90000"/>
              </a:lnSpc>
              <a:spcBef>
                <a:spcPts val="1000"/>
              </a:spcBef>
              <a:spcAft>
                <a:spcPts val="0"/>
              </a:spcAft>
              <a:buClr>
                <a:schemeClr val="dk1"/>
              </a:buClr>
              <a:buSzPct val="100000"/>
              <a:buChar char="•"/>
            </a:pPr>
            <a:r>
              <a:rPr lang="en-US"/>
              <a:t>High index of suspicion for injury even with small entry wound</a:t>
            </a:r>
            <a:endParaRPr/>
          </a:p>
          <a:p>
            <a:pPr marL="228600" lvl="0" indent="-64135" algn="l" rtl="0">
              <a:lnSpc>
                <a:spcPct val="90000"/>
              </a:lnSpc>
              <a:spcBef>
                <a:spcPts val="1000"/>
              </a:spcBef>
              <a:spcAft>
                <a:spcPts val="0"/>
              </a:spcAft>
              <a:buClr>
                <a:schemeClr val="dk1"/>
              </a:buClr>
              <a:buSzPct val="100000"/>
              <a:buNone/>
            </a:pPr>
            <a:endParaRPr/>
          </a:p>
        </p:txBody>
      </p:sp>
      <p:sp>
        <p:nvSpPr>
          <p:cNvPr id="306" name="Google Shape;306;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t>Extremity</a:t>
            </a:r>
            <a:endParaRPr/>
          </a:p>
        </p:txBody>
      </p:sp>
      <p:sp>
        <p:nvSpPr>
          <p:cNvPr id="307" name="Google Shape;307;p19"/>
          <p:cNvSpPr txBox="1">
            <a:spLocks noGrp="1"/>
          </p:cNvSpPr>
          <p:nvPr>
            <p:ph type="body" idx="4"/>
          </p:nvPr>
        </p:nvSpPr>
        <p:spPr>
          <a:xfrm>
            <a:off x="6172200" y="2505075"/>
            <a:ext cx="5183188" cy="329784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If Active, pulsatile bleed – need tourniquet for control, then surgical care</a:t>
            </a:r>
            <a:endParaRPr/>
          </a:p>
          <a:p>
            <a:pPr marL="228600" lvl="0" indent="-228600" algn="l" rtl="0">
              <a:lnSpc>
                <a:spcPct val="90000"/>
              </a:lnSpc>
              <a:spcBef>
                <a:spcPts val="1000"/>
              </a:spcBef>
              <a:spcAft>
                <a:spcPts val="0"/>
              </a:spcAft>
              <a:buClr>
                <a:schemeClr val="dk1"/>
              </a:buClr>
              <a:buSzPct val="100000"/>
              <a:buChar char="•"/>
            </a:pPr>
            <a:r>
              <a:rPr lang="en-US"/>
              <a:t>Expanding Hematoma</a:t>
            </a:r>
            <a:endParaRPr/>
          </a:p>
          <a:p>
            <a:pPr marL="228600" lvl="0" indent="-228600" algn="l" rtl="0">
              <a:lnSpc>
                <a:spcPct val="90000"/>
              </a:lnSpc>
              <a:spcBef>
                <a:spcPts val="1000"/>
              </a:spcBef>
              <a:spcAft>
                <a:spcPts val="0"/>
              </a:spcAft>
              <a:buClr>
                <a:schemeClr val="dk1"/>
              </a:buClr>
              <a:buSzPct val="100000"/>
              <a:buChar char="•"/>
            </a:pPr>
            <a:r>
              <a:rPr lang="en-US"/>
              <a:t>Absent pulses or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ABI/ API &lt;0.9</a:t>
            </a:r>
            <a:endParaRPr/>
          </a:p>
          <a:p>
            <a:pPr marL="228600" lvl="0" indent="-228600" algn="l" rtl="0">
              <a:lnSpc>
                <a:spcPct val="90000"/>
              </a:lnSpc>
              <a:spcBef>
                <a:spcPts val="1000"/>
              </a:spcBef>
              <a:spcAft>
                <a:spcPts val="0"/>
              </a:spcAft>
              <a:buClr>
                <a:schemeClr val="dk1"/>
              </a:buClr>
              <a:buSzPct val="100000"/>
              <a:buChar char="•"/>
            </a:pPr>
            <a:r>
              <a:rPr lang="en-US"/>
              <a:t>Control bleeding</a:t>
            </a:r>
            <a:endParaRPr/>
          </a:p>
          <a:p>
            <a:pPr marL="228600" lvl="0" indent="-228600" algn="l" rtl="0">
              <a:lnSpc>
                <a:spcPct val="90000"/>
              </a:lnSpc>
              <a:spcBef>
                <a:spcPts val="1000"/>
              </a:spcBef>
              <a:spcAft>
                <a:spcPts val="0"/>
              </a:spcAft>
              <a:buClr>
                <a:schemeClr val="dk1"/>
              </a:buClr>
              <a:buSzPct val="100000"/>
              <a:buChar char="•"/>
            </a:pPr>
            <a:r>
              <a:rPr lang="en-US"/>
              <a:t>If large vascular injury will need surgical repair</a:t>
            </a: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 descr="A group of people sitting at a table with a computer&#10;&#10;Description automatically generated"/>
          <p:cNvPicPr preferRelativeResize="0">
            <a:picLocks noGrp="1"/>
          </p:cNvPicPr>
          <p:nvPr>
            <p:ph type="pic" idx="2"/>
          </p:nvPr>
        </p:nvPicPr>
        <p:blipFill rotWithShape="1">
          <a:blip r:embed="rId3">
            <a:alphaModFix/>
          </a:blip>
          <a:srcRect t="7807" b="7808"/>
          <a:stretch/>
        </p:blipFill>
        <p:spPr>
          <a:xfrm>
            <a:off x="-5862" y="0"/>
            <a:ext cx="12192000" cy="6858000"/>
          </a:xfrm>
          <a:prstGeom prst="rect">
            <a:avLst/>
          </a:prstGeom>
          <a:solidFill>
            <a:schemeClr val="lt1"/>
          </a:solidFill>
          <a:ln>
            <a:noFill/>
          </a:ln>
        </p:spPr>
      </p:pic>
      <p:sp>
        <p:nvSpPr>
          <p:cNvPr id="110" name="Google Shape;110;p2"/>
          <p:cNvSpPr/>
          <p:nvPr/>
        </p:nvSpPr>
        <p:spPr>
          <a:xfrm>
            <a:off x="-58096" y="0"/>
            <a:ext cx="12197862" cy="6858000"/>
          </a:xfrm>
          <a:prstGeom prst="rect">
            <a:avLst/>
          </a:prstGeom>
          <a:solidFill>
            <a:srgbClr val="343437">
              <a:alpha val="6235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11" name="Google Shape;111;p2"/>
          <p:cNvSpPr txBox="1">
            <a:spLocks noGrp="1"/>
          </p:cNvSpPr>
          <p:nvPr>
            <p:ph type="body" idx="1"/>
          </p:nvPr>
        </p:nvSpPr>
        <p:spPr>
          <a:xfrm>
            <a:off x="3277590" y="2916608"/>
            <a:ext cx="5557652" cy="102478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US" sz="4000" b="1"/>
              <a:t>Kids are at higher risk of injury in disasters </a:t>
            </a:r>
            <a:endParaRPr/>
          </a:p>
        </p:txBody>
      </p:sp>
      <p:sp>
        <p:nvSpPr>
          <p:cNvPr id="112" name="Google Shape;112;p2"/>
          <p:cNvSpPr/>
          <p:nvPr/>
        </p:nvSpPr>
        <p:spPr>
          <a:xfrm>
            <a:off x="2558767" y="2165684"/>
            <a:ext cx="6994307" cy="2468651"/>
          </a:xfrm>
          <a:prstGeom prst="rect">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0"/>
          <p:cNvSpPr txBox="1">
            <a:spLocks noGrp="1"/>
          </p:cNvSpPr>
          <p:nvPr>
            <p:ph type="title"/>
          </p:nvPr>
        </p:nvSpPr>
        <p:spPr>
          <a:xfrm>
            <a:off x="692151" y="485775"/>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Traumatic Brain Injury</a:t>
            </a:r>
            <a:endParaRPr/>
          </a:p>
        </p:txBody>
      </p:sp>
      <p:grpSp>
        <p:nvGrpSpPr>
          <p:cNvPr id="313" name="Google Shape;313;p20"/>
          <p:cNvGrpSpPr/>
          <p:nvPr/>
        </p:nvGrpSpPr>
        <p:grpSpPr>
          <a:xfrm>
            <a:off x="609600" y="1677397"/>
            <a:ext cx="10972800" cy="4371569"/>
            <a:chOff x="0" y="77196"/>
            <a:chExt cx="10972800" cy="4371569"/>
          </a:xfrm>
        </p:grpSpPr>
        <p:sp>
          <p:nvSpPr>
            <p:cNvPr id="314" name="Google Shape;314;p20"/>
            <p:cNvSpPr/>
            <p:nvPr/>
          </p:nvSpPr>
          <p:spPr>
            <a:xfrm>
              <a:off x="0" y="387156"/>
              <a:ext cx="10972800" cy="2116800"/>
            </a:xfrm>
            <a:prstGeom prst="rect">
              <a:avLst/>
            </a:prstGeom>
            <a:solidFill>
              <a:schemeClr val="lt1">
                <a:alpha val="89803"/>
              </a:schemeClr>
            </a:solid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txBox="1"/>
            <p:nvPr/>
          </p:nvSpPr>
          <p:spPr>
            <a:xfrm>
              <a:off x="0" y="387156"/>
              <a:ext cx="10972800" cy="2116800"/>
            </a:xfrm>
            <a:prstGeom prst="rect">
              <a:avLst/>
            </a:prstGeom>
            <a:noFill/>
            <a:ln>
              <a:noFill/>
            </a:ln>
          </p:spPr>
          <p:txBody>
            <a:bodyPr spcFirstLastPara="1" wrap="square" lIns="851600" tIns="437375" rIns="851600" bIns="149350" anchor="t" anchorCtr="0">
              <a:noAutofit/>
            </a:bodyPr>
            <a:lstStyle/>
            <a:p>
              <a:pPr marL="228600" marR="0" lvl="1" indent="-228600" algn="l" rtl="0">
                <a:lnSpc>
                  <a:spcPct val="9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Can be blunt or penetrating</a:t>
              </a:r>
              <a:endParaRPr/>
            </a:p>
            <a:p>
              <a:pPr marL="228600" marR="0" lvl="1" indent="-228600" algn="l" rtl="0">
                <a:lnSpc>
                  <a:spcPct val="90000"/>
                </a:lnSpc>
                <a:spcBef>
                  <a:spcPts val="315"/>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May have no external signs of injury and be severe</a:t>
              </a:r>
              <a:endParaRPr/>
            </a:p>
            <a:p>
              <a:pPr marL="228600" marR="0" lvl="1" indent="-228600" algn="l" rtl="0">
                <a:lnSpc>
                  <a:spcPct val="90000"/>
                </a:lnSpc>
                <a:spcBef>
                  <a:spcPts val="315"/>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Blast injury may be severe </a:t>
              </a:r>
              <a:endParaRPr/>
            </a:p>
            <a:p>
              <a:pPr marL="228600" marR="0" lvl="1" indent="-228600" algn="l" rtl="0">
                <a:lnSpc>
                  <a:spcPct val="90000"/>
                </a:lnSpc>
                <a:spcBef>
                  <a:spcPts val="315"/>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Concussion, cerebral contusion, diffuse axonal injury, intracranial hemorrhage </a:t>
              </a:r>
              <a:endParaRPr/>
            </a:p>
          </p:txBody>
        </p:sp>
        <p:sp>
          <p:nvSpPr>
            <p:cNvPr id="316" name="Google Shape;316;p20"/>
            <p:cNvSpPr/>
            <p:nvPr/>
          </p:nvSpPr>
          <p:spPr>
            <a:xfrm>
              <a:off x="548640" y="77196"/>
              <a:ext cx="7680960" cy="619920"/>
            </a:xfrm>
            <a:prstGeom prst="roundRect">
              <a:avLst>
                <a:gd name="adj" fmla="val 16667"/>
              </a:avLst>
            </a:prstGeom>
            <a:gradFill>
              <a:gsLst>
                <a:gs pos="0">
                  <a:srgbClr val="97C9A8"/>
                </a:gs>
                <a:gs pos="50000">
                  <a:srgbClr val="87C59C"/>
                </a:gs>
                <a:gs pos="100000">
                  <a:srgbClr val="73B089"/>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txBox="1"/>
            <p:nvPr/>
          </p:nvSpPr>
          <p:spPr>
            <a:xfrm>
              <a:off x="578902" y="107458"/>
              <a:ext cx="7620436" cy="55939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a:solidFill>
                    <a:schemeClr val="lt1"/>
                  </a:solidFill>
                  <a:latin typeface="Arial"/>
                  <a:ea typeface="Arial"/>
                  <a:cs typeface="Arial"/>
                  <a:sym typeface="Arial"/>
                </a:rPr>
                <a:t>Primary injury</a:t>
              </a:r>
              <a:endParaRPr/>
            </a:p>
          </p:txBody>
        </p:sp>
        <p:sp>
          <p:nvSpPr>
            <p:cNvPr id="318" name="Google Shape;318;p20"/>
            <p:cNvSpPr/>
            <p:nvPr/>
          </p:nvSpPr>
          <p:spPr>
            <a:xfrm>
              <a:off x="0" y="2927316"/>
              <a:ext cx="10972800" cy="1521449"/>
            </a:xfrm>
            <a:prstGeom prst="rect">
              <a:avLst/>
            </a:prstGeom>
            <a:solidFill>
              <a:schemeClr val="lt1">
                <a:alpha val="89803"/>
              </a:schemeClr>
            </a:solid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txBox="1"/>
            <p:nvPr/>
          </p:nvSpPr>
          <p:spPr>
            <a:xfrm>
              <a:off x="0" y="2927316"/>
              <a:ext cx="10972800" cy="1521449"/>
            </a:xfrm>
            <a:prstGeom prst="rect">
              <a:avLst/>
            </a:prstGeom>
            <a:noFill/>
            <a:ln>
              <a:noFill/>
            </a:ln>
          </p:spPr>
          <p:txBody>
            <a:bodyPr spcFirstLastPara="1" wrap="square" lIns="851600" tIns="437375" rIns="851600" bIns="149350" anchor="t" anchorCtr="0">
              <a:noAutofit/>
            </a:bodyPr>
            <a:lstStyle/>
            <a:p>
              <a:pPr marL="228600" marR="0" lvl="1" indent="-228600" algn="l" rtl="0">
                <a:lnSpc>
                  <a:spcPct val="9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Metabolic injury</a:t>
              </a:r>
              <a:endParaRPr/>
            </a:p>
            <a:p>
              <a:pPr marL="228600" marR="0" lvl="1" indent="-228600" algn="l" rtl="0">
                <a:lnSpc>
                  <a:spcPct val="90000"/>
                </a:lnSpc>
                <a:spcBef>
                  <a:spcPts val="315"/>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Reperfusion injury</a:t>
              </a:r>
              <a:endParaRPr/>
            </a:p>
            <a:p>
              <a:pPr marL="228600" marR="0" lvl="1" indent="-228600" algn="l" rtl="0">
                <a:lnSpc>
                  <a:spcPct val="90000"/>
                </a:lnSpc>
                <a:spcBef>
                  <a:spcPts val="315"/>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Ischemic injury from shock</a:t>
              </a:r>
              <a:endParaRPr/>
            </a:p>
          </p:txBody>
        </p:sp>
        <p:sp>
          <p:nvSpPr>
            <p:cNvPr id="320" name="Google Shape;320;p20"/>
            <p:cNvSpPr/>
            <p:nvPr/>
          </p:nvSpPr>
          <p:spPr>
            <a:xfrm>
              <a:off x="548640" y="2617356"/>
              <a:ext cx="7680960" cy="619920"/>
            </a:xfrm>
            <a:prstGeom prst="roundRect">
              <a:avLst>
                <a:gd name="adj" fmla="val 16667"/>
              </a:avLst>
            </a:prstGeom>
            <a:gradFill>
              <a:gsLst>
                <a:gs pos="0">
                  <a:srgbClr val="97C9A8"/>
                </a:gs>
                <a:gs pos="50000">
                  <a:srgbClr val="87C59C"/>
                </a:gs>
                <a:gs pos="100000">
                  <a:srgbClr val="73B089"/>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txBox="1"/>
            <p:nvPr/>
          </p:nvSpPr>
          <p:spPr>
            <a:xfrm>
              <a:off x="578902" y="2647618"/>
              <a:ext cx="7620436" cy="559396"/>
            </a:xfrm>
            <a:prstGeom prst="rect">
              <a:avLst/>
            </a:prstGeom>
            <a:noFill/>
            <a:ln>
              <a:noFill/>
            </a:ln>
          </p:spPr>
          <p:txBody>
            <a:bodyPr spcFirstLastPara="1" wrap="square" lIns="290300" tIns="0" rIns="290300" bIns="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a:solidFill>
                    <a:schemeClr val="lt1"/>
                  </a:solidFill>
                  <a:latin typeface="Arial"/>
                  <a:ea typeface="Arial"/>
                  <a:cs typeface="Arial"/>
                  <a:sym typeface="Arial"/>
                </a:rPr>
                <a:t>Secondary injury</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Initial evaluation of head injury</a:t>
            </a:r>
            <a:endParaRPr/>
          </a:p>
        </p:txBody>
      </p:sp>
      <p:sp>
        <p:nvSpPr>
          <p:cNvPr id="327" name="Google Shape;327;p21"/>
          <p:cNvSpPr txBox="1">
            <a:spLocks noGrp="1"/>
          </p:cNvSpPr>
          <p:nvPr>
            <p:ph type="body" idx="1"/>
          </p:nvPr>
        </p:nvSpPr>
        <p:spPr>
          <a:xfrm>
            <a:off x="838199" y="1825625"/>
            <a:ext cx="7347857" cy="39655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a:t>Vital signs</a:t>
            </a:r>
            <a:endParaRPr/>
          </a:p>
          <a:p>
            <a:pPr marL="228600" lvl="0" indent="-228600" algn="l" rtl="0">
              <a:lnSpc>
                <a:spcPct val="90000"/>
              </a:lnSpc>
              <a:spcBef>
                <a:spcPts val="1000"/>
              </a:spcBef>
              <a:spcAft>
                <a:spcPts val="0"/>
              </a:spcAft>
              <a:buClr>
                <a:schemeClr val="dk1"/>
              </a:buClr>
              <a:buSzPts val="1800"/>
              <a:buChar char="•"/>
            </a:pPr>
            <a:r>
              <a:rPr lang="en-US" sz="1800"/>
              <a:t>Level of consciousness – GCS /AVPU</a:t>
            </a:r>
            <a:endParaRPr/>
          </a:p>
          <a:p>
            <a:pPr marL="228600" lvl="0" indent="-228600" algn="l" rtl="0">
              <a:lnSpc>
                <a:spcPct val="90000"/>
              </a:lnSpc>
              <a:spcBef>
                <a:spcPts val="1000"/>
              </a:spcBef>
              <a:spcAft>
                <a:spcPts val="0"/>
              </a:spcAft>
              <a:buClr>
                <a:schemeClr val="dk1"/>
              </a:buClr>
              <a:buSzPts val="1800"/>
              <a:buChar char="•"/>
            </a:pPr>
            <a:r>
              <a:rPr lang="en-US" sz="1800"/>
              <a:t>Brief neuro exam with CN, motor, sensory, coordination</a:t>
            </a:r>
            <a:endParaRPr/>
          </a:p>
          <a:p>
            <a:pPr marL="228600" lvl="0" indent="-228600" algn="l" rtl="0">
              <a:lnSpc>
                <a:spcPct val="90000"/>
              </a:lnSpc>
              <a:spcBef>
                <a:spcPts val="1000"/>
              </a:spcBef>
              <a:spcAft>
                <a:spcPts val="0"/>
              </a:spcAft>
              <a:buClr>
                <a:schemeClr val="dk1"/>
              </a:buClr>
              <a:buSzPts val="1800"/>
              <a:buChar char="•"/>
            </a:pPr>
            <a:r>
              <a:rPr lang="en-US" sz="1800"/>
              <a:t>If resources allow:</a:t>
            </a:r>
            <a:endParaRPr/>
          </a:p>
          <a:p>
            <a:pPr marL="685800" lvl="1" indent="-228600" algn="l" rtl="0">
              <a:lnSpc>
                <a:spcPct val="90000"/>
              </a:lnSpc>
              <a:spcBef>
                <a:spcPts val="500"/>
              </a:spcBef>
              <a:spcAft>
                <a:spcPts val="0"/>
              </a:spcAft>
              <a:buClr>
                <a:schemeClr val="dk1"/>
              </a:buClr>
              <a:buSzPts val="1800"/>
              <a:buChar char="•"/>
            </a:pPr>
            <a:r>
              <a:rPr lang="en-US" sz="1800"/>
              <a:t>CT head for moderate/severe injury</a:t>
            </a:r>
            <a:endParaRPr/>
          </a:p>
          <a:p>
            <a:pPr marL="685800" lvl="1" indent="-228600" algn="l" rtl="0">
              <a:lnSpc>
                <a:spcPct val="90000"/>
              </a:lnSpc>
              <a:spcBef>
                <a:spcPts val="500"/>
              </a:spcBef>
              <a:spcAft>
                <a:spcPts val="0"/>
              </a:spcAft>
              <a:buClr>
                <a:schemeClr val="dk1"/>
              </a:buClr>
              <a:buSzPts val="1800"/>
              <a:buChar char="•"/>
            </a:pPr>
            <a:r>
              <a:rPr lang="en-US" sz="1800"/>
              <a:t>Immobilize and image C-spine</a:t>
            </a:r>
            <a:endParaRPr/>
          </a:p>
          <a:p>
            <a:pPr marL="228600" lvl="0" indent="-228600" algn="l" rtl="0">
              <a:lnSpc>
                <a:spcPct val="90000"/>
              </a:lnSpc>
              <a:spcBef>
                <a:spcPts val="1000"/>
              </a:spcBef>
              <a:spcAft>
                <a:spcPts val="0"/>
              </a:spcAft>
              <a:buClr>
                <a:schemeClr val="dk1"/>
              </a:buClr>
              <a:buSzPts val="1800"/>
              <a:buChar char="•"/>
            </a:pPr>
            <a:r>
              <a:rPr lang="en-US" sz="1800"/>
              <a:t>Use clinical signs if under-resourced</a:t>
            </a:r>
            <a:endParaRPr/>
          </a:p>
          <a:p>
            <a:pPr marL="685800" lvl="1" indent="-228600" algn="l" rtl="0">
              <a:lnSpc>
                <a:spcPct val="90000"/>
              </a:lnSpc>
              <a:spcBef>
                <a:spcPts val="500"/>
              </a:spcBef>
              <a:spcAft>
                <a:spcPts val="0"/>
              </a:spcAft>
              <a:buClr>
                <a:schemeClr val="dk1"/>
              </a:buClr>
              <a:buSzPts val="1800"/>
              <a:buChar char="•"/>
            </a:pPr>
            <a:r>
              <a:rPr lang="en-US" sz="1800"/>
              <a:t>Battle sign/raccoon eyes</a:t>
            </a:r>
            <a:endParaRPr/>
          </a:p>
          <a:p>
            <a:pPr marL="685800" lvl="1" indent="-228600" algn="l" rtl="0">
              <a:lnSpc>
                <a:spcPct val="90000"/>
              </a:lnSpc>
              <a:spcBef>
                <a:spcPts val="500"/>
              </a:spcBef>
              <a:spcAft>
                <a:spcPts val="0"/>
              </a:spcAft>
              <a:buClr>
                <a:schemeClr val="dk1"/>
              </a:buClr>
              <a:buSzPts val="1800"/>
              <a:buChar char="•"/>
            </a:pPr>
            <a:r>
              <a:rPr lang="en-US" sz="1800"/>
              <a:t>Serial neuro exam</a:t>
            </a:r>
            <a:endParaRPr/>
          </a:p>
          <a:p>
            <a:pPr marL="685800" lvl="1" indent="-228600" algn="l" rtl="0">
              <a:lnSpc>
                <a:spcPct val="90000"/>
              </a:lnSpc>
              <a:spcBef>
                <a:spcPts val="500"/>
              </a:spcBef>
              <a:spcAft>
                <a:spcPts val="0"/>
              </a:spcAft>
              <a:buClr>
                <a:schemeClr val="dk1"/>
              </a:buClr>
              <a:buSzPts val="1800"/>
              <a:buChar char="•"/>
            </a:pPr>
            <a:r>
              <a:rPr lang="en-US" sz="1800"/>
              <a:t>Check pupils frequently</a:t>
            </a:r>
            <a:endParaRPr/>
          </a:p>
          <a:p>
            <a:pPr marL="457200" lvl="1" indent="0" algn="l" rtl="0">
              <a:lnSpc>
                <a:spcPct val="90000"/>
              </a:lnSpc>
              <a:spcBef>
                <a:spcPts val="500"/>
              </a:spcBef>
              <a:spcAft>
                <a:spcPts val="0"/>
              </a:spcAft>
              <a:buClr>
                <a:schemeClr val="dk1"/>
              </a:buClr>
              <a:buSzPts val="1800"/>
              <a:buNone/>
            </a:pPr>
            <a:r>
              <a:rPr lang="en-US" sz="1800"/>
              <a:t> </a:t>
            </a:r>
            <a:endParaRPr/>
          </a:p>
        </p:txBody>
      </p:sp>
      <p:pic>
        <p:nvPicPr>
          <p:cNvPr id="328" name="Google Shape;328;p21"/>
          <p:cNvPicPr preferRelativeResize="0"/>
          <p:nvPr/>
        </p:nvPicPr>
        <p:blipFill rotWithShape="1">
          <a:blip r:embed="rId3">
            <a:alphaModFix/>
          </a:blip>
          <a:srcRect b="7233"/>
          <a:stretch/>
        </p:blipFill>
        <p:spPr>
          <a:xfrm>
            <a:off x="8915813" y="3415733"/>
            <a:ext cx="2895187" cy="2215741"/>
          </a:xfrm>
          <a:prstGeom prst="rect">
            <a:avLst/>
          </a:prstGeom>
          <a:noFill/>
          <a:ln>
            <a:noFill/>
          </a:ln>
        </p:spPr>
      </p:pic>
      <p:pic>
        <p:nvPicPr>
          <p:cNvPr id="329" name="Google Shape;329;p21"/>
          <p:cNvPicPr preferRelativeResize="0"/>
          <p:nvPr/>
        </p:nvPicPr>
        <p:blipFill rotWithShape="1">
          <a:blip r:embed="rId4">
            <a:alphaModFix/>
          </a:blip>
          <a:srcRect/>
          <a:stretch/>
        </p:blipFill>
        <p:spPr>
          <a:xfrm>
            <a:off x="8915813" y="912019"/>
            <a:ext cx="2721016" cy="22448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2"/>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Management of head injury</a:t>
            </a:r>
            <a:endParaRPr/>
          </a:p>
        </p:txBody>
      </p:sp>
      <p:pic>
        <p:nvPicPr>
          <p:cNvPr id="335" name="Google Shape;335;p22"/>
          <p:cNvPicPr preferRelativeResize="0"/>
          <p:nvPr/>
        </p:nvPicPr>
        <p:blipFill rotWithShape="1">
          <a:blip r:embed="rId3">
            <a:alphaModFix/>
          </a:blip>
          <a:srcRect/>
          <a:stretch/>
        </p:blipFill>
        <p:spPr>
          <a:xfrm>
            <a:off x="838200" y="1875277"/>
            <a:ext cx="5181600" cy="3866270"/>
          </a:xfrm>
          <a:prstGeom prst="rect">
            <a:avLst/>
          </a:prstGeom>
          <a:noFill/>
          <a:ln>
            <a:noFill/>
          </a:ln>
        </p:spPr>
      </p:pic>
      <p:sp>
        <p:nvSpPr>
          <p:cNvPr id="336" name="Google Shape;336;p22"/>
          <p:cNvSpPr txBox="1">
            <a:spLocks noGrp="1"/>
          </p:cNvSpPr>
          <p:nvPr>
            <p:ph type="body" idx="2"/>
          </p:nvPr>
        </p:nvSpPr>
        <p:spPr>
          <a:xfrm>
            <a:off x="6172200" y="1825625"/>
            <a:ext cx="5181600" cy="3965575"/>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sz="2000"/>
              <a:t>Elevate head of bed – 30deg</a:t>
            </a:r>
            <a:endParaRPr/>
          </a:p>
          <a:p>
            <a:pPr marL="228600" lvl="0" indent="-228600" algn="l" rtl="0">
              <a:lnSpc>
                <a:spcPct val="90000"/>
              </a:lnSpc>
              <a:spcBef>
                <a:spcPts val="1000"/>
              </a:spcBef>
              <a:spcAft>
                <a:spcPts val="0"/>
              </a:spcAft>
              <a:buClr>
                <a:schemeClr val="dk1"/>
              </a:buClr>
              <a:buSzPct val="100000"/>
              <a:buChar char="•"/>
            </a:pPr>
            <a:r>
              <a:rPr lang="en-US" sz="2000"/>
              <a:t>Ensure adequate oxygenation / ventilation</a:t>
            </a:r>
            <a:endParaRPr/>
          </a:p>
          <a:p>
            <a:pPr marL="228600" lvl="0" indent="-228600" algn="l" rtl="0">
              <a:lnSpc>
                <a:spcPct val="90000"/>
              </a:lnSpc>
              <a:spcBef>
                <a:spcPts val="1000"/>
              </a:spcBef>
              <a:spcAft>
                <a:spcPts val="0"/>
              </a:spcAft>
              <a:buClr>
                <a:schemeClr val="dk1"/>
              </a:buClr>
              <a:buSzPct val="100000"/>
              <a:buChar char="•"/>
            </a:pPr>
            <a:r>
              <a:rPr lang="en-US" sz="2000"/>
              <a:t>Normothermia – avoid fever/hyperthermia</a:t>
            </a:r>
            <a:endParaRPr/>
          </a:p>
          <a:p>
            <a:pPr marL="228600" lvl="0" indent="-228600" algn="l" rtl="0">
              <a:lnSpc>
                <a:spcPct val="90000"/>
              </a:lnSpc>
              <a:spcBef>
                <a:spcPts val="1000"/>
              </a:spcBef>
              <a:spcAft>
                <a:spcPts val="0"/>
              </a:spcAft>
              <a:buClr>
                <a:schemeClr val="dk1"/>
              </a:buClr>
              <a:buSzPct val="100000"/>
              <a:buChar char="•"/>
            </a:pPr>
            <a:r>
              <a:rPr lang="en-US" sz="2000"/>
              <a:t>Avoid hypotension</a:t>
            </a:r>
            <a:endParaRPr/>
          </a:p>
          <a:p>
            <a:pPr marL="685800" lvl="1" indent="-228600" algn="l" rtl="0">
              <a:lnSpc>
                <a:spcPct val="90000"/>
              </a:lnSpc>
              <a:spcBef>
                <a:spcPts val="500"/>
              </a:spcBef>
              <a:spcAft>
                <a:spcPts val="0"/>
              </a:spcAft>
              <a:buClr>
                <a:schemeClr val="dk1"/>
              </a:buClr>
              <a:buSzPct val="100000"/>
              <a:buChar char="•"/>
            </a:pPr>
            <a:r>
              <a:rPr lang="en-US" sz="2000"/>
              <a:t>Give volume</a:t>
            </a:r>
            <a:endParaRPr/>
          </a:p>
          <a:p>
            <a:pPr marL="685800" lvl="1" indent="-228600" algn="l" rtl="0">
              <a:lnSpc>
                <a:spcPct val="90000"/>
              </a:lnSpc>
              <a:spcBef>
                <a:spcPts val="500"/>
              </a:spcBef>
              <a:spcAft>
                <a:spcPts val="0"/>
              </a:spcAft>
              <a:buClr>
                <a:schemeClr val="dk1"/>
              </a:buClr>
              <a:buSzPct val="100000"/>
              <a:buChar char="•"/>
            </a:pPr>
            <a:r>
              <a:rPr lang="en-US" sz="2000"/>
              <a:t>Consider vasopressors</a:t>
            </a:r>
            <a:endParaRPr/>
          </a:p>
          <a:p>
            <a:pPr marL="228600" lvl="0" indent="-228600" algn="l" rtl="0">
              <a:lnSpc>
                <a:spcPct val="90000"/>
              </a:lnSpc>
              <a:spcBef>
                <a:spcPts val="1000"/>
              </a:spcBef>
              <a:spcAft>
                <a:spcPts val="0"/>
              </a:spcAft>
              <a:buClr>
                <a:schemeClr val="dk1"/>
              </a:buClr>
              <a:buSzPct val="100000"/>
              <a:buChar char="•"/>
            </a:pPr>
            <a:r>
              <a:rPr lang="en-US" sz="2000"/>
              <a:t>Sedation to allow rest</a:t>
            </a:r>
            <a:endParaRPr/>
          </a:p>
          <a:p>
            <a:pPr marL="228600" lvl="0" indent="-228600" algn="l" rtl="0">
              <a:lnSpc>
                <a:spcPct val="90000"/>
              </a:lnSpc>
              <a:spcBef>
                <a:spcPts val="1000"/>
              </a:spcBef>
              <a:spcAft>
                <a:spcPts val="0"/>
              </a:spcAft>
              <a:buClr>
                <a:schemeClr val="dk1"/>
              </a:buClr>
              <a:buSzPct val="100000"/>
              <a:buChar char="•"/>
            </a:pPr>
            <a:r>
              <a:rPr lang="en-US" sz="2000"/>
              <a:t>If signs of increased ICP </a:t>
            </a:r>
            <a:endParaRPr/>
          </a:p>
          <a:p>
            <a:pPr marL="685800" lvl="1" indent="-228600" algn="l" rtl="0">
              <a:lnSpc>
                <a:spcPct val="90000"/>
              </a:lnSpc>
              <a:spcBef>
                <a:spcPts val="500"/>
              </a:spcBef>
              <a:spcAft>
                <a:spcPts val="0"/>
              </a:spcAft>
              <a:buClr>
                <a:schemeClr val="dk1"/>
              </a:buClr>
              <a:buSzPct val="100000"/>
              <a:buChar char="•"/>
            </a:pPr>
            <a:r>
              <a:rPr lang="en-US" sz="2000"/>
              <a:t>3% NS (5cc/kg)</a:t>
            </a:r>
            <a:endParaRPr/>
          </a:p>
          <a:p>
            <a:pPr marL="685800" lvl="1" indent="-228600" algn="l" rtl="0">
              <a:lnSpc>
                <a:spcPct val="90000"/>
              </a:lnSpc>
              <a:spcBef>
                <a:spcPts val="500"/>
              </a:spcBef>
              <a:spcAft>
                <a:spcPts val="0"/>
              </a:spcAft>
              <a:buClr>
                <a:schemeClr val="dk1"/>
              </a:buClr>
              <a:buSzPct val="100000"/>
              <a:buChar char="•"/>
            </a:pPr>
            <a:r>
              <a:rPr lang="en-US" sz="2000"/>
              <a:t>Mannitol</a:t>
            </a:r>
            <a:endParaRPr/>
          </a:p>
          <a:p>
            <a:pPr marL="228600" lvl="0" indent="-228600" algn="l" rtl="0">
              <a:lnSpc>
                <a:spcPct val="90000"/>
              </a:lnSpc>
              <a:spcBef>
                <a:spcPts val="1000"/>
              </a:spcBef>
              <a:spcAft>
                <a:spcPts val="0"/>
              </a:spcAft>
              <a:buClr>
                <a:schemeClr val="dk1"/>
              </a:buClr>
              <a:buSzPct val="100000"/>
              <a:buChar char="•"/>
            </a:pP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Surgical intervention for space occupying hemorrhage</a:t>
            </a:r>
            <a:endParaRPr/>
          </a:p>
          <a:p>
            <a:pPr marL="228600" lvl="0" indent="-87629" algn="l" rtl="0">
              <a:lnSpc>
                <a:spcPct val="90000"/>
              </a:lnSpc>
              <a:spcBef>
                <a:spcPts val="1000"/>
              </a:spcBef>
              <a:spcAft>
                <a:spcPts val="0"/>
              </a:spcAft>
              <a:buClr>
                <a:schemeClr val="dk1"/>
              </a:buClr>
              <a:buSzPct val="100000"/>
              <a:buNone/>
            </a:pP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Thoracic injuries</a:t>
            </a:r>
            <a:endParaRPr/>
          </a:p>
        </p:txBody>
      </p:sp>
      <p:sp>
        <p:nvSpPr>
          <p:cNvPr id="342" name="Google Shape;342;p23"/>
          <p:cNvSpPr txBox="1">
            <a:spLocks noGrp="1"/>
          </p:cNvSpPr>
          <p:nvPr>
            <p:ph type="body" idx="1"/>
          </p:nvPr>
        </p:nvSpPr>
        <p:spPr>
          <a:xfrm>
            <a:off x="838200" y="1825625"/>
            <a:ext cx="5181600" cy="39655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a:t>Pulmonary contusion/laceration (53%)</a:t>
            </a:r>
            <a:endParaRPr/>
          </a:p>
          <a:p>
            <a:pPr marL="228600" lvl="0" indent="-228600" algn="l" rtl="0">
              <a:lnSpc>
                <a:spcPct val="90000"/>
              </a:lnSpc>
              <a:spcBef>
                <a:spcPts val="1000"/>
              </a:spcBef>
              <a:spcAft>
                <a:spcPts val="0"/>
              </a:spcAft>
              <a:buClr>
                <a:schemeClr val="dk1"/>
              </a:buClr>
              <a:buSzPts val="2000"/>
              <a:buChar char="•"/>
            </a:pPr>
            <a:r>
              <a:rPr lang="en-US" sz="2000" b="1"/>
              <a:t>Pneumothorax/hemothorax (38%)</a:t>
            </a:r>
            <a:endParaRPr/>
          </a:p>
          <a:p>
            <a:pPr marL="228600" lvl="0" indent="-228600" algn="l" rtl="0">
              <a:lnSpc>
                <a:spcPct val="90000"/>
              </a:lnSpc>
              <a:spcBef>
                <a:spcPts val="1000"/>
              </a:spcBef>
              <a:spcAft>
                <a:spcPts val="0"/>
              </a:spcAft>
              <a:buClr>
                <a:schemeClr val="dk1"/>
              </a:buClr>
              <a:buSzPts val="2000"/>
              <a:buChar char="•"/>
            </a:pPr>
            <a:r>
              <a:rPr lang="en-US" sz="2000" b="1"/>
              <a:t>Rib/sternal fractures (36%)</a:t>
            </a:r>
            <a:endParaRPr/>
          </a:p>
          <a:p>
            <a:pPr marL="228600" lvl="0" indent="-228600" algn="l" rtl="0">
              <a:lnSpc>
                <a:spcPct val="90000"/>
              </a:lnSpc>
              <a:spcBef>
                <a:spcPts val="1000"/>
              </a:spcBef>
              <a:spcAft>
                <a:spcPts val="0"/>
              </a:spcAft>
              <a:buClr>
                <a:schemeClr val="dk1"/>
              </a:buClr>
              <a:buSzPts val="2000"/>
              <a:buChar char="•"/>
            </a:pPr>
            <a:r>
              <a:rPr lang="en-US" sz="2000" b="1"/>
              <a:t>Other injuries</a:t>
            </a:r>
            <a:endParaRPr/>
          </a:p>
          <a:p>
            <a:pPr marL="685800" lvl="1" indent="-228600" algn="l" rtl="0">
              <a:lnSpc>
                <a:spcPct val="90000"/>
              </a:lnSpc>
              <a:spcBef>
                <a:spcPts val="300"/>
              </a:spcBef>
              <a:spcAft>
                <a:spcPts val="0"/>
              </a:spcAft>
              <a:buClr>
                <a:schemeClr val="dk1"/>
              </a:buClr>
              <a:buSzPts val="2000"/>
              <a:buChar char="•"/>
            </a:pPr>
            <a:r>
              <a:rPr lang="en-US" sz="2000"/>
              <a:t>Cardiac (5%)</a:t>
            </a:r>
            <a:endParaRPr/>
          </a:p>
          <a:p>
            <a:pPr marL="685800" lvl="1" indent="-228600" algn="l" rtl="0">
              <a:lnSpc>
                <a:spcPct val="90000"/>
              </a:lnSpc>
              <a:spcBef>
                <a:spcPts val="300"/>
              </a:spcBef>
              <a:spcAft>
                <a:spcPts val="0"/>
              </a:spcAft>
              <a:buClr>
                <a:schemeClr val="dk1"/>
              </a:buClr>
              <a:buSzPts val="2000"/>
              <a:buChar char="•"/>
            </a:pPr>
            <a:r>
              <a:rPr lang="en-US" sz="2000"/>
              <a:t>Diaphragm (2%)</a:t>
            </a:r>
            <a:endParaRPr/>
          </a:p>
          <a:p>
            <a:pPr marL="685800" lvl="1" indent="-228600" algn="l" rtl="0">
              <a:lnSpc>
                <a:spcPct val="90000"/>
              </a:lnSpc>
              <a:spcBef>
                <a:spcPts val="300"/>
              </a:spcBef>
              <a:spcAft>
                <a:spcPts val="0"/>
              </a:spcAft>
              <a:buClr>
                <a:schemeClr val="dk1"/>
              </a:buClr>
              <a:buSzPts val="2000"/>
              <a:buChar char="•"/>
            </a:pPr>
            <a:r>
              <a:rPr lang="en-US" sz="2000"/>
              <a:t>Major blood vessels (1%)</a:t>
            </a:r>
            <a:endParaRPr/>
          </a:p>
          <a:p>
            <a:pPr marL="685800" lvl="1" indent="-101600" algn="l" rtl="0">
              <a:lnSpc>
                <a:spcPct val="90000"/>
              </a:lnSpc>
              <a:spcBef>
                <a:spcPts val="300"/>
              </a:spcBef>
              <a:spcAft>
                <a:spcPts val="0"/>
              </a:spcAft>
              <a:buClr>
                <a:schemeClr val="dk1"/>
              </a:buClr>
              <a:buSzPts val="2000"/>
              <a:buNone/>
            </a:pPr>
            <a:endParaRPr sz="2000"/>
          </a:p>
          <a:p>
            <a:pPr marL="228600" lvl="0" indent="-228600" algn="l" rtl="0">
              <a:lnSpc>
                <a:spcPct val="90000"/>
              </a:lnSpc>
              <a:spcBef>
                <a:spcPts val="300"/>
              </a:spcBef>
              <a:spcAft>
                <a:spcPts val="0"/>
              </a:spcAft>
              <a:buClr>
                <a:schemeClr val="dk1"/>
              </a:buClr>
              <a:buSzPts val="2000"/>
              <a:buChar char="•"/>
            </a:pPr>
            <a:r>
              <a:rPr lang="en-US" sz="2000"/>
              <a:t>Remember kids have compliant chest wall and may have significant injury with less force</a:t>
            </a:r>
            <a:endParaRPr/>
          </a:p>
          <a:p>
            <a:pPr marL="228600" lvl="0" indent="-101600" algn="l" rtl="0">
              <a:lnSpc>
                <a:spcPct val="90000"/>
              </a:lnSpc>
              <a:spcBef>
                <a:spcPts val="1000"/>
              </a:spcBef>
              <a:spcAft>
                <a:spcPts val="0"/>
              </a:spcAft>
              <a:buClr>
                <a:schemeClr val="dk1"/>
              </a:buClr>
              <a:buSzPts val="2000"/>
              <a:buNone/>
            </a:pPr>
            <a:endParaRPr sz="2000"/>
          </a:p>
        </p:txBody>
      </p:sp>
      <p:pic>
        <p:nvPicPr>
          <p:cNvPr id="343" name="Google Shape;343;p23"/>
          <p:cNvPicPr preferRelativeResize="0"/>
          <p:nvPr/>
        </p:nvPicPr>
        <p:blipFill rotWithShape="1">
          <a:blip r:embed="rId3">
            <a:alphaModFix/>
          </a:blip>
          <a:srcRect/>
          <a:stretch/>
        </p:blipFill>
        <p:spPr>
          <a:xfrm>
            <a:off x="6780212" y="1825625"/>
            <a:ext cx="3965575" cy="3965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4"/>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Pulmonary contusion</a:t>
            </a:r>
            <a:endParaRPr/>
          </a:p>
        </p:txBody>
      </p:sp>
      <p:pic>
        <p:nvPicPr>
          <p:cNvPr id="349" name="Google Shape;349;p24"/>
          <p:cNvPicPr preferRelativeResize="0"/>
          <p:nvPr/>
        </p:nvPicPr>
        <p:blipFill rotWithShape="1">
          <a:blip r:embed="rId3">
            <a:alphaModFix/>
          </a:blip>
          <a:srcRect r="2005" b="3"/>
          <a:stretch/>
        </p:blipFill>
        <p:spPr>
          <a:xfrm>
            <a:off x="838200" y="1825625"/>
            <a:ext cx="5181600" cy="3965575"/>
          </a:xfrm>
          <a:prstGeom prst="rect">
            <a:avLst/>
          </a:prstGeom>
          <a:noFill/>
          <a:ln>
            <a:noFill/>
          </a:ln>
        </p:spPr>
      </p:pic>
      <p:sp>
        <p:nvSpPr>
          <p:cNvPr id="350" name="Google Shape;350;p24"/>
          <p:cNvSpPr txBox="1">
            <a:spLocks noGrp="1"/>
          </p:cNvSpPr>
          <p:nvPr>
            <p:ph type="body" idx="2"/>
          </p:nvPr>
        </p:nvSpPr>
        <p:spPr>
          <a:xfrm>
            <a:off x="6172200" y="1825625"/>
            <a:ext cx="5181600" cy="3965575"/>
          </a:xfrm>
          <a:prstGeom prst="rect">
            <a:avLst/>
          </a:prstGeom>
          <a:noFill/>
          <a:ln>
            <a:noFill/>
          </a:ln>
        </p:spPr>
        <p:txBody>
          <a:bodyPr spcFirstLastPara="1" wrap="square" lIns="91425" tIns="45700" rIns="91425" bIns="45700" anchor="t" anchorCtr="0">
            <a:normAutofit/>
          </a:bodyPr>
          <a:lstStyle/>
          <a:p>
            <a:pPr marL="174625" lvl="0" indent="-174625" algn="l" rtl="0">
              <a:lnSpc>
                <a:spcPct val="90000"/>
              </a:lnSpc>
              <a:spcBef>
                <a:spcPts val="0"/>
              </a:spcBef>
              <a:spcAft>
                <a:spcPts val="0"/>
              </a:spcAft>
              <a:buClr>
                <a:schemeClr val="dk1"/>
              </a:buClr>
              <a:buSzPts val="2200"/>
              <a:buChar char="•"/>
            </a:pPr>
            <a:r>
              <a:rPr lang="en-US" sz="2200" b="1"/>
              <a:t>Most frequent injury</a:t>
            </a:r>
            <a:endParaRPr/>
          </a:p>
          <a:p>
            <a:pPr marL="174625" lvl="0" indent="-174625" algn="l" rtl="0">
              <a:lnSpc>
                <a:spcPct val="90000"/>
              </a:lnSpc>
              <a:spcBef>
                <a:spcPts val="660"/>
              </a:spcBef>
              <a:spcAft>
                <a:spcPts val="0"/>
              </a:spcAft>
              <a:buClr>
                <a:schemeClr val="dk1"/>
              </a:buClr>
              <a:buSzPts val="2200"/>
              <a:buChar char="•"/>
            </a:pPr>
            <a:r>
              <a:rPr lang="en-US" sz="2200" b="1"/>
              <a:t>May not have visible signs</a:t>
            </a:r>
            <a:endParaRPr/>
          </a:p>
          <a:p>
            <a:pPr marL="574675" lvl="1" indent="-174625" algn="l" rtl="0">
              <a:lnSpc>
                <a:spcPct val="90000"/>
              </a:lnSpc>
              <a:spcBef>
                <a:spcPts val="660"/>
              </a:spcBef>
              <a:spcAft>
                <a:spcPts val="0"/>
              </a:spcAft>
              <a:buClr>
                <a:schemeClr val="dk1"/>
              </a:buClr>
              <a:buSzPts val="2200"/>
              <a:buChar char="•"/>
            </a:pPr>
            <a:r>
              <a:rPr lang="en-US" sz="2200"/>
              <a:t>Decrease breath sounds, rales</a:t>
            </a:r>
            <a:endParaRPr/>
          </a:p>
          <a:p>
            <a:pPr marL="574675" lvl="1" indent="-174625" algn="l" rtl="0">
              <a:lnSpc>
                <a:spcPct val="90000"/>
              </a:lnSpc>
              <a:spcBef>
                <a:spcPts val="660"/>
              </a:spcBef>
              <a:spcAft>
                <a:spcPts val="0"/>
              </a:spcAft>
              <a:buClr>
                <a:schemeClr val="dk1"/>
              </a:buClr>
              <a:buSzPts val="2200"/>
              <a:buChar char="•"/>
            </a:pPr>
            <a:r>
              <a:rPr lang="en-US" sz="2200"/>
              <a:t>tachypnea</a:t>
            </a:r>
            <a:endParaRPr/>
          </a:p>
          <a:p>
            <a:pPr marL="174625" lvl="0" indent="-174625" algn="l" rtl="0">
              <a:lnSpc>
                <a:spcPct val="90000"/>
              </a:lnSpc>
              <a:spcBef>
                <a:spcPts val="660"/>
              </a:spcBef>
              <a:spcAft>
                <a:spcPts val="0"/>
              </a:spcAft>
              <a:buClr>
                <a:schemeClr val="dk1"/>
              </a:buClr>
              <a:buSzPts val="2200"/>
              <a:buChar char="•"/>
            </a:pPr>
            <a:r>
              <a:rPr lang="en-US" sz="2200" b="1"/>
              <a:t>Pulmonary hematoma:</a:t>
            </a:r>
            <a:endParaRPr/>
          </a:p>
          <a:p>
            <a:pPr marL="574675" lvl="1" indent="-174625" algn="l" rtl="0">
              <a:lnSpc>
                <a:spcPct val="90000"/>
              </a:lnSpc>
              <a:spcBef>
                <a:spcPts val="660"/>
              </a:spcBef>
              <a:spcAft>
                <a:spcPts val="0"/>
              </a:spcAft>
              <a:buClr>
                <a:schemeClr val="dk1"/>
              </a:buClr>
              <a:buSzPts val="2200"/>
              <a:buChar char="•"/>
            </a:pPr>
            <a:r>
              <a:rPr lang="en-US" sz="2200"/>
              <a:t>Blood and fluid in the alveoli</a:t>
            </a:r>
            <a:endParaRPr/>
          </a:p>
          <a:p>
            <a:pPr marL="174625" lvl="0" indent="-174625" algn="l" rtl="0">
              <a:lnSpc>
                <a:spcPct val="90000"/>
              </a:lnSpc>
              <a:spcBef>
                <a:spcPts val="660"/>
              </a:spcBef>
              <a:spcAft>
                <a:spcPts val="0"/>
              </a:spcAft>
              <a:buClr>
                <a:schemeClr val="dk1"/>
              </a:buClr>
              <a:buSzPts val="2200"/>
              <a:buChar char="•"/>
            </a:pPr>
            <a:r>
              <a:rPr lang="en-US" sz="2200" b="1"/>
              <a:t>Hypoxemia, hypercarbia </a:t>
            </a:r>
            <a:endParaRPr/>
          </a:p>
          <a:p>
            <a:pPr marL="174625" lvl="0" indent="-174625" algn="l" rtl="0">
              <a:lnSpc>
                <a:spcPct val="90000"/>
              </a:lnSpc>
              <a:spcBef>
                <a:spcPts val="660"/>
              </a:spcBef>
              <a:spcAft>
                <a:spcPts val="0"/>
              </a:spcAft>
              <a:buClr>
                <a:schemeClr val="dk1"/>
              </a:buClr>
              <a:buSzPts val="2200"/>
              <a:buChar char="•"/>
            </a:pPr>
            <a:r>
              <a:rPr lang="en-US" sz="2200" b="1"/>
              <a:t>Give oxygen 100%</a:t>
            </a:r>
            <a:endParaRPr/>
          </a:p>
          <a:p>
            <a:pPr marL="574675" lvl="1" indent="-174625" algn="l" rtl="0">
              <a:lnSpc>
                <a:spcPct val="90000"/>
              </a:lnSpc>
              <a:spcBef>
                <a:spcPts val="660"/>
              </a:spcBef>
              <a:spcAft>
                <a:spcPts val="0"/>
              </a:spcAft>
              <a:buClr>
                <a:schemeClr val="dk1"/>
              </a:buClr>
              <a:buSzPts val="2200"/>
              <a:buChar char="•"/>
            </a:pPr>
            <a:r>
              <a:rPr lang="en-US" sz="2200"/>
              <a:t>May also need pressure support</a:t>
            </a:r>
            <a:endParaRPr sz="2200"/>
          </a:p>
          <a:p>
            <a:pPr marL="228600" lvl="0" indent="-88900" algn="l" rtl="0">
              <a:lnSpc>
                <a:spcPct val="90000"/>
              </a:lnSpc>
              <a:spcBef>
                <a:spcPts val="1330"/>
              </a:spcBef>
              <a:spcAft>
                <a:spcPts val="0"/>
              </a:spcAft>
              <a:buClr>
                <a:schemeClr val="dk1"/>
              </a:buClr>
              <a:buSzPts val="2200"/>
              <a:buNone/>
            </a:pP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pSp>
        <p:nvGrpSpPr>
          <p:cNvPr id="355" name="Google Shape;355;p25"/>
          <p:cNvGrpSpPr/>
          <p:nvPr/>
        </p:nvGrpSpPr>
        <p:grpSpPr>
          <a:xfrm>
            <a:off x="838200" y="510769"/>
            <a:ext cx="10831585" cy="3235249"/>
            <a:chOff x="0" y="0"/>
            <a:chExt cx="10831585" cy="3235249"/>
          </a:xfrm>
        </p:grpSpPr>
        <p:sp>
          <p:nvSpPr>
            <p:cNvPr id="356" name="Google Shape;356;p25"/>
            <p:cNvSpPr/>
            <p:nvPr/>
          </p:nvSpPr>
          <p:spPr>
            <a:xfrm>
              <a:off x="0" y="0"/>
              <a:ext cx="3301280" cy="662400"/>
            </a:xfrm>
            <a:prstGeom prst="rect">
              <a:avLst/>
            </a:prstGeom>
            <a:solidFill>
              <a:srgbClr val="056A7D"/>
            </a:solidFill>
            <a:ln w="12700" cap="flat" cmpd="sng">
              <a:solidFill>
                <a:srgbClr val="056A7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5"/>
            <p:cNvSpPr txBox="1"/>
            <p:nvPr/>
          </p:nvSpPr>
          <p:spPr>
            <a:xfrm>
              <a:off x="0" y="0"/>
              <a:ext cx="3301280" cy="662400"/>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a:solidFill>
                    <a:schemeClr val="lt1"/>
                  </a:solidFill>
                  <a:latin typeface="Arial"/>
                  <a:ea typeface="Arial"/>
                  <a:cs typeface="Arial"/>
                  <a:sym typeface="Arial"/>
                </a:rPr>
                <a:t>Simple PTX</a:t>
              </a:r>
              <a:endParaRPr/>
            </a:p>
          </p:txBody>
        </p:sp>
        <p:sp>
          <p:nvSpPr>
            <p:cNvPr id="358" name="Google Shape;358;p25"/>
            <p:cNvSpPr/>
            <p:nvPr/>
          </p:nvSpPr>
          <p:spPr>
            <a:xfrm>
              <a:off x="3385" y="696039"/>
              <a:ext cx="3301280" cy="2539210"/>
            </a:xfrm>
            <a:prstGeom prst="rect">
              <a:avLst/>
            </a:prstGeom>
            <a:solidFill>
              <a:srgbClr val="C8D3D6">
                <a:alpha val="89803"/>
              </a:srgbClr>
            </a:solidFill>
            <a:ln w="12700" cap="flat" cmpd="sng">
              <a:solidFill>
                <a:srgbClr val="C8D3D6">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5"/>
            <p:cNvSpPr txBox="1"/>
            <p:nvPr/>
          </p:nvSpPr>
          <p:spPr>
            <a:xfrm>
              <a:off x="3385" y="696039"/>
              <a:ext cx="3301280" cy="2539210"/>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May require chest tube</a:t>
              </a:r>
              <a:endParaRPr/>
            </a:p>
            <a:p>
              <a:pPr marL="228600" marR="0" lvl="1" indent="-228600" algn="l" rtl="0">
                <a:lnSpc>
                  <a:spcPct val="90000"/>
                </a:lnSpc>
                <a:spcBef>
                  <a:spcPts val="345"/>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Place on O2</a:t>
              </a:r>
              <a:endParaRPr/>
            </a:p>
            <a:p>
              <a:pPr marL="228600" marR="0" lvl="1" indent="-228600" algn="l" rtl="0">
                <a:lnSpc>
                  <a:spcPct val="90000"/>
                </a:lnSpc>
                <a:spcBef>
                  <a:spcPts val="345"/>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May change</a:t>
              </a:r>
              <a:endParaRPr/>
            </a:p>
          </p:txBody>
        </p:sp>
        <p:sp>
          <p:nvSpPr>
            <p:cNvPr id="360" name="Google Shape;360;p25"/>
            <p:cNvSpPr/>
            <p:nvPr/>
          </p:nvSpPr>
          <p:spPr>
            <a:xfrm>
              <a:off x="3766845" y="33639"/>
              <a:ext cx="3301280" cy="662400"/>
            </a:xfrm>
            <a:prstGeom prst="rect">
              <a:avLst/>
            </a:prstGeom>
            <a:solidFill>
              <a:srgbClr val="056A7D"/>
            </a:solidFill>
            <a:ln w="12700" cap="flat" cmpd="sng">
              <a:solidFill>
                <a:srgbClr val="056A7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txBox="1"/>
            <p:nvPr/>
          </p:nvSpPr>
          <p:spPr>
            <a:xfrm>
              <a:off x="3766845" y="33639"/>
              <a:ext cx="3301280" cy="662400"/>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a:solidFill>
                    <a:schemeClr val="lt1"/>
                  </a:solidFill>
                  <a:latin typeface="Arial"/>
                  <a:ea typeface="Arial"/>
                  <a:cs typeface="Arial"/>
                  <a:sym typeface="Arial"/>
                </a:rPr>
                <a:t>Open PTX</a:t>
              </a:r>
              <a:endParaRPr/>
            </a:p>
          </p:txBody>
        </p:sp>
        <p:sp>
          <p:nvSpPr>
            <p:cNvPr id="362" name="Google Shape;362;p25"/>
            <p:cNvSpPr/>
            <p:nvPr/>
          </p:nvSpPr>
          <p:spPr>
            <a:xfrm>
              <a:off x="3766845" y="696039"/>
              <a:ext cx="3301280" cy="2539210"/>
            </a:xfrm>
            <a:prstGeom prst="rect">
              <a:avLst/>
            </a:prstGeom>
            <a:solidFill>
              <a:srgbClr val="C8D3D6">
                <a:alpha val="89803"/>
              </a:srgbClr>
            </a:solidFill>
            <a:ln w="12700" cap="flat" cmpd="sng">
              <a:solidFill>
                <a:srgbClr val="C8D3D6">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5"/>
            <p:cNvSpPr txBox="1"/>
            <p:nvPr/>
          </p:nvSpPr>
          <p:spPr>
            <a:xfrm>
              <a:off x="3766845" y="696039"/>
              <a:ext cx="3301280" cy="2539210"/>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“sucking chest wound”</a:t>
              </a:r>
              <a:endParaRPr/>
            </a:p>
            <a:p>
              <a:pPr marL="228600" marR="0" lvl="1" indent="-228600" algn="l" rtl="0">
                <a:lnSpc>
                  <a:spcPct val="90000"/>
                </a:lnSpc>
                <a:spcBef>
                  <a:spcPts val="345"/>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Pleural space is open to outside </a:t>
              </a:r>
              <a:endParaRPr/>
            </a:p>
            <a:p>
              <a:pPr marL="228600" marR="0" lvl="1" indent="-228600" algn="l" rtl="0">
                <a:lnSpc>
                  <a:spcPct val="90000"/>
                </a:lnSpc>
                <a:spcBef>
                  <a:spcPts val="345"/>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Occlusive (3 sides only!) dressing</a:t>
              </a:r>
              <a:endParaRPr/>
            </a:p>
          </p:txBody>
        </p:sp>
        <p:sp>
          <p:nvSpPr>
            <p:cNvPr id="364" name="Google Shape;364;p25"/>
            <p:cNvSpPr/>
            <p:nvPr/>
          </p:nvSpPr>
          <p:spPr>
            <a:xfrm>
              <a:off x="7530305" y="33639"/>
              <a:ext cx="3301280" cy="662400"/>
            </a:xfrm>
            <a:prstGeom prst="rect">
              <a:avLst/>
            </a:prstGeom>
            <a:solidFill>
              <a:srgbClr val="056A7D"/>
            </a:solidFill>
            <a:ln w="12700" cap="flat" cmpd="sng">
              <a:solidFill>
                <a:srgbClr val="056A7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5"/>
            <p:cNvSpPr txBox="1"/>
            <p:nvPr/>
          </p:nvSpPr>
          <p:spPr>
            <a:xfrm>
              <a:off x="7530305" y="33639"/>
              <a:ext cx="3301280" cy="662400"/>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a:solidFill>
                    <a:schemeClr val="lt1"/>
                  </a:solidFill>
                  <a:latin typeface="Arial"/>
                  <a:ea typeface="Arial"/>
                  <a:cs typeface="Arial"/>
                  <a:sym typeface="Arial"/>
                </a:rPr>
                <a:t>Tension</a:t>
              </a:r>
              <a:endParaRPr/>
            </a:p>
          </p:txBody>
        </p:sp>
        <p:sp>
          <p:nvSpPr>
            <p:cNvPr id="366" name="Google Shape;366;p25"/>
            <p:cNvSpPr/>
            <p:nvPr/>
          </p:nvSpPr>
          <p:spPr>
            <a:xfrm>
              <a:off x="7530305" y="696039"/>
              <a:ext cx="3301280" cy="2539210"/>
            </a:xfrm>
            <a:prstGeom prst="rect">
              <a:avLst/>
            </a:prstGeom>
            <a:solidFill>
              <a:srgbClr val="C8D3D6">
                <a:alpha val="89803"/>
              </a:srgbClr>
            </a:solidFill>
            <a:ln w="12700" cap="flat" cmpd="sng">
              <a:solidFill>
                <a:srgbClr val="C8D3D6">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5"/>
            <p:cNvSpPr txBox="1"/>
            <p:nvPr/>
          </p:nvSpPr>
          <p:spPr>
            <a:xfrm>
              <a:off x="7530305" y="696039"/>
              <a:ext cx="3301280" cy="2539210"/>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Fatal quickly</a:t>
              </a:r>
              <a:endParaRPr/>
            </a:p>
            <a:p>
              <a:pPr marL="228600" marR="0" lvl="1" indent="-228600" algn="l" rtl="0">
                <a:lnSpc>
                  <a:spcPct val="90000"/>
                </a:lnSpc>
                <a:spcBef>
                  <a:spcPts val="345"/>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Negative pressure will fill pleural space with air</a:t>
              </a:r>
              <a:endParaRPr/>
            </a:p>
            <a:p>
              <a:pPr marL="228600" marR="0" lvl="1" indent="-228600" algn="l" rtl="0">
                <a:lnSpc>
                  <a:spcPct val="90000"/>
                </a:lnSpc>
                <a:spcBef>
                  <a:spcPts val="345"/>
                </a:spcBef>
                <a:spcAft>
                  <a:spcPts val="0"/>
                </a:spcAft>
                <a:buClr>
                  <a:schemeClr val="dk1"/>
                </a:buClr>
                <a:buSzPts val="2300"/>
                <a:buFont typeface="Arial"/>
                <a:buChar char="•"/>
              </a:pPr>
              <a:r>
                <a:rPr lang="en-US" sz="2300" b="0" i="0" u="none" strike="noStrike" cap="none">
                  <a:solidFill>
                    <a:schemeClr val="dk1"/>
                  </a:solidFill>
                  <a:latin typeface="Arial"/>
                  <a:ea typeface="Arial"/>
                  <a:cs typeface="Arial"/>
                  <a:sym typeface="Arial"/>
                </a:rPr>
                <a:t>Treat with needle decompression and thoracostomy tube </a:t>
              </a:r>
              <a:endParaRPr/>
            </a:p>
          </p:txBody>
        </p:sp>
      </p:grpSp>
      <p:pic>
        <p:nvPicPr>
          <p:cNvPr id="368" name="Google Shape;368;p25"/>
          <p:cNvPicPr preferRelativeResize="0">
            <a:picLocks noGrp="1"/>
          </p:cNvPicPr>
          <p:nvPr>
            <p:ph type="body" idx="2"/>
          </p:nvPr>
        </p:nvPicPr>
        <p:blipFill rotWithShape="1">
          <a:blip r:embed="rId3">
            <a:alphaModFix/>
          </a:blip>
          <a:srcRect/>
          <a:stretch/>
        </p:blipFill>
        <p:spPr>
          <a:xfrm>
            <a:off x="3907971" y="4163152"/>
            <a:ext cx="4198063" cy="1897921"/>
          </a:xfrm>
          <a:prstGeom prst="rect">
            <a:avLst/>
          </a:prstGeom>
          <a:noFill/>
          <a:ln>
            <a:noFill/>
          </a:ln>
        </p:spPr>
      </p:pic>
      <p:pic>
        <p:nvPicPr>
          <p:cNvPr id="369" name="Google Shape;369;p25"/>
          <p:cNvPicPr preferRelativeResize="0"/>
          <p:nvPr/>
        </p:nvPicPr>
        <p:blipFill rotWithShape="1">
          <a:blip r:embed="rId4">
            <a:alphaModFix/>
          </a:blip>
          <a:srcRect/>
          <a:stretch/>
        </p:blipFill>
        <p:spPr>
          <a:xfrm>
            <a:off x="8448883" y="3900260"/>
            <a:ext cx="3224289" cy="2418217"/>
          </a:xfrm>
          <a:prstGeom prst="rect">
            <a:avLst/>
          </a:prstGeom>
          <a:noFill/>
          <a:ln>
            <a:noFill/>
          </a:ln>
        </p:spPr>
      </p:pic>
      <p:pic>
        <p:nvPicPr>
          <p:cNvPr id="371" name="Google Shape;371;p25"/>
          <p:cNvPicPr preferRelativeResize="0"/>
          <p:nvPr/>
        </p:nvPicPr>
        <p:blipFill rotWithShape="1">
          <a:blip r:embed="rId5">
            <a:alphaModFix/>
          </a:blip>
          <a:srcRect l="4605" t="1" r="44646" b="7575"/>
          <a:stretch/>
        </p:blipFill>
        <p:spPr>
          <a:xfrm>
            <a:off x="838200" y="3749363"/>
            <a:ext cx="2481944" cy="253128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5"/>
        <p:cNvGrpSpPr/>
        <p:nvPr/>
      </p:nvGrpSpPr>
      <p:grpSpPr>
        <a:xfrm>
          <a:off x="0" y="0"/>
          <a:ext cx="0" cy="0"/>
          <a:chOff x="0" y="0"/>
          <a:chExt cx="0" cy="0"/>
        </a:xfrm>
      </p:grpSpPr>
      <p:sp>
        <p:nvSpPr>
          <p:cNvPr id="376" name="Google Shape;376;p26"/>
          <p:cNvSpPr/>
          <p:nvPr/>
        </p:nvSpPr>
        <p:spPr>
          <a:xfrm>
            <a:off x="-1" y="0"/>
            <a:ext cx="12192000" cy="6858000"/>
          </a:xfrm>
          <a:prstGeom prst="rect">
            <a:avLst/>
          </a:prstGeom>
          <a:solidFill>
            <a:srgbClr val="535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7" name="Google Shape;377;p26"/>
          <p:cNvSpPr txBox="1">
            <a:spLocks noGrp="1"/>
          </p:cNvSpPr>
          <p:nvPr>
            <p:ph type="title"/>
          </p:nvPr>
        </p:nvSpPr>
        <p:spPr>
          <a:xfrm>
            <a:off x="1295400" y="669925"/>
            <a:ext cx="4800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Hemothorax	</a:t>
            </a:r>
            <a:endParaRPr/>
          </a:p>
        </p:txBody>
      </p:sp>
      <p:cxnSp>
        <p:nvCxnSpPr>
          <p:cNvPr id="378" name="Google Shape;378;p26"/>
          <p:cNvCxnSpPr/>
          <p:nvPr/>
        </p:nvCxnSpPr>
        <p:spPr>
          <a:xfrm rot="10800000">
            <a:off x="1" y="2026340"/>
            <a:ext cx="6095999" cy="0"/>
          </a:xfrm>
          <a:prstGeom prst="straightConnector1">
            <a:avLst/>
          </a:prstGeom>
          <a:noFill/>
          <a:ln w="12700" cap="flat" cmpd="sng">
            <a:solidFill>
              <a:schemeClr val="accent2"/>
            </a:solidFill>
            <a:prstDash val="solid"/>
            <a:miter lim="800000"/>
            <a:headEnd type="none" w="sm" len="sm"/>
            <a:tailEnd type="none" w="sm" len="sm"/>
          </a:ln>
        </p:spPr>
      </p:cxnSp>
      <p:sp>
        <p:nvSpPr>
          <p:cNvPr id="379" name="Google Shape;379;p26"/>
          <p:cNvSpPr txBox="1">
            <a:spLocks noGrp="1"/>
          </p:cNvSpPr>
          <p:nvPr>
            <p:ph type="body" idx="1"/>
          </p:nvPr>
        </p:nvSpPr>
        <p:spPr>
          <a:xfrm>
            <a:off x="1295400" y="2288833"/>
            <a:ext cx="4800600" cy="371157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US" sz="2000" b="1">
                <a:solidFill>
                  <a:schemeClr val="lt1"/>
                </a:solidFill>
              </a:rPr>
              <a:t>Blood accumulates in the pleural space</a:t>
            </a:r>
            <a:endParaRPr/>
          </a:p>
          <a:p>
            <a:pPr marL="685800" lvl="1" indent="-228600" algn="l" rtl="0">
              <a:lnSpc>
                <a:spcPct val="90000"/>
              </a:lnSpc>
              <a:spcBef>
                <a:spcPts val="300"/>
              </a:spcBef>
              <a:spcAft>
                <a:spcPts val="0"/>
              </a:spcAft>
              <a:buClr>
                <a:schemeClr val="lt1"/>
              </a:buClr>
              <a:buSzPts val="2000"/>
              <a:buChar char="•"/>
            </a:pPr>
            <a:r>
              <a:rPr lang="en-US" sz="2000">
                <a:solidFill>
                  <a:schemeClr val="lt1"/>
                </a:solidFill>
              </a:rPr>
              <a:t>Lung compression</a:t>
            </a:r>
            <a:endParaRPr/>
          </a:p>
          <a:p>
            <a:pPr marL="685800" lvl="1" indent="-228600" algn="l" rtl="0">
              <a:lnSpc>
                <a:spcPct val="90000"/>
              </a:lnSpc>
              <a:spcBef>
                <a:spcPts val="300"/>
              </a:spcBef>
              <a:spcAft>
                <a:spcPts val="0"/>
              </a:spcAft>
              <a:buClr>
                <a:schemeClr val="lt1"/>
              </a:buClr>
              <a:buSzPts val="2000"/>
              <a:buChar char="•"/>
            </a:pPr>
            <a:r>
              <a:rPr lang="en-US" sz="2000">
                <a:solidFill>
                  <a:schemeClr val="lt1"/>
                </a:solidFill>
              </a:rPr>
              <a:t>Hypoxemia and respiratory distress</a:t>
            </a:r>
            <a:endParaRPr/>
          </a:p>
          <a:p>
            <a:pPr marL="228600" lvl="0" indent="-228600" algn="l" rtl="0">
              <a:lnSpc>
                <a:spcPct val="90000"/>
              </a:lnSpc>
              <a:spcBef>
                <a:spcPts val="1000"/>
              </a:spcBef>
              <a:spcAft>
                <a:spcPts val="0"/>
              </a:spcAft>
              <a:buClr>
                <a:schemeClr val="lt1"/>
              </a:buClr>
              <a:buSzPts val="2000"/>
              <a:buChar char="•"/>
            </a:pPr>
            <a:r>
              <a:rPr lang="en-US" sz="2000" b="1">
                <a:solidFill>
                  <a:schemeClr val="lt1"/>
                </a:solidFill>
              </a:rPr>
              <a:t>Type of injury</a:t>
            </a:r>
            <a:endParaRPr/>
          </a:p>
          <a:p>
            <a:pPr marL="685800" lvl="1" indent="-228600" algn="l" rtl="0">
              <a:lnSpc>
                <a:spcPct val="90000"/>
              </a:lnSpc>
              <a:spcBef>
                <a:spcPts val="300"/>
              </a:spcBef>
              <a:spcAft>
                <a:spcPts val="0"/>
              </a:spcAft>
              <a:buClr>
                <a:schemeClr val="lt1"/>
              </a:buClr>
              <a:buSzPts val="2000"/>
              <a:buChar char="•"/>
            </a:pPr>
            <a:r>
              <a:rPr lang="en-US" sz="2000">
                <a:solidFill>
                  <a:schemeClr val="lt1"/>
                </a:solidFill>
              </a:rPr>
              <a:t>Large pulmonary injury</a:t>
            </a:r>
            <a:endParaRPr/>
          </a:p>
          <a:p>
            <a:pPr marL="685800" lvl="1" indent="-228600" algn="l" rtl="0">
              <a:lnSpc>
                <a:spcPct val="90000"/>
              </a:lnSpc>
              <a:spcBef>
                <a:spcPts val="300"/>
              </a:spcBef>
              <a:spcAft>
                <a:spcPts val="0"/>
              </a:spcAft>
              <a:buClr>
                <a:schemeClr val="lt1"/>
              </a:buClr>
              <a:buSzPts val="2000"/>
              <a:buChar char="•"/>
            </a:pPr>
            <a:r>
              <a:rPr lang="en-US" sz="2000">
                <a:solidFill>
                  <a:schemeClr val="lt1"/>
                </a:solidFill>
              </a:rPr>
              <a:t>Large vessels injury</a:t>
            </a:r>
            <a:endParaRPr/>
          </a:p>
          <a:p>
            <a:pPr marL="685800" lvl="1" indent="-228600" algn="l" rtl="0">
              <a:lnSpc>
                <a:spcPct val="90000"/>
              </a:lnSpc>
              <a:spcBef>
                <a:spcPts val="300"/>
              </a:spcBef>
              <a:spcAft>
                <a:spcPts val="0"/>
              </a:spcAft>
              <a:buClr>
                <a:schemeClr val="lt1"/>
              </a:buClr>
              <a:buSzPts val="2000"/>
              <a:buChar char="•"/>
            </a:pPr>
            <a:r>
              <a:rPr lang="en-US" sz="2000">
                <a:solidFill>
                  <a:schemeClr val="lt1"/>
                </a:solidFill>
              </a:rPr>
              <a:t>Can lead to hypovolemia / shock</a:t>
            </a:r>
            <a:endParaRPr sz="2000" b="1">
              <a:solidFill>
                <a:schemeClr val="lt1"/>
              </a:solidFill>
            </a:endParaRPr>
          </a:p>
          <a:p>
            <a:pPr marL="228600" lvl="0" indent="-101600" algn="l" rtl="0">
              <a:lnSpc>
                <a:spcPct val="90000"/>
              </a:lnSpc>
              <a:spcBef>
                <a:spcPts val="1000"/>
              </a:spcBef>
              <a:spcAft>
                <a:spcPts val="0"/>
              </a:spcAft>
              <a:buClr>
                <a:schemeClr val="dk1"/>
              </a:buClr>
              <a:buSzPts val="2000"/>
              <a:buNone/>
            </a:pPr>
            <a:endParaRPr sz="2000">
              <a:solidFill>
                <a:schemeClr val="lt1"/>
              </a:solidFill>
            </a:endParaRPr>
          </a:p>
        </p:txBody>
      </p:sp>
      <p:pic>
        <p:nvPicPr>
          <p:cNvPr id="380" name="Google Shape;380;p26"/>
          <p:cNvPicPr preferRelativeResize="0"/>
          <p:nvPr/>
        </p:nvPicPr>
        <p:blipFill rotWithShape="1">
          <a:blip r:embed="rId3">
            <a:alphaModFix/>
          </a:blip>
          <a:srcRect t="4430" r="-3" b="5450"/>
          <a:stretch/>
        </p:blipFill>
        <p:spPr>
          <a:xfrm>
            <a:off x="6645193" y="549448"/>
            <a:ext cx="3588640" cy="2425462"/>
          </a:xfrm>
          <a:prstGeom prst="rect">
            <a:avLst/>
          </a:prstGeom>
          <a:noFill/>
          <a:ln>
            <a:noFill/>
          </a:ln>
        </p:spPr>
      </p:pic>
      <p:sp>
        <p:nvSpPr>
          <p:cNvPr id="381" name="Google Shape;381;p26"/>
          <p:cNvSpPr/>
          <p:nvPr/>
        </p:nvSpPr>
        <p:spPr>
          <a:xfrm>
            <a:off x="6431603" y="182859"/>
            <a:ext cx="3996261" cy="3177496"/>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2" name="Google Shape;382;p26" descr="derrame pleural"/>
          <p:cNvPicPr preferRelativeResize="0"/>
          <p:nvPr/>
        </p:nvPicPr>
        <p:blipFill rotWithShape="1">
          <a:blip r:embed="rId4">
            <a:alphaModFix/>
          </a:blip>
          <a:srcRect t="1897" r="2" b="3125"/>
          <a:stretch/>
        </p:blipFill>
        <p:spPr>
          <a:xfrm>
            <a:off x="8038661" y="3912533"/>
            <a:ext cx="3588640" cy="2420000"/>
          </a:xfrm>
          <a:prstGeom prst="rect">
            <a:avLst/>
          </a:prstGeom>
          <a:noFill/>
          <a:ln>
            <a:noFill/>
          </a:ln>
        </p:spPr>
      </p:pic>
      <p:sp>
        <p:nvSpPr>
          <p:cNvPr id="383" name="Google Shape;383;p26"/>
          <p:cNvSpPr/>
          <p:nvPr/>
        </p:nvSpPr>
        <p:spPr>
          <a:xfrm>
            <a:off x="7825071" y="3543213"/>
            <a:ext cx="3996261" cy="3177496"/>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27"/>
          <p:cNvSpPr/>
          <p:nvPr/>
        </p:nvSpPr>
        <p:spPr>
          <a:xfrm>
            <a:off x="336384" y="303591"/>
            <a:ext cx="5735590" cy="5896743"/>
          </a:xfrm>
          <a:prstGeom prst="rect">
            <a:avLst/>
          </a:prstGeom>
          <a:solidFill>
            <a:schemeClr val="dk1">
              <a:alpha val="14901"/>
            </a:schemeClr>
          </a:solidFill>
          <a:ln w="127000" cap="sq" cmpd="thinThick">
            <a:solidFill>
              <a:schemeClr val="dk1">
                <a:alpha val="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9" name="Google Shape;389;p27"/>
          <p:cNvSpPr txBox="1">
            <a:spLocks noGrp="1"/>
          </p:cNvSpPr>
          <p:nvPr>
            <p:ph type="title"/>
          </p:nvPr>
        </p:nvSpPr>
        <p:spPr>
          <a:xfrm>
            <a:off x="594360" y="640263"/>
            <a:ext cx="5239512" cy="13449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a:t>Pericardial Tamponade</a:t>
            </a:r>
            <a:endParaRPr/>
          </a:p>
        </p:txBody>
      </p:sp>
      <p:sp>
        <p:nvSpPr>
          <p:cNvPr id="390" name="Google Shape;390;p27"/>
          <p:cNvSpPr txBox="1">
            <a:spLocks noGrp="1"/>
          </p:cNvSpPr>
          <p:nvPr>
            <p:ph type="body" idx="1"/>
          </p:nvPr>
        </p:nvSpPr>
        <p:spPr>
          <a:xfrm>
            <a:off x="593610" y="2121763"/>
            <a:ext cx="5235490" cy="3773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700"/>
              <a:buChar char="•"/>
            </a:pPr>
            <a:r>
              <a:rPr lang="en-US" sz="1700" b="1"/>
              <a:t>Fluid / blood in the pericardial sac</a:t>
            </a:r>
            <a:endParaRPr/>
          </a:p>
          <a:p>
            <a:pPr marL="685800" lvl="1" indent="-228600" algn="l" rtl="0">
              <a:lnSpc>
                <a:spcPct val="90000"/>
              </a:lnSpc>
              <a:spcBef>
                <a:spcPts val="765"/>
              </a:spcBef>
              <a:spcAft>
                <a:spcPts val="0"/>
              </a:spcAft>
              <a:buClr>
                <a:schemeClr val="dk1"/>
              </a:buClr>
              <a:buSzPts val="1700"/>
              <a:buChar char="•"/>
            </a:pPr>
            <a:r>
              <a:rPr lang="en-US" sz="1700" b="1"/>
              <a:t>Compresses heart and ↓ cardiac output</a:t>
            </a:r>
            <a:endParaRPr/>
          </a:p>
          <a:p>
            <a:pPr marL="685800" lvl="1" indent="-228600" algn="l" rtl="0">
              <a:lnSpc>
                <a:spcPct val="90000"/>
              </a:lnSpc>
              <a:spcBef>
                <a:spcPts val="765"/>
              </a:spcBef>
              <a:spcAft>
                <a:spcPts val="0"/>
              </a:spcAft>
              <a:buClr>
                <a:schemeClr val="dk1"/>
              </a:buClr>
              <a:buSzPts val="1700"/>
              <a:buChar char="•"/>
            </a:pPr>
            <a:r>
              <a:rPr lang="en-US" sz="1700" b="1"/>
              <a:t>Impairs venous return</a:t>
            </a:r>
            <a:endParaRPr/>
          </a:p>
          <a:p>
            <a:pPr marL="685800" lvl="1" indent="-228600" algn="l" rtl="0">
              <a:lnSpc>
                <a:spcPct val="90000"/>
              </a:lnSpc>
              <a:spcBef>
                <a:spcPts val="765"/>
              </a:spcBef>
              <a:spcAft>
                <a:spcPts val="0"/>
              </a:spcAft>
              <a:buClr>
                <a:schemeClr val="dk1"/>
              </a:buClr>
              <a:buSzPts val="1700"/>
              <a:buChar char="•"/>
            </a:pPr>
            <a:r>
              <a:rPr lang="en-US" sz="1700" b="1"/>
              <a:t>Arrhythmias</a:t>
            </a:r>
            <a:endParaRPr/>
          </a:p>
          <a:p>
            <a:pPr marL="228600" lvl="0" indent="-228600" algn="l" rtl="0">
              <a:lnSpc>
                <a:spcPct val="90000"/>
              </a:lnSpc>
              <a:spcBef>
                <a:spcPts val="765"/>
              </a:spcBef>
              <a:spcAft>
                <a:spcPts val="0"/>
              </a:spcAft>
              <a:buClr>
                <a:schemeClr val="dk1"/>
              </a:buClr>
              <a:buSzPts val="1700"/>
              <a:buChar char="•"/>
            </a:pPr>
            <a:r>
              <a:rPr lang="en-US" sz="1700" b="1"/>
              <a:t>Beck’s triad: </a:t>
            </a:r>
            <a:endParaRPr/>
          </a:p>
          <a:p>
            <a:pPr marL="685800" lvl="1" indent="-228600" algn="l" rtl="0">
              <a:lnSpc>
                <a:spcPct val="90000"/>
              </a:lnSpc>
              <a:spcBef>
                <a:spcPts val="765"/>
              </a:spcBef>
              <a:spcAft>
                <a:spcPts val="0"/>
              </a:spcAft>
              <a:buClr>
                <a:schemeClr val="dk1"/>
              </a:buClr>
              <a:buSzPts val="1700"/>
              <a:buChar char="•"/>
            </a:pPr>
            <a:r>
              <a:rPr lang="en-US" sz="1700" b="1"/>
              <a:t>narrow pulse pressure, </a:t>
            </a:r>
            <a:endParaRPr/>
          </a:p>
          <a:p>
            <a:pPr marL="685800" lvl="1" indent="-228600" algn="l" rtl="0">
              <a:lnSpc>
                <a:spcPct val="90000"/>
              </a:lnSpc>
              <a:spcBef>
                <a:spcPts val="765"/>
              </a:spcBef>
              <a:spcAft>
                <a:spcPts val="0"/>
              </a:spcAft>
              <a:buClr>
                <a:schemeClr val="dk1"/>
              </a:buClr>
              <a:buSzPts val="1700"/>
              <a:buChar char="•"/>
            </a:pPr>
            <a:r>
              <a:rPr lang="en-US" sz="1700" b="1"/>
              <a:t>neck vein distention, </a:t>
            </a:r>
            <a:endParaRPr/>
          </a:p>
          <a:p>
            <a:pPr marL="685800" lvl="1" indent="-228600" algn="l" rtl="0">
              <a:lnSpc>
                <a:spcPct val="90000"/>
              </a:lnSpc>
              <a:spcBef>
                <a:spcPts val="765"/>
              </a:spcBef>
              <a:spcAft>
                <a:spcPts val="0"/>
              </a:spcAft>
              <a:buClr>
                <a:schemeClr val="dk1"/>
              </a:buClr>
              <a:buSzPts val="1700"/>
              <a:buChar char="•"/>
            </a:pPr>
            <a:r>
              <a:rPr lang="en-US" sz="1700" b="1"/>
              <a:t>muffled heart tones</a:t>
            </a:r>
            <a:endParaRPr/>
          </a:p>
          <a:p>
            <a:pPr marL="228600" lvl="0" indent="-120650" algn="l" rtl="0">
              <a:lnSpc>
                <a:spcPct val="90000"/>
              </a:lnSpc>
              <a:spcBef>
                <a:spcPts val="765"/>
              </a:spcBef>
              <a:spcAft>
                <a:spcPts val="0"/>
              </a:spcAft>
              <a:buClr>
                <a:schemeClr val="dk1"/>
              </a:buClr>
              <a:buSzPts val="1700"/>
              <a:buNone/>
            </a:pPr>
            <a:endParaRPr sz="1700" b="1"/>
          </a:p>
          <a:p>
            <a:pPr marL="228600" lvl="0" indent="-228600" algn="l" rtl="0">
              <a:lnSpc>
                <a:spcPct val="90000"/>
              </a:lnSpc>
              <a:spcBef>
                <a:spcPts val="765"/>
              </a:spcBef>
              <a:spcAft>
                <a:spcPts val="0"/>
              </a:spcAft>
              <a:buClr>
                <a:schemeClr val="dk1"/>
              </a:buClr>
              <a:buSzPts val="1700"/>
              <a:buChar char="•"/>
            </a:pPr>
            <a:r>
              <a:rPr lang="en-US" sz="1700" b="1"/>
              <a:t>Treat with Pericardiocentesis</a:t>
            </a:r>
            <a:endParaRPr sz="1700"/>
          </a:p>
        </p:txBody>
      </p:sp>
      <p:pic>
        <p:nvPicPr>
          <p:cNvPr id="391" name="Google Shape;391;p27" descr="echocardiogram-of-pericardial-effusion-cardiac-tamponade.jpg"/>
          <p:cNvPicPr preferRelativeResize="0"/>
          <p:nvPr/>
        </p:nvPicPr>
        <p:blipFill rotWithShape="1">
          <a:blip r:embed="rId3">
            <a:alphaModFix/>
          </a:blip>
          <a:srcRect l="18478" r="18478"/>
          <a:stretch/>
        </p:blipFill>
        <p:spPr>
          <a:xfrm>
            <a:off x="6586051" y="484632"/>
            <a:ext cx="5115897" cy="57332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p2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7" name="Google Shape;397;p28"/>
          <p:cNvSpPr txBox="1">
            <a:spLocks noGrp="1"/>
          </p:cNvSpPr>
          <p:nvPr>
            <p:ph type="title"/>
          </p:nvPr>
        </p:nvSpPr>
        <p:spPr>
          <a:xfrm>
            <a:off x="640080" y="329184"/>
            <a:ext cx="6894576"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ial"/>
              <a:buNone/>
            </a:pPr>
            <a:r>
              <a:rPr lang="en-US" sz="5400"/>
              <a:t>Abdominal injuries</a:t>
            </a:r>
            <a:endParaRPr/>
          </a:p>
        </p:txBody>
      </p:sp>
      <p:sp>
        <p:nvSpPr>
          <p:cNvPr id="398" name="Google Shape;398;p28"/>
          <p:cNvSpPr/>
          <p:nvPr/>
        </p:nvSpPr>
        <p:spPr>
          <a:xfrm>
            <a:off x="758952" y="2395728"/>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9" name="Google Shape;399;p28"/>
          <p:cNvSpPr txBox="1">
            <a:spLocks noGrp="1"/>
          </p:cNvSpPr>
          <p:nvPr>
            <p:ph type="body" idx="1"/>
          </p:nvPr>
        </p:nvSpPr>
        <p:spPr>
          <a:xfrm>
            <a:off x="640080" y="2706624"/>
            <a:ext cx="6894576" cy="38221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700"/>
              <a:buChar char="•"/>
            </a:pPr>
            <a:r>
              <a:rPr lang="en-US" sz="1700" b="1"/>
              <a:t>Third leading cause of death in children, after head and thoracic injuries</a:t>
            </a:r>
            <a:endParaRPr/>
          </a:p>
          <a:p>
            <a:pPr marL="685800" lvl="1" indent="-228600" algn="l" rtl="0">
              <a:lnSpc>
                <a:spcPct val="90000"/>
              </a:lnSpc>
              <a:spcBef>
                <a:spcPts val="850"/>
              </a:spcBef>
              <a:spcAft>
                <a:spcPts val="0"/>
              </a:spcAft>
              <a:buClr>
                <a:schemeClr val="dk1"/>
              </a:buClr>
              <a:buSzPts val="1700"/>
              <a:buChar char="•"/>
            </a:pPr>
            <a:r>
              <a:rPr lang="en-US" sz="1700" b="1"/>
              <a:t>Weak abdominal wall</a:t>
            </a:r>
            <a:endParaRPr/>
          </a:p>
          <a:p>
            <a:pPr marL="685800" lvl="1" indent="-228600" algn="l" rtl="0">
              <a:lnSpc>
                <a:spcPct val="90000"/>
              </a:lnSpc>
              <a:spcBef>
                <a:spcPts val="850"/>
              </a:spcBef>
              <a:spcAft>
                <a:spcPts val="0"/>
              </a:spcAft>
              <a:buClr>
                <a:schemeClr val="dk1"/>
              </a:buClr>
              <a:buSzPts val="1700"/>
              <a:buChar char="•"/>
            </a:pPr>
            <a:r>
              <a:rPr lang="en-US" sz="1700" b="1"/>
              <a:t>Poorly protected spleen/liver (no fat, compliant ribcage)</a:t>
            </a:r>
            <a:endParaRPr/>
          </a:p>
          <a:p>
            <a:pPr marL="228600" lvl="0" indent="-228600" algn="l" rtl="0">
              <a:lnSpc>
                <a:spcPct val="90000"/>
              </a:lnSpc>
              <a:spcBef>
                <a:spcPts val="850"/>
              </a:spcBef>
              <a:spcAft>
                <a:spcPts val="0"/>
              </a:spcAft>
              <a:buClr>
                <a:schemeClr val="dk1"/>
              </a:buClr>
              <a:buSzPts val="1700"/>
              <a:buChar char="•"/>
            </a:pPr>
            <a:r>
              <a:rPr lang="en-US" sz="1700" b="1"/>
              <a:t>Silent hypovolemia </a:t>
            </a:r>
            <a:endParaRPr/>
          </a:p>
          <a:p>
            <a:pPr marL="685800" lvl="1" indent="-228600" algn="l" rtl="0">
              <a:lnSpc>
                <a:spcPct val="90000"/>
              </a:lnSpc>
              <a:spcBef>
                <a:spcPts val="850"/>
              </a:spcBef>
              <a:spcAft>
                <a:spcPts val="0"/>
              </a:spcAft>
              <a:buClr>
                <a:schemeClr val="dk1"/>
              </a:buClr>
              <a:buSzPts val="1700"/>
              <a:buChar char="•"/>
            </a:pPr>
            <a:r>
              <a:rPr lang="en-US" sz="1700" b="1"/>
              <a:t>- elevated HR </a:t>
            </a:r>
            <a:endParaRPr/>
          </a:p>
          <a:p>
            <a:pPr marL="685800" lvl="1" indent="-228600" algn="l" rtl="0">
              <a:lnSpc>
                <a:spcPct val="90000"/>
              </a:lnSpc>
              <a:spcBef>
                <a:spcPts val="850"/>
              </a:spcBef>
              <a:spcAft>
                <a:spcPts val="0"/>
              </a:spcAft>
              <a:buClr>
                <a:schemeClr val="dk1"/>
              </a:buClr>
              <a:buSzPts val="1700"/>
              <a:buChar char="•"/>
            </a:pPr>
            <a:r>
              <a:rPr lang="en-US" sz="1700" b="1"/>
              <a:t>tender /distended abdomen</a:t>
            </a:r>
            <a:endParaRPr/>
          </a:p>
          <a:p>
            <a:pPr marL="228600" lvl="0" indent="-228600" algn="l" rtl="0">
              <a:lnSpc>
                <a:spcPct val="90000"/>
              </a:lnSpc>
              <a:spcBef>
                <a:spcPts val="850"/>
              </a:spcBef>
              <a:spcAft>
                <a:spcPts val="0"/>
              </a:spcAft>
              <a:buClr>
                <a:schemeClr val="dk1"/>
              </a:buClr>
              <a:buSzPts val="1700"/>
              <a:buChar char="•"/>
            </a:pPr>
            <a:r>
              <a:rPr lang="en-US" sz="1700" b="1"/>
              <a:t>Solid organ vs hollow viscous</a:t>
            </a:r>
            <a:endParaRPr/>
          </a:p>
          <a:p>
            <a:pPr marL="685800" lvl="1" indent="-228600" algn="l" rtl="0">
              <a:lnSpc>
                <a:spcPct val="90000"/>
              </a:lnSpc>
              <a:spcBef>
                <a:spcPts val="255"/>
              </a:spcBef>
              <a:spcAft>
                <a:spcPts val="0"/>
              </a:spcAft>
              <a:buClr>
                <a:schemeClr val="dk1"/>
              </a:buClr>
              <a:buSzPts val="1700"/>
              <a:buChar char="•"/>
            </a:pPr>
            <a:r>
              <a:rPr lang="en-US" sz="1700"/>
              <a:t>Spleen most common</a:t>
            </a:r>
            <a:r>
              <a:rPr lang="en-US" sz="1700" b="1"/>
              <a:t> </a:t>
            </a:r>
            <a:endParaRPr/>
          </a:p>
          <a:p>
            <a:pPr marL="228600" lvl="0" indent="-120650" algn="l" rtl="0">
              <a:lnSpc>
                <a:spcPct val="90000"/>
              </a:lnSpc>
              <a:spcBef>
                <a:spcPts val="1000"/>
              </a:spcBef>
              <a:spcAft>
                <a:spcPts val="0"/>
              </a:spcAft>
              <a:buClr>
                <a:schemeClr val="dk1"/>
              </a:buClr>
              <a:buSzPts val="1700"/>
              <a:buNone/>
            </a:pPr>
            <a:endParaRPr sz="1700"/>
          </a:p>
        </p:txBody>
      </p:sp>
      <p:pic>
        <p:nvPicPr>
          <p:cNvPr id="400" name="Google Shape;400;p28"/>
          <p:cNvPicPr preferRelativeResize="0"/>
          <p:nvPr/>
        </p:nvPicPr>
        <p:blipFill rotWithShape="1">
          <a:blip r:embed="rId3">
            <a:alphaModFix/>
          </a:blip>
          <a:srcRect/>
          <a:stretch/>
        </p:blipFill>
        <p:spPr>
          <a:xfrm>
            <a:off x="7534655" y="3993579"/>
            <a:ext cx="3898391" cy="2902326"/>
          </a:xfrm>
          <a:prstGeom prst="rect">
            <a:avLst/>
          </a:prstGeom>
          <a:noFill/>
          <a:ln>
            <a:noFill/>
          </a:ln>
        </p:spPr>
      </p:pic>
      <p:pic>
        <p:nvPicPr>
          <p:cNvPr id="401" name="Google Shape;401;p28"/>
          <p:cNvPicPr preferRelativeResize="0"/>
          <p:nvPr/>
        </p:nvPicPr>
        <p:blipFill rotWithShape="1">
          <a:blip r:embed="rId4">
            <a:alphaModFix/>
          </a:blip>
          <a:srcRect/>
          <a:stretch/>
        </p:blipFill>
        <p:spPr>
          <a:xfrm>
            <a:off x="7534657" y="825761"/>
            <a:ext cx="3898392" cy="287506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p29"/>
          <p:cNvSpPr/>
          <p:nvPr/>
        </p:nvSpPr>
        <p:spPr>
          <a:xfrm>
            <a:off x="-1" y="0"/>
            <a:ext cx="12192000" cy="6858000"/>
          </a:xfrm>
          <a:prstGeom prst="rect">
            <a:avLst/>
          </a:prstGeom>
          <a:solidFill>
            <a:srgbClr val="535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07" name="Google Shape;407;p29"/>
          <p:cNvSpPr txBox="1">
            <a:spLocks noGrp="1"/>
          </p:cNvSpPr>
          <p:nvPr>
            <p:ph type="title"/>
          </p:nvPr>
        </p:nvSpPr>
        <p:spPr>
          <a:xfrm>
            <a:off x="1295400" y="669925"/>
            <a:ext cx="4800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Fractures and extremity injuries</a:t>
            </a:r>
            <a:endParaRPr/>
          </a:p>
        </p:txBody>
      </p:sp>
      <p:cxnSp>
        <p:nvCxnSpPr>
          <p:cNvPr id="408" name="Google Shape;408;p29"/>
          <p:cNvCxnSpPr/>
          <p:nvPr/>
        </p:nvCxnSpPr>
        <p:spPr>
          <a:xfrm rot="10800000">
            <a:off x="1" y="2026340"/>
            <a:ext cx="6095999" cy="0"/>
          </a:xfrm>
          <a:prstGeom prst="straightConnector1">
            <a:avLst/>
          </a:prstGeom>
          <a:noFill/>
          <a:ln w="12700" cap="flat" cmpd="sng">
            <a:solidFill>
              <a:schemeClr val="accent2"/>
            </a:solidFill>
            <a:prstDash val="solid"/>
            <a:miter lim="800000"/>
            <a:headEnd type="none" w="sm" len="sm"/>
            <a:tailEnd type="none" w="sm" len="sm"/>
          </a:ln>
        </p:spPr>
      </p:cxnSp>
      <p:sp>
        <p:nvSpPr>
          <p:cNvPr id="409" name="Google Shape;409;p29"/>
          <p:cNvSpPr txBox="1">
            <a:spLocks noGrp="1"/>
          </p:cNvSpPr>
          <p:nvPr>
            <p:ph type="body" idx="1"/>
          </p:nvPr>
        </p:nvSpPr>
        <p:spPr>
          <a:xfrm>
            <a:off x="1295400" y="2288833"/>
            <a:ext cx="4800600" cy="371157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000"/>
              <a:buChar char="•"/>
            </a:pPr>
            <a:r>
              <a:rPr lang="en-US" sz="2000">
                <a:solidFill>
                  <a:schemeClr val="lt1"/>
                </a:solidFill>
              </a:rPr>
              <a:t>SPLINT, splint, splint…</a:t>
            </a:r>
            <a:endParaRPr/>
          </a:p>
          <a:p>
            <a:pPr marL="685800" lvl="1" indent="-228600" algn="l" rtl="0">
              <a:lnSpc>
                <a:spcPct val="90000"/>
              </a:lnSpc>
              <a:spcBef>
                <a:spcPts val="300"/>
              </a:spcBef>
              <a:spcAft>
                <a:spcPts val="0"/>
              </a:spcAft>
              <a:buClr>
                <a:schemeClr val="lt1"/>
              </a:buClr>
              <a:buSzPts val="2000"/>
              <a:buChar char="•"/>
            </a:pPr>
            <a:r>
              <a:rPr lang="en-US" sz="2000">
                <a:solidFill>
                  <a:schemeClr val="lt1"/>
                </a:solidFill>
              </a:rPr>
              <a:t>Clean and cover wound</a:t>
            </a:r>
            <a:endParaRPr/>
          </a:p>
          <a:p>
            <a:pPr marL="685800" lvl="1" indent="-228600" algn="l" rtl="0">
              <a:lnSpc>
                <a:spcPct val="90000"/>
              </a:lnSpc>
              <a:spcBef>
                <a:spcPts val="300"/>
              </a:spcBef>
              <a:spcAft>
                <a:spcPts val="0"/>
              </a:spcAft>
              <a:buClr>
                <a:schemeClr val="lt1"/>
              </a:buClr>
              <a:buSzPts val="2000"/>
              <a:buChar char="•"/>
            </a:pPr>
            <a:r>
              <a:rPr lang="en-US" sz="2000">
                <a:solidFill>
                  <a:schemeClr val="lt1"/>
                </a:solidFill>
              </a:rPr>
              <a:t>Splint to joint above and below the injury</a:t>
            </a:r>
            <a:endParaRPr/>
          </a:p>
          <a:p>
            <a:pPr marL="228600" lvl="0" indent="-228600" algn="l" rtl="0">
              <a:lnSpc>
                <a:spcPct val="90000"/>
              </a:lnSpc>
              <a:spcBef>
                <a:spcPts val="1100"/>
              </a:spcBef>
              <a:spcAft>
                <a:spcPts val="0"/>
              </a:spcAft>
              <a:buClr>
                <a:schemeClr val="lt1"/>
              </a:buClr>
              <a:buSzPts val="2000"/>
              <a:buChar char="•"/>
            </a:pPr>
            <a:r>
              <a:rPr lang="en-US" sz="2000" b="1">
                <a:solidFill>
                  <a:schemeClr val="lt1"/>
                </a:solidFill>
              </a:rPr>
              <a:t>Pain management !</a:t>
            </a:r>
            <a:endParaRPr/>
          </a:p>
          <a:p>
            <a:pPr marL="685800" lvl="1" indent="-228600" algn="l" rtl="0">
              <a:lnSpc>
                <a:spcPct val="90000"/>
              </a:lnSpc>
              <a:spcBef>
                <a:spcPts val="1100"/>
              </a:spcBef>
              <a:spcAft>
                <a:spcPts val="0"/>
              </a:spcAft>
              <a:buClr>
                <a:schemeClr val="lt1"/>
              </a:buClr>
              <a:buSzPts val="2000"/>
              <a:buChar char="•"/>
            </a:pPr>
            <a:r>
              <a:rPr lang="en-US" sz="2000">
                <a:solidFill>
                  <a:schemeClr val="lt1"/>
                </a:solidFill>
              </a:rPr>
              <a:t>Ibuprofen/acetaminophen (paracetamol)</a:t>
            </a:r>
            <a:endParaRPr/>
          </a:p>
          <a:p>
            <a:pPr marL="685800" lvl="1" indent="-228600" algn="l" rtl="0">
              <a:lnSpc>
                <a:spcPct val="90000"/>
              </a:lnSpc>
              <a:spcBef>
                <a:spcPts val="1100"/>
              </a:spcBef>
              <a:spcAft>
                <a:spcPts val="0"/>
              </a:spcAft>
              <a:buClr>
                <a:schemeClr val="lt1"/>
              </a:buClr>
              <a:buSzPts val="2000"/>
              <a:buChar char="•"/>
            </a:pPr>
            <a:r>
              <a:rPr lang="en-US" sz="2000">
                <a:solidFill>
                  <a:schemeClr val="lt1"/>
                </a:solidFill>
              </a:rPr>
              <a:t>Opiates</a:t>
            </a:r>
            <a:endParaRPr/>
          </a:p>
          <a:p>
            <a:pPr marL="685800" lvl="1" indent="-228600" algn="l" rtl="0">
              <a:lnSpc>
                <a:spcPct val="90000"/>
              </a:lnSpc>
              <a:spcBef>
                <a:spcPts val="1100"/>
              </a:spcBef>
              <a:spcAft>
                <a:spcPts val="0"/>
              </a:spcAft>
              <a:buClr>
                <a:schemeClr val="lt1"/>
              </a:buClr>
              <a:buSzPts val="2000"/>
              <a:buChar char="•"/>
            </a:pPr>
            <a:r>
              <a:rPr lang="en-US" sz="2000">
                <a:solidFill>
                  <a:schemeClr val="lt1"/>
                </a:solidFill>
              </a:rPr>
              <a:t>Nerve block</a:t>
            </a:r>
            <a:endParaRPr sz="2000">
              <a:solidFill>
                <a:schemeClr val="lt1"/>
              </a:solidFill>
            </a:endParaRPr>
          </a:p>
        </p:txBody>
      </p:sp>
      <p:pic>
        <p:nvPicPr>
          <p:cNvPr id="410" name="Google Shape;410;p29" descr="F0CC4E4CD44911D89BD0904C58F39026@snj-us-pcwp-701"/>
          <p:cNvPicPr preferRelativeResize="0"/>
          <p:nvPr/>
        </p:nvPicPr>
        <p:blipFill rotWithShape="1">
          <a:blip r:embed="rId3">
            <a:alphaModFix/>
          </a:blip>
          <a:srcRect/>
          <a:stretch/>
        </p:blipFill>
        <p:spPr>
          <a:xfrm>
            <a:off x="7398421" y="369913"/>
            <a:ext cx="2082183" cy="2784532"/>
          </a:xfrm>
          <a:prstGeom prst="rect">
            <a:avLst/>
          </a:prstGeom>
          <a:noFill/>
          <a:ln>
            <a:noFill/>
          </a:ln>
        </p:spPr>
      </p:pic>
      <p:sp>
        <p:nvSpPr>
          <p:cNvPr id="411" name="Google Shape;411;p29"/>
          <p:cNvSpPr/>
          <p:nvPr/>
        </p:nvSpPr>
        <p:spPr>
          <a:xfrm>
            <a:off x="6431603" y="182859"/>
            <a:ext cx="3996261" cy="3177496"/>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12" name="Google Shape;412;p29"/>
          <p:cNvPicPr preferRelativeResize="0"/>
          <p:nvPr/>
        </p:nvPicPr>
        <p:blipFill rotWithShape="1">
          <a:blip r:embed="rId4">
            <a:alphaModFix/>
          </a:blip>
          <a:srcRect/>
          <a:stretch/>
        </p:blipFill>
        <p:spPr>
          <a:xfrm>
            <a:off x="8404077" y="3730267"/>
            <a:ext cx="2857808" cy="2784532"/>
          </a:xfrm>
          <a:prstGeom prst="rect">
            <a:avLst/>
          </a:prstGeom>
          <a:noFill/>
          <a:ln>
            <a:noFill/>
          </a:ln>
        </p:spPr>
      </p:pic>
      <p:sp>
        <p:nvSpPr>
          <p:cNvPr id="413" name="Google Shape;413;p29"/>
          <p:cNvSpPr/>
          <p:nvPr/>
        </p:nvSpPr>
        <p:spPr>
          <a:xfrm>
            <a:off x="7825071" y="3543213"/>
            <a:ext cx="3996261" cy="3177496"/>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510986" y="128808"/>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Kids are vulnerable to trauma</a:t>
            </a:r>
            <a:endParaRPr/>
          </a:p>
        </p:txBody>
      </p:sp>
      <p:pic>
        <p:nvPicPr>
          <p:cNvPr id="126" name="Google Shape;126;p3"/>
          <p:cNvPicPr preferRelativeResize="0">
            <a:picLocks noGrp="1"/>
          </p:cNvPicPr>
          <p:nvPr>
            <p:ph type="body" idx="1"/>
          </p:nvPr>
        </p:nvPicPr>
        <p:blipFill rotWithShape="1">
          <a:blip r:embed="rId3">
            <a:alphaModFix/>
          </a:blip>
          <a:srcRect/>
          <a:stretch/>
        </p:blipFill>
        <p:spPr>
          <a:xfrm>
            <a:off x="4673600" y="2324100"/>
            <a:ext cx="2768600" cy="2933700"/>
          </a:xfrm>
          <a:prstGeom prst="rect">
            <a:avLst/>
          </a:prstGeom>
          <a:noFill/>
          <a:ln>
            <a:noFill/>
          </a:ln>
        </p:spPr>
      </p:pic>
      <p:sp>
        <p:nvSpPr>
          <p:cNvPr id="127" name="Google Shape;127;p3"/>
          <p:cNvSpPr txBox="1"/>
          <p:nvPr/>
        </p:nvSpPr>
        <p:spPr>
          <a:xfrm>
            <a:off x="1905765" y="2449284"/>
            <a:ext cx="244856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Increased body surface area for weight – lose heat, water quickly</a:t>
            </a:r>
            <a:endParaRPr/>
          </a:p>
        </p:txBody>
      </p:sp>
      <p:sp>
        <p:nvSpPr>
          <p:cNvPr id="128" name="Google Shape;128;p3"/>
          <p:cNvSpPr txBox="1"/>
          <p:nvPr/>
        </p:nvSpPr>
        <p:spPr>
          <a:xfrm>
            <a:off x="1894840" y="4210149"/>
            <a:ext cx="227584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Increased compliance of the chest wall makes injury to lung (and abdominal organs) more likely </a:t>
            </a:r>
            <a:endParaRPr/>
          </a:p>
        </p:txBody>
      </p:sp>
      <p:sp>
        <p:nvSpPr>
          <p:cNvPr id="129" name="Google Shape;129;p3"/>
          <p:cNvSpPr txBox="1"/>
          <p:nvPr/>
        </p:nvSpPr>
        <p:spPr>
          <a:xfrm>
            <a:off x="7945120" y="2828836"/>
            <a:ext cx="211328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Abdominal organs are close together and less protected by rib cage</a:t>
            </a:r>
            <a:endParaRPr/>
          </a:p>
        </p:txBody>
      </p:sp>
      <p:sp>
        <p:nvSpPr>
          <p:cNvPr id="130" name="Google Shape;130;p3"/>
          <p:cNvSpPr txBox="1"/>
          <p:nvPr/>
        </p:nvSpPr>
        <p:spPr>
          <a:xfrm>
            <a:off x="5039360" y="5429547"/>
            <a:ext cx="211328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Hypovolemia occurs quickly – less blood volume </a:t>
            </a:r>
            <a:endParaRPr/>
          </a:p>
        </p:txBody>
      </p:sp>
      <p:sp>
        <p:nvSpPr>
          <p:cNvPr id="131" name="Google Shape;131;p3"/>
          <p:cNvSpPr txBox="1"/>
          <p:nvPr/>
        </p:nvSpPr>
        <p:spPr>
          <a:xfrm>
            <a:off x="5768786" y="1019548"/>
            <a:ext cx="244736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Big heads and weaker necks – increased head injuries, different C-spine injury pattern</a:t>
            </a:r>
            <a:endParaRPr/>
          </a:p>
        </p:txBody>
      </p:sp>
      <p:sp>
        <p:nvSpPr>
          <p:cNvPr id="132" name="Google Shape;132;p3"/>
          <p:cNvSpPr txBox="1"/>
          <p:nvPr/>
        </p:nvSpPr>
        <p:spPr>
          <a:xfrm>
            <a:off x="7785847" y="4491318"/>
            <a:ext cx="260872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Shock is more subtle – elevated HR may be only sign, BP preserved until very late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p3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9" name="Google Shape;419;p30"/>
          <p:cNvSpPr/>
          <p:nvPr/>
        </p:nvSpPr>
        <p:spPr>
          <a:xfrm>
            <a:off x="0" y="0"/>
            <a:ext cx="6741994" cy="6858000"/>
          </a:xfrm>
          <a:custGeom>
            <a:avLst/>
            <a:gdLst/>
            <a:ahLst/>
            <a:cxnLst/>
            <a:rect l="l" t="t" r="r" b="b"/>
            <a:pathLst>
              <a:path w="6568309" h="6858000" extrusionOk="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0" name="Google Shape;420;p30"/>
          <p:cNvSpPr txBox="1">
            <a:spLocks noGrp="1"/>
          </p:cNvSpPr>
          <p:nvPr>
            <p:ph type="title"/>
          </p:nvPr>
        </p:nvSpPr>
        <p:spPr>
          <a:xfrm>
            <a:off x="1137034" y="609600"/>
            <a:ext cx="4784796" cy="13308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Open fractures	</a:t>
            </a:r>
            <a:endParaRPr/>
          </a:p>
        </p:txBody>
      </p:sp>
      <p:sp>
        <p:nvSpPr>
          <p:cNvPr id="421" name="Google Shape;421;p30"/>
          <p:cNvSpPr txBox="1">
            <a:spLocks noGrp="1"/>
          </p:cNvSpPr>
          <p:nvPr>
            <p:ph type="body" idx="1"/>
          </p:nvPr>
        </p:nvSpPr>
        <p:spPr>
          <a:xfrm>
            <a:off x="1137034" y="2194102"/>
            <a:ext cx="4438036" cy="390858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a:t>Implies significant force </a:t>
            </a:r>
            <a:endParaRPr/>
          </a:p>
          <a:p>
            <a:pPr marL="685800" lvl="1" indent="-228600" algn="l" rtl="0">
              <a:lnSpc>
                <a:spcPct val="90000"/>
              </a:lnSpc>
              <a:spcBef>
                <a:spcPts val="300"/>
              </a:spcBef>
              <a:spcAft>
                <a:spcPts val="0"/>
              </a:spcAft>
              <a:buClr>
                <a:schemeClr val="dk1"/>
              </a:buClr>
              <a:buSzPts val="2000"/>
              <a:buNone/>
            </a:pPr>
            <a:r>
              <a:rPr lang="en-US" sz="2000"/>
              <a:t>- Look for other injuries</a:t>
            </a:r>
            <a:endParaRPr/>
          </a:p>
          <a:p>
            <a:pPr marL="228600" lvl="0" indent="-228600" algn="l" rtl="0">
              <a:lnSpc>
                <a:spcPct val="90000"/>
              </a:lnSpc>
              <a:spcBef>
                <a:spcPts val="1000"/>
              </a:spcBef>
              <a:spcAft>
                <a:spcPts val="0"/>
              </a:spcAft>
              <a:buClr>
                <a:schemeClr val="dk1"/>
              </a:buClr>
              <a:buSzPts val="2000"/>
              <a:buChar char="•"/>
            </a:pPr>
            <a:r>
              <a:rPr lang="en-US" sz="2000" b="1"/>
              <a:t>Increased complications </a:t>
            </a:r>
            <a:endParaRPr/>
          </a:p>
          <a:p>
            <a:pPr marL="685800" lvl="1" indent="-228600" algn="l" rtl="0">
              <a:lnSpc>
                <a:spcPct val="90000"/>
              </a:lnSpc>
              <a:spcBef>
                <a:spcPts val="300"/>
              </a:spcBef>
              <a:spcAft>
                <a:spcPts val="0"/>
              </a:spcAft>
              <a:buClr>
                <a:schemeClr val="dk1"/>
              </a:buClr>
              <a:buSzPts val="2000"/>
              <a:buNone/>
            </a:pPr>
            <a:r>
              <a:rPr lang="en-US" sz="2000"/>
              <a:t>- Infections, nerve impingement</a:t>
            </a:r>
            <a:endParaRPr/>
          </a:p>
          <a:p>
            <a:pPr marL="228600" lvl="0" indent="-228600" algn="l" rtl="0">
              <a:lnSpc>
                <a:spcPct val="90000"/>
              </a:lnSpc>
              <a:spcBef>
                <a:spcPts val="1000"/>
              </a:spcBef>
              <a:spcAft>
                <a:spcPts val="0"/>
              </a:spcAft>
              <a:buClr>
                <a:schemeClr val="dk1"/>
              </a:buClr>
              <a:buSzPts val="2000"/>
              <a:buChar char="•"/>
            </a:pPr>
            <a:r>
              <a:rPr lang="en-US" sz="2000" b="1"/>
              <a:t>Management </a:t>
            </a:r>
            <a:endParaRPr/>
          </a:p>
          <a:p>
            <a:pPr marL="685800" lvl="1" indent="-228600" algn="l" rtl="0">
              <a:lnSpc>
                <a:spcPct val="90000"/>
              </a:lnSpc>
              <a:spcBef>
                <a:spcPts val="300"/>
              </a:spcBef>
              <a:spcAft>
                <a:spcPts val="0"/>
              </a:spcAft>
              <a:buClr>
                <a:schemeClr val="dk1"/>
              </a:buClr>
              <a:buSzPts val="2000"/>
              <a:buNone/>
            </a:pPr>
            <a:r>
              <a:rPr lang="en-US" sz="2000"/>
              <a:t>- Clean, cover, do not suture</a:t>
            </a:r>
            <a:endParaRPr/>
          </a:p>
          <a:p>
            <a:pPr marL="685800" lvl="1" indent="-228600" algn="l" rtl="0">
              <a:lnSpc>
                <a:spcPct val="90000"/>
              </a:lnSpc>
              <a:spcBef>
                <a:spcPts val="300"/>
              </a:spcBef>
              <a:spcAft>
                <a:spcPts val="0"/>
              </a:spcAft>
              <a:buClr>
                <a:schemeClr val="dk1"/>
              </a:buClr>
              <a:buSzPts val="2000"/>
              <a:buFont typeface="Arial"/>
              <a:buChar char="-"/>
            </a:pPr>
            <a:r>
              <a:rPr lang="en-US" sz="2000"/>
              <a:t>IV antibiotics if available (PO if not)</a:t>
            </a:r>
            <a:endParaRPr/>
          </a:p>
          <a:p>
            <a:pPr marL="685800" lvl="1" indent="-228600" algn="l" rtl="0">
              <a:lnSpc>
                <a:spcPct val="90000"/>
              </a:lnSpc>
              <a:spcBef>
                <a:spcPts val="300"/>
              </a:spcBef>
              <a:spcAft>
                <a:spcPts val="0"/>
              </a:spcAft>
              <a:buClr>
                <a:schemeClr val="dk1"/>
              </a:buClr>
              <a:buSzPts val="2000"/>
              <a:buFont typeface="Arial"/>
              <a:buChar char="-"/>
            </a:pPr>
            <a:r>
              <a:rPr lang="en-US" sz="2000"/>
              <a:t>immobilize</a:t>
            </a:r>
            <a:endParaRPr/>
          </a:p>
          <a:p>
            <a:pPr marL="228600" lvl="0" indent="-228600" algn="l" rtl="0">
              <a:lnSpc>
                <a:spcPct val="90000"/>
              </a:lnSpc>
              <a:spcBef>
                <a:spcPts val="1000"/>
              </a:spcBef>
              <a:spcAft>
                <a:spcPts val="0"/>
              </a:spcAft>
              <a:buClr>
                <a:schemeClr val="dk1"/>
              </a:buClr>
              <a:buSzPts val="2000"/>
              <a:buChar char="•"/>
            </a:pPr>
            <a:r>
              <a:rPr lang="en-US" sz="2000" b="1"/>
              <a:t>May need surgical debridement/irrigation/fixation</a:t>
            </a:r>
            <a:endParaRPr/>
          </a:p>
          <a:p>
            <a:pPr marL="228600" lvl="0" indent="-101600" algn="l" rtl="0">
              <a:lnSpc>
                <a:spcPct val="90000"/>
              </a:lnSpc>
              <a:spcBef>
                <a:spcPts val="1000"/>
              </a:spcBef>
              <a:spcAft>
                <a:spcPts val="0"/>
              </a:spcAft>
              <a:buClr>
                <a:schemeClr val="dk1"/>
              </a:buClr>
              <a:buSzPts val="2000"/>
              <a:buNone/>
            </a:pPr>
            <a:endParaRPr sz="2000"/>
          </a:p>
        </p:txBody>
      </p:sp>
      <p:pic>
        <p:nvPicPr>
          <p:cNvPr id="422" name="Google Shape;422;p30"/>
          <p:cNvPicPr preferRelativeResize="0"/>
          <p:nvPr/>
        </p:nvPicPr>
        <p:blipFill rotWithShape="1">
          <a:blip r:embed="rId3">
            <a:alphaModFix/>
          </a:blip>
          <a:srcRect/>
          <a:stretch/>
        </p:blipFill>
        <p:spPr>
          <a:xfrm>
            <a:off x="7632597" y="717012"/>
            <a:ext cx="3233676" cy="544619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1"/>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Compartment syndrome</a:t>
            </a:r>
            <a:endParaRPr/>
          </a:p>
        </p:txBody>
      </p:sp>
      <p:sp>
        <p:nvSpPr>
          <p:cNvPr id="428" name="Google Shape;428;p31"/>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400"/>
              <a:buChar char="•"/>
            </a:pPr>
            <a:r>
              <a:rPr lang="en-US" sz="2400" b="1"/>
              <a:t>↑ Intracompartment pressure→ ischemia → muscle necrosis and nerve palsies</a:t>
            </a:r>
            <a:endParaRPr/>
          </a:p>
          <a:p>
            <a:pPr marL="228600" lvl="0" indent="-228600" algn="l" rtl="0">
              <a:lnSpc>
                <a:spcPct val="120000"/>
              </a:lnSpc>
              <a:spcBef>
                <a:spcPts val="960"/>
              </a:spcBef>
              <a:spcAft>
                <a:spcPts val="0"/>
              </a:spcAft>
              <a:buClr>
                <a:schemeClr val="dk1"/>
              </a:buClr>
              <a:buSzPts val="2400"/>
              <a:buChar char="•"/>
            </a:pPr>
            <a:r>
              <a:rPr lang="en-US" sz="2400" b="1"/>
              <a:t>Trauma does not have to be severe – crush, fracture, burn</a:t>
            </a:r>
            <a:endParaRPr/>
          </a:p>
          <a:p>
            <a:pPr marL="685800" lvl="1" indent="-228600" algn="l" rtl="0">
              <a:lnSpc>
                <a:spcPct val="110000"/>
              </a:lnSpc>
              <a:spcBef>
                <a:spcPts val="360"/>
              </a:spcBef>
              <a:spcAft>
                <a:spcPts val="0"/>
              </a:spcAft>
              <a:buClr>
                <a:schemeClr val="dk1"/>
              </a:buClr>
              <a:buSzPts val="2400"/>
              <a:buChar char="•"/>
            </a:pPr>
            <a:r>
              <a:rPr lang="en-US" b="1"/>
              <a:t> </a:t>
            </a:r>
            <a:r>
              <a:rPr lang="en-US"/>
              <a:t>Severe trauma interrupts compartment</a:t>
            </a:r>
            <a:endParaRPr/>
          </a:p>
          <a:p>
            <a:pPr marL="228600" lvl="0" indent="-228600" algn="l" rtl="0">
              <a:lnSpc>
                <a:spcPct val="120000"/>
              </a:lnSpc>
              <a:spcBef>
                <a:spcPts val="960"/>
              </a:spcBef>
              <a:spcAft>
                <a:spcPts val="0"/>
              </a:spcAft>
              <a:buClr>
                <a:schemeClr val="dk1"/>
              </a:buClr>
              <a:buSzPts val="2400"/>
              <a:buChar char="•"/>
            </a:pPr>
            <a:r>
              <a:rPr lang="en-US" sz="2400" b="1"/>
              <a:t>↑ </a:t>
            </a:r>
            <a:r>
              <a:rPr lang="en-US" sz="2400" b="1">
                <a:solidFill>
                  <a:srgbClr val="FF0000"/>
                </a:solidFill>
              </a:rPr>
              <a:t>P</a:t>
            </a:r>
            <a:r>
              <a:rPr lang="en-US" sz="2400" b="1"/>
              <a:t>ain, especially with passive extension </a:t>
            </a:r>
            <a:endParaRPr/>
          </a:p>
          <a:p>
            <a:pPr marL="228600" lvl="0" indent="-228600" algn="l" rtl="0">
              <a:lnSpc>
                <a:spcPct val="120000"/>
              </a:lnSpc>
              <a:spcBef>
                <a:spcPts val="960"/>
              </a:spcBef>
              <a:spcAft>
                <a:spcPts val="0"/>
              </a:spcAft>
              <a:buClr>
                <a:schemeClr val="dk1"/>
              </a:buClr>
              <a:buSzPts val="2400"/>
              <a:buChar char="•"/>
            </a:pPr>
            <a:r>
              <a:rPr lang="en-US" sz="2400" b="1"/>
              <a:t>Absent </a:t>
            </a:r>
            <a:r>
              <a:rPr lang="en-US" sz="2400" b="1">
                <a:solidFill>
                  <a:srgbClr val="FF0000"/>
                </a:solidFill>
              </a:rPr>
              <a:t>P</a:t>
            </a:r>
            <a:r>
              <a:rPr lang="en-US" sz="2400" b="1"/>
              <a:t>ulse, </a:t>
            </a:r>
            <a:r>
              <a:rPr lang="en-US" sz="2400" b="1">
                <a:solidFill>
                  <a:srgbClr val="FF0000"/>
                </a:solidFill>
              </a:rPr>
              <a:t>P</a:t>
            </a:r>
            <a:r>
              <a:rPr lang="en-US" sz="2400" b="1"/>
              <a:t>aresthesia, </a:t>
            </a:r>
            <a:r>
              <a:rPr lang="en-US" sz="2400" b="1">
                <a:solidFill>
                  <a:srgbClr val="FF0000"/>
                </a:solidFill>
              </a:rPr>
              <a:t>P</a:t>
            </a:r>
            <a:r>
              <a:rPr lang="en-US" sz="2400" b="1"/>
              <a:t>allor, </a:t>
            </a:r>
            <a:r>
              <a:rPr lang="en-US" sz="2400" b="1">
                <a:solidFill>
                  <a:srgbClr val="FF0000"/>
                </a:solidFill>
              </a:rPr>
              <a:t>P</a:t>
            </a:r>
            <a:r>
              <a:rPr lang="en-US" sz="2400" b="1"/>
              <a:t>aralysis/</a:t>
            </a:r>
            <a:r>
              <a:rPr lang="en-US" sz="2400" b="1">
                <a:solidFill>
                  <a:srgbClr val="FF0000"/>
                </a:solidFill>
              </a:rPr>
              <a:t>P</a:t>
            </a:r>
            <a:r>
              <a:rPr lang="en-US" sz="2400" b="1"/>
              <a:t>aresis</a:t>
            </a:r>
            <a:endParaRPr/>
          </a:p>
          <a:p>
            <a:pPr marL="228600" lvl="0" indent="-228600" algn="l" rtl="0">
              <a:lnSpc>
                <a:spcPct val="120000"/>
              </a:lnSpc>
              <a:spcBef>
                <a:spcPts val="960"/>
              </a:spcBef>
              <a:spcAft>
                <a:spcPts val="0"/>
              </a:spcAft>
              <a:buClr>
                <a:schemeClr val="dk1"/>
              </a:buClr>
              <a:buSzPts val="2400"/>
              <a:buChar char="•"/>
            </a:pPr>
            <a:r>
              <a:rPr lang="en-US" sz="2400" b="1"/>
              <a:t>May need fasciotomy</a:t>
            </a:r>
            <a:endParaRPr/>
          </a:p>
          <a:p>
            <a:pPr marL="228600" lvl="0" indent="-50800" algn="l" rtl="0">
              <a:lnSpc>
                <a:spcPct val="90000"/>
              </a:lnSpc>
              <a:spcBef>
                <a:spcPts val="1000"/>
              </a:spcBef>
              <a:spcAft>
                <a:spcPts val="0"/>
              </a:spcAft>
              <a:buClr>
                <a:schemeClr val="dk1"/>
              </a:buClr>
              <a:buSzPts val="2800"/>
              <a:buNone/>
            </a:pPr>
            <a:endParaRPr/>
          </a:p>
        </p:txBody>
      </p:sp>
      <p:pic>
        <p:nvPicPr>
          <p:cNvPr id="429" name="Google Shape;429;p31"/>
          <p:cNvPicPr preferRelativeResize="0"/>
          <p:nvPr/>
        </p:nvPicPr>
        <p:blipFill rotWithShape="1">
          <a:blip r:embed="rId3">
            <a:alphaModFix/>
          </a:blip>
          <a:srcRect/>
          <a:stretch/>
        </p:blipFill>
        <p:spPr>
          <a:xfrm>
            <a:off x="9664429" y="195263"/>
            <a:ext cx="2290763" cy="1495425"/>
          </a:xfrm>
          <a:prstGeom prst="rect">
            <a:avLst/>
          </a:prstGeom>
          <a:noFill/>
          <a:ln>
            <a:noFill/>
          </a:ln>
        </p:spPr>
      </p:pic>
      <p:pic>
        <p:nvPicPr>
          <p:cNvPr id="430" name="Google Shape;430;p31"/>
          <p:cNvPicPr preferRelativeResize="0"/>
          <p:nvPr/>
        </p:nvPicPr>
        <p:blipFill rotWithShape="1">
          <a:blip r:embed="rId4">
            <a:alphaModFix/>
          </a:blip>
          <a:srcRect t="13335" b="13336"/>
          <a:stretch/>
        </p:blipFill>
        <p:spPr>
          <a:xfrm>
            <a:off x="9933510" y="3825997"/>
            <a:ext cx="1752600" cy="11287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4"/>
        <p:cNvGrpSpPr/>
        <p:nvPr/>
      </p:nvGrpSpPr>
      <p:grpSpPr>
        <a:xfrm>
          <a:off x="0" y="0"/>
          <a:ext cx="0" cy="0"/>
          <a:chOff x="0" y="0"/>
          <a:chExt cx="0" cy="0"/>
        </a:xfrm>
      </p:grpSpPr>
      <p:sp>
        <p:nvSpPr>
          <p:cNvPr id="435" name="Google Shape;435;p3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 name="Google Shape;436;p32"/>
          <p:cNvSpPr/>
          <p:nvPr/>
        </p:nvSpPr>
        <p:spPr>
          <a:xfrm>
            <a:off x="0" y="0"/>
            <a:ext cx="8748215" cy="6857999"/>
          </a:xfrm>
          <a:custGeom>
            <a:avLst/>
            <a:gdLst/>
            <a:ahLst/>
            <a:cxnLst/>
            <a:rect l="l" t="t" r="r" b="b"/>
            <a:pathLst>
              <a:path w="9024730" h="6857999" extrusionOk="0">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7" name="Google Shape;437;p32"/>
          <p:cNvSpPr txBox="1">
            <a:spLocks noGrp="1"/>
          </p:cNvSpPr>
          <p:nvPr>
            <p:ph type="title"/>
          </p:nvPr>
        </p:nvSpPr>
        <p:spPr>
          <a:xfrm>
            <a:off x="1137034" y="609599"/>
            <a:ext cx="6836927" cy="13228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Pelvic fractures</a:t>
            </a:r>
            <a:endParaRPr/>
          </a:p>
        </p:txBody>
      </p:sp>
      <p:sp>
        <p:nvSpPr>
          <p:cNvPr id="438" name="Google Shape;438;p32"/>
          <p:cNvSpPr txBox="1">
            <a:spLocks noGrp="1"/>
          </p:cNvSpPr>
          <p:nvPr>
            <p:ph type="body" idx="1"/>
          </p:nvPr>
        </p:nvSpPr>
        <p:spPr>
          <a:xfrm>
            <a:off x="1137034" y="2194101"/>
            <a:ext cx="6433805" cy="397088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a:t>Associated with high energy accidents</a:t>
            </a:r>
            <a:endParaRPr/>
          </a:p>
          <a:p>
            <a:pPr marL="685800" lvl="1" indent="-228600" algn="l" rtl="0">
              <a:lnSpc>
                <a:spcPct val="90000"/>
              </a:lnSpc>
              <a:spcBef>
                <a:spcPts val="300"/>
              </a:spcBef>
              <a:spcAft>
                <a:spcPts val="0"/>
              </a:spcAft>
              <a:buClr>
                <a:schemeClr val="dk1"/>
              </a:buClr>
              <a:buSzPts val="2000"/>
              <a:buChar char="•"/>
            </a:pPr>
            <a:r>
              <a:rPr lang="en-US" sz="2000"/>
              <a:t>Blood loss can be significant with “open book” fracture</a:t>
            </a:r>
            <a:endParaRPr/>
          </a:p>
          <a:p>
            <a:pPr marL="228600" lvl="0" indent="-228600" algn="l" rtl="0">
              <a:lnSpc>
                <a:spcPct val="90000"/>
              </a:lnSpc>
              <a:spcBef>
                <a:spcPts val="1000"/>
              </a:spcBef>
              <a:spcAft>
                <a:spcPts val="0"/>
              </a:spcAft>
              <a:buClr>
                <a:schemeClr val="dk1"/>
              </a:buClr>
              <a:buSzPts val="2000"/>
              <a:buChar char="•"/>
            </a:pPr>
            <a:r>
              <a:rPr lang="en-US" sz="2000" b="1"/>
              <a:t>Pelvic ring fracture: single fracture usually stable</a:t>
            </a:r>
            <a:endParaRPr/>
          </a:p>
          <a:p>
            <a:pPr marL="228600" lvl="0" indent="-228600" algn="l" rtl="0">
              <a:lnSpc>
                <a:spcPct val="90000"/>
              </a:lnSpc>
              <a:spcBef>
                <a:spcPts val="1000"/>
              </a:spcBef>
              <a:spcAft>
                <a:spcPts val="0"/>
              </a:spcAft>
              <a:buClr>
                <a:schemeClr val="dk1"/>
              </a:buClr>
              <a:buSzPts val="2000"/>
              <a:buChar char="•"/>
            </a:pPr>
            <a:r>
              <a:rPr lang="en-US" sz="2000" b="1"/>
              <a:t>Multiple fractures: unstable</a:t>
            </a:r>
            <a:endParaRPr/>
          </a:p>
          <a:p>
            <a:pPr marL="685800" lvl="1" indent="-228600" algn="l" rtl="0">
              <a:lnSpc>
                <a:spcPct val="90000"/>
              </a:lnSpc>
              <a:spcBef>
                <a:spcPts val="300"/>
              </a:spcBef>
              <a:spcAft>
                <a:spcPts val="0"/>
              </a:spcAft>
              <a:buClr>
                <a:schemeClr val="dk1"/>
              </a:buClr>
              <a:buSzPts val="2000"/>
              <a:buChar char="•"/>
            </a:pPr>
            <a:r>
              <a:rPr lang="en-US" sz="2000"/>
              <a:t>Genitourinary injuries</a:t>
            </a:r>
            <a:endParaRPr/>
          </a:p>
          <a:p>
            <a:pPr marL="685800" lvl="1" indent="-228600" algn="l" rtl="0">
              <a:lnSpc>
                <a:spcPct val="90000"/>
              </a:lnSpc>
              <a:spcBef>
                <a:spcPts val="300"/>
              </a:spcBef>
              <a:spcAft>
                <a:spcPts val="0"/>
              </a:spcAft>
              <a:buClr>
                <a:schemeClr val="dk1"/>
              </a:buClr>
              <a:buSzPts val="2000"/>
              <a:buChar char="•"/>
            </a:pPr>
            <a:r>
              <a:rPr lang="en-US" sz="2000"/>
              <a:t>Abdominal injuries</a:t>
            </a:r>
            <a:endParaRPr/>
          </a:p>
          <a:p>
            <a:pPr marL="685800" lvl="1" indent="-228600" algn="l" rtl="0">
              <a:lnSpc>
                <a:spcPct val="90000"/>
              </a:lnSpc>
              <a:spcBef>
                <a:spcPts val="300"/>
              </a:spcBef>
              <a:spcAft>
                <a:spcPts val="0"/>
              </a:spcAft>
              <a:buClr>
                <a:schemeClr val="dk1"/>
              </a:buClr>
              <a:buSzPts val="2000"/>
              <a:buChar char="•"/>
            </a:pPr>
            <a:r>
              <a:rPr lang="en-US" sz="2000"/>
              <a:t>Vascular abnormalities (pelvic vein section)</a:t>
            </a:r>
            <a:endParaRPr/>
          </a:p>
          <a:p>
            <a:pPr marL="228600" lvl="0" indent="-101600" algn="l" rtl="0">
              <a:lnSpc>
                <a:spcPct val="90000"/>
              </a:lnSpc>
              <a:spcBef>
                <a:spcPts val="1000"/>
              </a:spcBef>
              <a:spcAft>
                <a:spcPts val="0"/>
              </a:spcAft>
              <a:buClr>
                <a:schemeClr val="dk1"/>
              </a:buClr>
              <a:buSzPts val="2000"/>
              <a:buNone/>
            </a:pPr>
            <a:endParaRPr sz="2000"/>
          </a:p>
        </p:txBody>
      </p:sp>
      <p:pic>
        <p:nvPicPr>
          <p:cNvPr id="439" name="Google Shape;439;p32"/>
          <p:cNvPicPr preferRelativeResize="0"/>
          <p:nvPr/>
        </p:nvPicPr>
        <p:blipFill rotWithShape="1">
          <a:blip r:embed="rId3">
            <a:alphaModFix/>
          </a:blip>
          <a:srcRect l="13367" r="13366"/>
          <a:stretch/>
        </p:blipFill>
        <p:spPr>
          <a:xfrm>
            <a:off x="9374252" y="566839"/>
            <a:ext cx="1819160" cy="2149937"/>
          </a:xfrm>
          <a:prstGeom prst="rect">
            <a:avLst/>
          </a:prstGeom>
          <a:noFill/>
          <a:ln>
            <a:noFill/>
          </a:ln>
        </p:spPr>
      </p:pic>
      <p:pic>
        <p:nvPicPr>
          <p:cNvPr id="440" name="Google Shape;440;p32"/>
          <p:cNvPicPr preferRelativeResize="0"/>
          <p:nvPr/>
        </p:nvPicPr>
        <p:blipFill rotWithShape="1">
          <a:blip r:embed="rId4">
            <a:alphaModFix/>
          </a:blip>
          <a:srcRect l="129" r="-1" b="24631"/>
          <a:stretch/>
        </p:blipFill>
        <p:spPr>
          <a:xfrm>
            <a:off x="8923606" y="2874807"/>
            <a:ext cx="2720453" cy="1833566"/>
          </a:xfrm>
          <a:prstGeom prst="rect">
            <a:avLst/>
          </a:prstGeom>
          <a:noFill/>
          <a:ln>
            <a:noFill/>
          </a:ln>
        </p:spPr>
      </p:pic>
      <p:pic>
        <p:nvPicPr>
          <p:cNvPr id="441" name="Google Shape;441;p32"/>
          <p:cNvPicPr preferRelativeResize="0"/>
          <p:nvPr/>
        </p:nvPicPr>
        <p:blipFill rotWithShape="1">
          <a:blip r:embed="rId5">
            <a:alphaModFix/>
          </a:blip>
          <a:srcRect/>
          <a:stretch/>
        </p:blipFill>
        <p:spPr>
          <a:xfrm>
            <a:off x="9001630" y="5024435"/>
            <a:ext cx="2417461" cy="135377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5"/>
        <p:cNvGrpSpPr/>
        <p:nvPr/>
      </p:nvGrpSpPr>
      <p:grpSpPr>
        <a:xfrm>
          <a:off x="0" y="0"/>
          <a:ext cx="0" cy="0"/>
          <a:chOff x="0" y="0"/>
          <a:chExt cx="0" cy="0"/>
        </a:xfrm>
      </p:grpSpPr>
      <p:sp>
        <p:nvSpPr>
          <p:cNvPr id="446" name="Google Shape;446;p3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7" name="Google Shape;447;p33"/>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ial"/>
              <a:buNone/>
            </a:pPr>
            <a:r>
              <a:rPr lang="en-US" sz="5400"/>
              <a:t>Burn Classification</a:t>
            </a:r>
            <a:endParaRPr/>
          </a:p>
        </p:txBody>
      </p:sp>
      <p:sp>
        <p:nvSpPr>
          <p:cNvPr id="448" name="Google Shape;448;p33"/>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9" name="Google Shape;449;p33"/>
          <p:cNvSpPr txBox="1">
            <a:spLocks noGrp="1"/>
          </p:cNvSpPr>
          <p:nvPr>
            <p:ph type="body" idx="1"/>
          </p:nvPr>
        </p:nvSpPr>
        <p:spPr>
          <a:xfrm>
            <a:off x="572493" y="2071316"/>
            <a:ext cx="6713552" cy="41191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700"/>
              <a:buChar char="•"/>
            </a:pPr>
            <a:r>
              <a:rPr lang="en-US" sz="1700"/>
              <a:t>Superficial (1</a:t>
            </a:r>
            <a:r>
              <a:rPr lang="en-US" sz="1700" baseline="30000"/>
              <a:t>st</a:t>
            </a:r>
            <a:r>
              <a:rPr lang="en-US" sz="1700"/>
              <a:t> degree)</a:t>
            </a:r>
            <a:endParaRPr/>
          </a:p>
          <a:p>
            <a:pPr marL="685800" lvl="1" indent="-228600" algn="l" rtl="0">
              <a:lnSpc>
                <a:spcPct val="90000"/>
              </a:lnSpc>
              <a:spcBef>
                <a:spcPts val="500"/>
              </a:spcBef>
              <a:spcAft>
                <a:spcPts val="0"/>
              </a:spcAft>
              <a:buClr>
                <a:schemeClr val="dk1"/>
              </a:buClr>
              <a:buSzPts val="1700"/>
              <a:buChar char="•"/>
            </a:pPr>
            <a:r>
              <a:rPr lang="en-US" sz="1700"/>
              <a:t>Red, painful</a:t>
            </a:r>
            <a:endParaRPr/>
          </a:p>
          <a:p>
            <a:pPr marL="685800" lvl="1" indent="-228600" algn="l" rtl="0">
              <a:lnSpc>
                <a:spcPct val="90000"/>
              </a:lnSpc>
              <a:spcBef>
                <a:spcPts val="500"/>
              </a:spcBef>
              <a:spcAft>
                <a:spcPts val="0"/>
              </a:spcAft>
              <a:buClr>
                <a:schemeClr val="dk1"/>
              </a:buClr>
              <a:buSzPts val="1700"/>
              <a:buChar char="•"/>
            </a:pPr>
            <a:r>
              <a:rPr lang="en-US" sz="1700"/>
              <a:t>Sunburn</a:t>
            </a:r>
            <a:endParaRPr/>
          </a:p>
          <a:p>
            <a:pPr marL="228600" lvl="0" indent="-228600" algn="l" rtl="0">
              <a:lnSpc>
                <a:spcPct val="90000"/>
              </a:lnSpc>
              <a:spcBef>
                <a:spcPts val="1000"/>
              </a:spcBef>
              <a:spcAft>
                <a:spcPts val="0"/>
              </a:spcAft>
              <a:buClr>
                <a:schemeClr val="dk1"/>
              </a:buClr>
              <a:buSzPts val="1700"/>
              <a:buChar char="•"/>
            </a:pPr>
            <a:r>
              <a:rPr lang="en-US" sz="1700"/>
              <a:t>Partial thickness (2</a:t>
            </a:r>
            <a:r>
              <a:rPr lang="en-US" sz="1700" baseline="30000"/>
              <a:t>nd</a:t>
            </a:r>
            <a:r>
              <a:rPr lang="en-US" sz="1700"/>
              <a:t> degree)</a:t>
            </a:r>
            <a:endParaRPr/>
          </a:p>
          <a:p>
            <a:pPr marL="685800" lvl="1" indent="-228600" algn="l" rtl="0">
              <a:lnSpc>
                <a:spcPct val="90000"/>
              </a:lnSpc>
              <a:spcBef>
                <a:spcPts val="500"/>
              </a:spcBef>
              <a:spcAft>
                <a:spcPts val="0"/>
              </a:spcAft>
              <a:buClr>
                <a:schemeClr val="dk1"/>
              </a:buClr>
              <a:buSzPts val="1700"/>
              <a:buChar char="•"/>
            </a:pPr>
            <a:r>
              <a:rPr lang="en-US" sz="1700"/>
              <a:t>Red, painful</a:t>
            </a:r>
            <a:endParaRPr/>
          </a:p>
          <a:p>
            <a:pPr marL="685800" lvl="1" indent="-228600" algn="l" rtl="0">
              <a:lnSpc>
                <a:spcPct val="90000"/>
              </a:lnSpc>
              <a:spcBef>
                <a:spcPts val="500"/>
              </a:spcBef>
              <a:spcAft>
                <a:spcPts val="0"/>
              </a:spcAft>
              <a:buClr>
                <a:schemeClr val="dk1"/>
              </a:buClr>
              <a:buSzPts val="1700"/>
              <a:buChar char="•"/>
            </a:pPr>
            <a:r>
              <a:rPr lang="en-US" sz="1700"/>
              <a:t>Forms blisters</a:t>
            </a:r>
            <a:endParaRPr/>
          </a:p>
          <a:p>
            <a:pPr marL="685800" lvl="1" indent="-228600" algn="l" rtl="0">
              <a:lnSpc>
                <a:spcPct val="90000"/>
              </a:lnSpc>
              <a:spcBef>
                <a:spcPts val="500"/>
              </a:spcBef>
              <a:spcAft>
                <a:spcPts val="0"/>
              </a:spcAft>
              <a:buClr>
                <a:schemeClr val="dk1"/>
              </a:buClr>
              <a:buSzPts val="1700"/>
              <a:buChar char="•"/>
            </a:pPr>
            <a:r>
              <a:rPr lang="en-US" sz="1700"/>
              <a:t>Injury to the dermal layer –but can recover</a:t>
            </a:r>
            <a:endParaRPr/>
          </a:p>
          <a:p>
            <a:pPr marL="228600" lvl="0" indent="-228600" algn="l" rtl="0">
              <a:lnSpc>
                <a:spcPct val="90000"/>
              </a:lnSpc>
              <a:spcBef>
                <a:spcPts val="1000"/>
              </a:spcBef>
              <a:spcAft>
                <a:spcPts val="0"/>
              </a:spcAft>
              <a:buClr>
                <a:schemeClr val="dk1"/>
              </a:buClr>
              <a:buSzPts val="1700"/>
              <a:buChar char="•"/>
            </a:pPr>
            <a:r>
              <a:rPr lang="en-US" sz="1700"/>
              <a:t>Full thickness (3</a:t>
            </a:r>
            <a:r>
              <a:rPr lang="en-US" sz="1700" baseline="30000"/>
              <a:t>rd</a:t>
            </a:r>
            <a:r>
              <a:rPr lang="en-US" sz="1700"/>
              <a:t> degree)</a:t>
            </a:r>
            <a:endParaRPr/>
          </a:p>
          <a:p>
            <a:pPr marL="685800" lvl="1" indent="-228600" algn="l" rtl="0">
              <a:lnSpc>
                <a:spcPct val="90000"/>
              </a:lnSpc>
              <a:spcBef>
                <a:spcPts val="500"/>
              </a:spcBef>
              <a:spcAft>
                <a:spcPts val="0"/>
              </a:spcAft>
              <a:buClr>
                <a:schemeClr val="dk1"/>
              </a:buClr>
              <a:buSzPts val="1700"/>
              <a:buChar char="•"/>
            </a:pPr>
            <a:r>
              <a:rPr lang="en-US" sz="1700"/>
              <a:t>White or black </a:t>
            </a:r>
            <a:endParaRPr/>
          </a:p>
          <a:p>
            <a:pPr marL="685800" lvl="1" indent="-228600" algn="l" rtl="0">
              <a:lnSpc>
                <a:spcPct val="90000"/>
              </a:lnSpc>
              <a:spcBef>
                <a:spcPts val="500"/>
              </a:spcBef>
              <a:spcAft>
                <a:spcPts val="0"/>
              </a:spcAft>
              <a:buClr>
                <a:schemeClr val="dk1"/>
              </a:buClr>
              <a:buSzPts val="1700"/>
              <a:buChar char="•"/>
            </a:pPr>
            <a:r>
              <a:rPr lang="en-US" sz="1700"/>
              <a:t>Not painful</a:t>
            </a:r>
            <a:endParaRPr/>
          </a:p>
          <a:p>
            <a:pPr marL="685800" lvl="1" indent="-228600" algn="l" rtl="0">
              <a:lnSpc>
                <a:spcPct val="90000"/>
              </a:lnSpc>
              <a:spcBef>
                <a:spcPts val="500"/>
              </a:spcBef>
              <a:spcAft>
                <a:spcPts val="0"/>
              </a:spcAft>
              <a:buClr>
                <a:schemeClr val="dk1"/>
              </a:buClr>
              <a:buSzPts val="1700"/>
              <a:buChar char="•"/>
            </a:pPr>
            <a:r>
              <a:rPr lang="en-US" sz="1700"/>
              <a:t>Full injury to the dermis, may involve the subQ or deeper</a:t>
            </a:r>
            <a:endParaRPr/>
          </a:p>
          <a:p>
            <a:pPr marL="685800" lvl="1" indent="-228600" algn="l" rtl="0">
              <a:lnSpc>
                <a:spcPct val="90000"/>
              </a:lnSpc>
              <a:spcBef>
                <a:spcPts val="500"/>
              </a:spcBef>
              <a:spcAft>
                <a:spcPts val="0"/>
              </a:spcAft>
              <a:buClr>
                <a:schemeClr val="dk1"/>
              </a:buClr>
              <a:buSzPts val="1700"/>
              <a:buChar char="•"/>
            </a:pPr>
            <a:r>
              <a:rPr lang="en-US" sz="1700"/>
              <a:t>Skin doesn’t have layer to regenerate from</a:t>
            </a:r>
            <a:endParaRPr/>
          </a:p>
        </p:txBody>
      </p:sp>
      <p:pic>
        <p:nvPicPr>
          <p:cNvPr id="450" name="Google Shape;450;p33"/>
          <p:cNvPicPr preferRelativeResize="0"/>
          <p:nvPr/>
        </p:nvPicPr>
        <p:blipFill rotWithShape="1">
          <a:blip r:embed="rId3">
            <a:alphaModFix/>
          </a:blip>
          <a:srcRect l="9476" r="13483" b="2"/>
          <a:stretch/>
        </p:blipFill>
        <p:spPr>
          <a:xfrm>
            <a:off x="7675658" y="2093976"/>
            <a:ext cx="3941064" cy="40965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4"/>
        <p:cNvGrpSpPr/>
        <p:nvPr/>
      </p:nvGrpSpPr>
      <p:grpSpPr>
        <a:xfrm>
          <a:off x="0" y="0"/>
          <a:ext cx="0" cy="0"/>
          <a:chOff x="0" y="0"/>
          <a:chExt cx="0" cy="0"/>
        </a:xfrm>
      </p:grpSpPr>
      <p:sp>
        <p:nvSpPr>
          <p:cNvPr id="455" name="Google Shape;455;p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6" name="Google Shape;456;p34"/>
          <p:cNvSpPr txBox="1">
            <a:spLocks noGrp="1"/>
          </p:cNvSpPr>
          <p:nvPr>
            <p:ph type="title"/>
          </p:nvPr>
        </p:nvSpPr>
        <p:spPr>
          <a:xfrm>
            <a:off x="643467" y="321734"/>
            <a:ext cx="10905066"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en-US" sz="3600"/>
              <a:t>Who needs a burn center?</a:t>
            </a:r>
            <a:endParaRPr/>
          </a:p>
        </p:txBody>
      </p:sp>
      <p:sp>
        <p:nvSpPr>
          <p:cNvPr id="457" name="Google Shape;457;p34"/>
          <p:cNvSpPr txBox="1">
            <a:spLocks noGrp="1"/>
          </p:cNvSpPr>
          <p:nvPr>
            <p:ph type="body" idx="1"/>
          </p:nvPr>
        </p:nvSpPr>
        <p:spPr>
          <a:xfrm>
            <a:off x="327348" y="1296537"/>
            <a:ext cx="5595780" cy="501831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800"/>
              <a:buChar char="•"/>
            </a:pPr>
            <a:r>
              <a:rPr lang="en-US" sz="1800" b="1"/>
              <a:t>Minor = Nope</a:t>
            </a:r>
            <a:endParaRPr/>
          </a:p>
          <a:p>
            <a:pPr marL="685800" lvl="1" indent="-228600" algn="l" rtl="0">
              <a:lnSpc>
                <a:spcPct val="90000"/>
              </a:lnSpc>
              <a:spcBef>
                <a:spcPts val="500"/>
              </a:spcBef>
              <a:spcAft>
                <a:spcPts val="0"/>
              </a:spcAft>
              <a:buClr>
                <a:schemeClr val="dk1"/>
              </a:buClr>
              <a:buSzPts val="1800"/>
              <a:buChar char="•"/>
            </a:pPr>
            <a:r>
              <a:rPr lang="en-US" sz="1800" b="1"/>
              <a:t>No hands, feet, genitals/nipple or circumferential burn</a:t>
            </a:r>
            <a:endParaRPr/>
          </a:p>
          <a:p>
            <a:pPr marL="685800" lvl="1" indent="-228600" algn="l" rtl="0">
              <a:lnSpc>
                <a:spcPct val="90000"/>
              </a:lnSpc>
              <a:spcBef>
                <a:spcPts val="270"/>
              </a:spcBef>
              <a:spcAft>
                <a:spcPts val="0"/>
              </a:spcAft>
              <a:buClr>
                <a:schemeClr val="dk1"/>
              </a:buClr>
              <a:buSzPts val="1800"/>
              <a:buChar char="•"/>
            </a:pPr>
            <a:r>
              <a:rPr lang="en-US" sz="1800"/>
              <a:t>&lt; 10% body surface area (BSA) partial thickness</a:t>
            </a:r>
            <a:endParaRPr/>
          </a:p>
          <a:p>
            <a:pPr marL="228600" lvl="0" indent="-228600" algn="l" rtl="0">
              <a:lnSpc>
                <a:spcPct val="90000"/>
              </a:lnSpc>
              <a:spcBef>
                <a:spcPts val="900"/>
              </a:spcBef>
              <a:spcAft>
                <a:spcPts val="0"/>
              </a:spcAft>
              <a:buClr>
                <a:schemeClr val="dk1"/>
              </a:buClr>
              <a:buSzPts val="1800"/>
              <a:buChar char="•"/>
            </a:pPr>
            <a:r>
              <a:rPr lang="en-US" sz="1800" b="1"/>
              <a:t>Moderate = Yes, but likely can delay by hours if low resource</a:t>
            </a:r>
            <a:endParaRPr/>
          </a:p>
          <a:p>
            <a:pPr marL="685800" lvl="1" indent="-228600" algn="l" rtl="0">
              <a:lnSpc>
                <a:spcPct val="90000"/>
              </a:lnSpc>
              <a:spcBef>
                <a:spcPts val="270"/>
              </a:spcBef>
              <a:spcAft>
                <a:spcPts val="0"/>
              </a:spcAft>
              <a:buClr>
                <a:schemeClr val="dk1"/>
              </a:buClr>
              <a:buSzPts val="1800"/>
              <a:buChar char="•"/>
            </a:pPr>
            <a:r>
              <a:rPr lang="en-US" sz="1800"/>
              <a:t>10-30% BSA second-degree, 1-10% third-degree</a:t>
            </a:r>
            <a:endParaRPr/>
          </a:p>
          <a:p>
            <a:pPr marL="685800" lvl="1" indent="-228600" algn="l" rtl="0">
              <a:lnSpc>
                <a:spcPct val="90000"/>
              </a:lnSpc>
              <a:spcBef>
                <a:spcPts val="270"/>
              </a:spcBef>
              <a:spcAft>
                <a:spcPts val="0"/>
              </a:spcAft>
              <a:buClr>
                <a:schemeClr val="dk1"/>
              </a:buClr>
              <a:buSzPts val="1800"/>
              <a:buChar char="•"/>
            </a:pPr>
            <a:r>
              <a:rPr lang="en-US" sz="1800"/>
              <a:t>Any involvement of hands, feet, face, major joints or genitalia</a:t>
            </a:r>
            <a:endParaRPr/>
          </a:p>
          <a:p>
            <a:pPr marL="685800" lvl="1" indent="-228600" algn="l" rtl="0">
              <a:lnSpc>
                <a:spcPct val="90000"/>
              </a:lnSpc>
              <a:spcBef>
                <a:spcPts val="270"/>
              </a:spcBef>
              <a:spcAft>
                <a:spcPts val="0"/>
              </a:spcAft>
              <a:buClr>
                <a:schemeClr val="dk1"/>
              </a:buClr>
              <a:buSzPts val="1800"/>
              <a:buChar char="•"/>
            </a:pPr>
            <a:r>
              <a:rPr lang="en-US" sz="1800"/>
              <a:t>Very young, very old</a:t>
            </a:r>
            <a:endParaRPr/>
          </a:p>
          <a:p>
            <a:pPr marL="228600" lvl="0" indent="-228600" algn="l" rtl="0">
              <a:lnSpc>
                <a:spcPct val="90000"/>
              </a:lnSpc>
              <a:spcBef>
                <a:spcPts val="900"/>
              </a:spcBef>
              <a:spcAft>
                <a:spcPts val="0"/>
              </a:spcAft>
              <a:buClr>
                <a:schemeClr val="dk1"/>
              </a:buClr>
              <a:buSzPts val="1800"/>
              <a:buChar char="•"/>
            </a:pPr>
            <a:r>
              <a:rPr lang="en-US" sz="1800" b="1"/>
              <a:t>Critical = Yes, needs one now</a:t>
            </a:r>
            <a:endParaRPr/>
          </a:p>
          <a:p>
            <a:pPr marL="685800" lvl="1" indent="-228600" algn="l" rtl="0">
              <a:lnSpc>
                <a:spcPct val="90000"/>
              </a:lnSpc>
              <a:spcBef>
                <a:spcPts val="270"/>
              </a:spcBef>
              <a:spcAft>
                <a:spcPts val="0"/>
              </a:spcAft>
              <a:buClr>
                <a:schemeClr val="dk1"/>
              </a:buClr>
              <a:buSzPts val="1800"/>
              <a:buChar char="•"/>
            </a:pPr>
            <a:r>
              <a:rPr lang="en-US" sz="1800"/>
              <a:t>Inhalational injury</a:t>
            </a:r>
            <a:endParaRPr/>
          </a:p>
          <a:p>
            <a:pPr marL="685800" lvl="1" indent="-228600" algn="l" rtl="0">
              <a:lnSpc>
                <a:spcPct val="90000"/>
              </a:lnSpc>
              <a:spcBef>
                <a:spcPts val="270"/>
              </a:spcBef>
              <a:spcAft>
                <a:spcPts val="0"/>
              </a:spcAft>
              <a:buClr>
                <a:schemeClr val="dk1"/>
              </a:buClr>
              <a:buSzPts val="1800"/>
              <a:buChar char="•"/>
            </a:pPr>
            <a:r>
              <a:rPr lang="en-US" sz="1800"/>
              <a:t>&gt; 30% BSA second-degree, &gt; 10% third-degree </a:t>
            </a:r>
            <a:endParaRPr/>
          </a:p>
          <a:p>
            <a:pPr marL="685800" lvl="1" indent="-228600" algn="l" rtl="0">
              <a:lnSpc>
                <a:spcPct val="90000"/>
              </a:lnSpc>
              <a:spcBef>
                <a:spcPts val="270"/>
              </a:spcBef>
              <a:spcAft>
                <a:spcPts val="0"/>
              </a:spcAft>
              <a:buClr>
                <a:schemeClr val="dk1"/>
              </a:buClr>
              <a:buSzPts val="1800"/>
              <a:buChar char="•"/>
            </a:pPr>
            <a:r>
              <a:rPr lang="en-US" sz="1800"/>
              <a:t>Complicating fracture</a:t>
            </a:r>
            <a:endParaRPr/>
          </a:p>
          <a:p>
            <a:pPr marL="685800" lvl="1" indent="-228600" algn="l" rtl="0">
              <a:lnSpc>
                <a:spcPct val="90000"/>
              </a:lnSpc>
              <a:spcBef>
                <a:spcPts val="270"/>
              </a:spcBef>
              <a:spcAft>
                <a:spcPts val="0"/>
              </a:spcAft>
              <a:buClr>
                <a:schemeClr val="dk1"/>
              </a:buClr>
              <a:buSzPts val="1800"/>
              <a:buChar char="•"/>
            </a:pPr>
            <a:r>
              <a:rPr lang="en-US" sz="1800"/>
              <a:t>Circumferential burns</a:t>
            </a:r>
            <a:endParaRPr/>
          </a:p>
          <a:p>
            <a:pPr marL="685800" lvl="1" indent="-228600" algn="l" rtl="0">
              <a:lnSpc>
                <a:spcPct val="90000"/>
              </a:lnSpc>
              <a:spcBef>
                <a:spcPts val="270"/>
              </a:spcBef>
              <a:spcAft>
                <a:spcPts val="0"/>
              </a:spcAft>
              <a:buClr>
                <a:schemeClr val="dk1"/>
              </a:buClr>
              <a:buSzPts val="1800"/>
              <a:buChar char="•"/>
            </a:pPr>
            <a:r>
              <a:rPr lang="en-US" sz="1800"/>
              <a:t>Extensive electric or chemical burns</a:t>
            </a:r>
            <a:endParaRPr/>
          </a:p>
          <a:p>
            <a:pPr marL="228600" lvl="0" indent="-139700" algn="l" rtl="0">
              <a:lnSpc>
                <a:spcPct val="90000"/>
              </a:lnSpc>
              <a:spcBef>
                <a:spcPts val="1000"/>
              </a:spcBef>
              <a:spcAft>
                <a:spcPts val="0"/>
              </a:spcAft>
              <a:buClr>
                <a:schemeClr val="dk1"/>
              </a:buClr>
              <a:buSzPts val="1400"/>
              <a:buNone/>
            </a:pPr>
            <a:endParaRPr sz="1400"/>
          </a:p>
        </p:txBody>
      </p:sp>
      <p:grpSp>
        <p:nvGrpSpPr>
          <p:cNvPr id="458" name="Google Shape;458;p34"/>
          <p:cNvGrpSpPr/>
          <p:nvPr/>
        </p:nvGrpSpPr>
        <p:grpSpPr>
          <a:xfrm>
            <a:off x="0" y="4601497"/>
            <a:ext cx="1014060" cy="2017580"/>
            <a:chOff x="0" y="4601497"/>
            <a:chExt cx="1014060" cy="2017580"/>
          </a:xfrm>
        </p:grpSpPr>
        <p:sp>
          <p:nvSpPr>
            <p:cNvPr id="459" name="Google Shape;459;p34"/>
            <p:cNvSpPr/>
            <p:nvPr/>
          </p:nvSpPr>
          <p:spPr>
            <a:xfrm rot="5400000">
              <a:off x="-501760" y="5103257"/>
              <a:ext cx="2017580" cy="1014060"/>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0" name="Google Shape;460;p34"/>
            <p:cNvSpPr/>
            <p:nvPr/>
          </p:nvSpPr>
          <p:spPr>
            <a:xfrm rot="2700000">
              <a:off x="427916" y="5728708"/>
              <a:ext cx="485578" cy="48557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61" name="Google Shape;461;p34"/>
          <p:cNvPicPr preferRelativeResize="0"/>
          <p:nvPr/>
        </p:nvPicPr>
        <p:blipFill rotWithShape="1">
          <a:blip r:embed="rId3">
            <a:alphaModFix/>
          </a:blip>
          <a:srcRect/>
          <a:stretch/>
        </p:blipFill>
        <p:spPr>
          <a:xfrm>
            <a:off x="6689630" y="1782981"/>
            <a:ext cx="4002462" cy="3845160"/>
          </a:xfrm>
          <a:prstGeom prst="rect">
            <a:avLst/>
          </a:prstGeom>
          <a:noFill/>
          <a:ln>
            <a:noFill/>
          </a:ln>
        </p:spPr>
      </p:pic>
      <p:grpSp>
        <p:nvGrpSpPr>
          <p:cNvPr id="462" name="Google Shape;462;p34"/>
          <p:cNvGrpSpPr/>
          <p:nvPr/>
        </p:nvGrpSpPr>
        <p:grpSpPr>
          <a:xfrm>
            <a:off x="11219290" y="1"/>
            <a:ext cx="972709" cy="1935307"/>
            <a:chOff x="10918968" y="713127"/>
            <a:chExt cx="1273032" cy="2532832"/>
          </a:xfrm>
        </p:grpSpPr>
        <p:sp>
          <p:nvSpPr>
            <p:cNvPr id="463" name="Google Shape;463;p34"/>
            <p:cNvSpPr/>
            <p:nvPr/>
          </p:nvSpPr>
          <p:spPr>
            <a:xfrm rot="2700000">
              <a:off x="11052629" y="2120024"/>
              <a:ext cx="645368" cy="645368"/>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4" name="Google Shape;464;p34"/>
            <p:cNvSpPr/>
            <p:nvPr/>
          </p:nvSpPr>
          <p:spPr>
            <a:xfrm rot="-5400000">
              <a:off x="10289068" y="1343027"/>
              <a:ext cx="2532832" cy="1273032"/>
            </a:xfrm>
            <a:prstGeom prst="triangle">
              <a:avLst>
                <a:gd name="adj" fmla="val 50000"/>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8"/>
        <p:cNvGrpSpPr/>
        <p:nvPr/>
      </p:nvGrpSpPr>
      <p:grpSpPr>
        <a:xfrm>
          <a:off x="0" y="0"/>
          <a:ext cx="0" cy="0"/>
          <a:chOff x="0" y="0"/>
          <a:chExt cx="0" cy="0"/>
        </a:xfrm>
      </p:grpSpPr>
      <p:sp>
        <p:nvSpPr>
          <p:cNvPr id="469" name="Google Shape;469;p3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0" name="Google Shape;470;p35"/>
          <p:cNvSpPr txBox="1">
            <a:spLocks noGrp="1"/>
          </p:cNvSpPr>
          <p:nvPr>
            <p:ph type="title"/>
          </p:nvPr>
        </p:nvSpPr>
        <p:spPr>
          <a:xfrm>
            <a:off x="572493" y="238539"/>
            <a:ext cx="11047013"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ial"/>
              <a:buNone/>
            </a:pPr>
            <a:r>
              <a:rPr lang="en-US" sz="5400"/>
              <a:t>Initial burn management</a:t>
            </a:r>
            <a:endParaRPr/>
          </a:p>
        </p:txBody>
      </p:sp>
      <p:sp>
        <p:nvSpPr>
          <p:cNvPr id="471" name="Google Shape;471;p35"/>
          <p:cNvSpPr/>
          <p:nvPr/>
        </p:nvSpPr>
        <p:spPr>
          <a:xfrm>
            <a:off x="572493" y="1767709"/>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72" name="Google Shape;472;p35"/>
          <p:cNvPicPr preferRelativeResize="0"/>
          <p:nvPr/>
        </p:nvPicPr>
        <p:blipFill rotWithShape="1">
          <a:blip r:embed="rId3">
            <a:alphaModFix/>
          </a:blip>
          <a:srcRect l="14782" t="-1" r="19827" b="2532"/>
          <a:stretch/>
        </p:blipFill>
        <p:spPr>
          <a:xfrm>
            <a:off x="856033" y="2002056"/>
            <a:ext cx="3660307" cy="4078224"/>
          </a:xfrm>
          <a:custGeom>
            <a:avLst/>
            <a:gdLst/>
            <a:ahLst/>
            <a:cxnLst/>
            <a:rect l="l" t="t" r="r" b="b"/>
            <a:pathLst>
              <a:path w="3807743" h="6307845" extrusionOk="0">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ln>
            <a:noFill/>
          </a:ln>
        </p:spPr>
      </p:pic>
      <p:sp>
        <p:nvSpPr>
          <p:cNvPr id="473" name="Google Shape;473;p35"/>
          <p:cNvSpPr txBox="1">
            <a:spLocks noGrp="1"/>
          </p:cNvSpPr>
          <p:nvPr>
            <p:ph type="body" idx="1"/>
          </p:nvPr>
        </p:nvSpPr>
        <p:spPr>
          <a:xfrm>
            <a:off x="4905955" y="2071316"/>
            <a:ext cx="6713552" cy="41148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900"/>
              <a:buChar char="•"/>
            </a:pPr>
            <a:r>
              <a:rPr lang="en-US" sz="1900" b="1"/>
              <a:t>Remove clothing </a:t>
            </a:r>
            <a:endParaRPr/>
          </a:p>
          <a:p>
            <a:pPr marL="228600" lvl="0" indent="-228600" algn="l" rtl="0">
              <a:lnSpc>
                <a:spcPct val="90000"/>
              </a:lnSpc>
              <a:spcBef>
                <a:spcPts val="950"/>
              </a:spcBef>
              <a:spcAft>
                <a:spcPts val="0"/>
              </a:spcAft>
              <a:buClr>
                <a:schemeClr val="dk1"/>
              </a:buClr>
              <a:buSzPts val="1900"/>
              <a:buChar char="•"/>
            </a:pPr>
            <a:r>
              <a:rPr lang="en-US" sz="1900" b="1"/>
              <a:t>Dilute\ wash away offending chemicals</a:t>
            </a:r>
            <a:endParaRPr/>
          </a:p>
          <a:p>
            <a:pPr marL="228600" lvl="0" indent="-228600" algn="l" rtl="0">
              <a:lnSpc>
                <a:spcPct val="90000"/>
              </a:lnSpc>
              <a:spcBef>
                <a:spcPts val="950"/>
              </a:spcBef>
              <a:spcAft>
                <a:spcPts val="0"/>
              </a:spcAft>
              <a:buClr>
                <a:schemeClr val="dk1"/>
              </a:buClr>
              <a:buSzPts val="1900"/>
              <a:buChar char="•"/>
            </a:pPr>
            <a:r>
              <a:rPr lang="en-US" sz="1900" b="1"/>
              <a:t>Cover burns with clean dry dressing or sheet</a:t>
            </a:r>
            <a:endParaRPr/>
          </a:p>
          <a:p>
            <a:pPr marL="685800" lvl="1" indent="-228600" algn="l" rtl="0">
              <a:lnSpc>
                <a:spcPct val="90000"/>
              </a:lnSpc>
              <a:spcBef>
                <a:spcPts val="950"/>
              </a:spcBef>
              <a:spcAft>
                <a:spcPts val="0"/>
              </a:spcAft>
              <a:buClr>
                <a:schemeClr val="dk1"/>
              </a:buClr>
              <a:buSzPts val="1900"/>
              <a:buChar char="•"/>
            </a:pPr>
            <a:r>
              <a:rPr lang="en-US" sz="1900" b="1"/>
              <a:t>Can use bacitracin/Vaseline to cover burn</a:t>
            </a:r>
            <a:endParaRPr/>
          </a:p>
          <a:p>
            <a:pPr marL="228600" lvl="0" indent="-228600" algn="l" rtl="0">
              <a:lnSpc>
                <a:spcPct val="90000"/>
              </a:lnSpc>
              <a:spcBef>
                <a:spcPts val="950"/>
              </a:spcBef>
              <a:spcAft>
                <a:spcPts val="0"/>
              </a:spcAft>
              <a:buClr>
                <a:schemeClr val="dk1"/>
              </a:buClr>
              <a:buSzPts val="1900"/>
              <a:buChar char="•"/>
            </a:pPr>
            <a:r>
              <a:rPr lang="en-US" sz="1900" b="1"/>
              <a:t>Pain medication</a:t>
            </a:r>
            <a:endParaRPr/>
          </a:p>
          <a:p>
            <a:pPr marL="685800" lvl="1" indent="-228600" algn="l" rtl="0">
              <a:lnSpc>
                <a:spcPct val="90000"/>
              </a:lnSpc>
              <a:spcBef>
                <a:spcPts val="285"/>
              </a:spcBef>
              <a:spcAft>
                <a:spcPts val="0"/>
              </a:spcAft>
              <a:buClr>
                <a:schemeClr val="dk1"/>
              </a:buClr>
              <a:buSzPts val="1900"/>
              <a:buChar char="•"/>
            </a:pPr>
            <a:r>
              <a:rPr lang="en-US" sz="1900"/>
              <a:t>Prevents contamination, decreases pain</a:t>
            </a:r>
            <a:endParaRPr/>
          </a:p>
          <a:p>
            <a:pPr marL="685800" lvl="1" indent="-228600" algn="l" rtl="0">
              <a:lnSpc>
                <a:spcPct val="90000"/>
              </a:lnSpc>
              <a:spcBef>
                <a:spcPts val="285"/>
              </a:spcBef>
              <a:spcAft>
                <a:spcPts val="0"/>
              </a:spcAft>
              <a:buClr>
                <a:schemeClr val="dk1"/>
              </a:buClr>
              <a:buSzPts val="1900"/>
              <a:buChar char="•"/>
            </a:pPr>
            <a:r>
              <a:rPr lang="en-US" sz="1900"/>
              <a:t>Bacitracin / Vaseline if available </a:t>
            </a:r>
            <a:endParaRPr/>
          </a:p>
          <a:p>
            <a:pPr marL="228600" lvl="0" indent="-228600" algn="l" rtl="0">
              <a:lnSpc>
                <a:spcPct val="90000"/>
              </a:lnSpc>
              <a:spcBef>
                <a:spcPts val="950"/>
              </a:spcBef>
              <a:spcAft>
                <a:spcPts val="0"/>
              </a:spcAft>
              <a:buClr>
                <a:schemeClr val="dk1"/>
              </a:buClr>
              <a:buSzPts val="1900"/>
              <a:buChar char="•"/>
            </a:pPr>
            <a:r>
              <a:rPr lang="en-US" sz="1900" b="1"/>
              <a:t>Keep warm</a:t>
            </a:r>
            <a:endParaRPr/>
          </a:p>
          <a:p>
            <a:pPr marL="228600" lvl="0" indent="-228600" algn="l" rtl="0">
              <a:lnSpc>
                <a:spcPct val="90000"/>
              </a:lnSpc>
              <a:spcBef>
                <a:spcPts val="950"/>
              </a:spcBef>
              <a:spcAft>
                <a:spcPts val="0"/>
              </a:spcAft>
              <a:buClr>
                <a:schemeClr val="dk1"/>
              </a:buClr>
              <a:buSzPts val="1900"/>
              <a:buChar char="•"/>
            </a:pPr>
            <a:r>
              <a:rPr lang="en-US" sz="1900" b="1"/>
              <a:t>Replace fluids based on body surface area (BSA)</a:t>
            </a:r>
            <a:endParaRPr/>
          </a:p>
          <a:p>
            <a:pPr marL="685800" lvl="1" indent="-228600" algn="l" rtl="0">
              <a:lnSpc>
                <a:spcPct val="90000"/>
              </a:lnSpc>
              <a:spcBef>
                <a:spcPts val="285"/>
              </a:spcBef>
              <a:spcAft>
                <a:spcPts val="0"/>
              </a:spcAft>
              <a:buClr>
                <a:schemeClr val="dk1"/>
              </a:buClr>
              <a:buSzPts val="1900"/>
              <a:buChar char="•"/>
            </a:pPr>
            <a:r>
              <a:rPr lang="en-US" sz="1900"/>
              <a:t>&gt;10% BSA in children</a:t>
            </a:r>
            <a:endParaRPr/>
          </a:p>
          <a:p>
            <a:pPr marL="685800" lvl="1" indent="-228600" algn="l" rtl="0">
              <a:lnSpc>
                <a:spcPct val="90000"/>
              </a:lnSpc>
              <a:spcBef>
                <a:spcPts val="285"/>
              </a:spcBef>
              <a:spcAft>
                <a:spcPts val="0"/>
              </a:spcAft>
              <a:buClr>
                <a:schemeClr val="dk1"/>
              </a:buClr>
              <a:buSzPts val="1900"/>
              <a:buChar char="•"/>
            </a:pPr>
            <a:r>
              <a:rPr lang="en-US" sz="1900"/>
              <a:t>IV vs. oral (may attempt up to 25%BSA)</a:t>
            </a:r>
            <a:endParaRPr/>
          </a:p>
          <a:p>
            <a:pPr marL="685800" lvl="1" indent="-228600" algn="l" rtl="0">
              <a:lnSpc>
                <a:spcPct val="90000"/>
              </a:lnSpc>
              <a:spcBef>
                <a:spcPts val="285"/>
              </a:spcBef>
              <a:spcAft>
                <a:spcPts val="0"/>
              </a:spcAft>
              <a:buClr>
                <a:schemeClr val="dk1"/>
              </a:buClr>
              <a:buSzPts val="1900"/>
              <a:buChar char="•"/>
            </a:pPr>
            <a:r>
              <a:rPr lang="en-US" sz="1900"/>
              <a:t>Parkland formula, monitor UOP – 1cc/kg/hr</a:t>
            </a:r>
            <a:endParaRPr sz="1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6"/>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Burn:  inhalation injury</a:t>
            </a:r>
            <a:endParaRPr/>
          </a:p>
        </p:txBody>
      </p:sp>
      <p:sp>
        <p:nvSpPr>
          <p:cNvPr id="479" name="Google Shape;479;p36"/>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20000"/>
              </a:lnSpc>
              <a:spcBef>
                <a:spcPts val="0"/>
              </a:spcBef>
              <a:spcAft>
                <a:spcPts val="0"/>
              </a:spcAft>
              <a:buClr>
                <a:schemeClr val="dk1"/>
              </a:buClr>
              <a:buSzPct val="100000"/>
              <a:buNone/>
            </a:pPr>
            <a:r>
              <a:rPr lang="en-US" sz="8000"/>
              <a:t>Patient was in enclosed area with fire or smoke </a:t>
            </a:r>
            <a:endParaRPr/>
          </a:p>
          <a:p>
            <a:pPr marL="228600" lvl="0" indent="-228600" algn="l" rtl="0">
              <a:lnSpc>
                <a:spcPct val="120000"/>
              </a:lnSpc>
              <a:spcBef>
                <a:spcPts val="1000"/>
              </a:spcBef>
              <a:spcAft>
                <a:spcPts val="0"/>
              </a:spcAft>
              <a:buClr>
                <a:schemeClr val="dk1"/>
              </a:buClr>
              <a:buSzPct val="100000"/>
              <a:buChar char="•"/>
            </a:pPr>
            <a:r>
              <a:rPr lang="en-US" sz="8000"/>
              <a:t>Suggested by:</a:t>
            </a:r>
            <a:endParaRPr/>
          </a:p>
          <a:p>
            <a:pPr marL="685800" lvl="1" indent="-228600" algn="l" rtl="0">
              <a:lnSpc>
                <a:spcPct val="120000"/>
              </a:lnSpc>
              <a:spcBef>
                <a:spcPts val="950"/>
              </a:spcBef>
              <a:spcAft>
                <a:spcPts val="0"/>
              </a:spcAft>
              <a:buClr>
                <a:schemeClr val="dk1"/>
              </a:buClr>
              <a:buSzPct val="100000"/>
              <a:buChar char="•"/>
            </a:pPr>
            <a:r>
              <a:rPr lang="en-US" sz="7600"/>
              <a:t>Soot around the mouth or nose </a:t>
            </a:r>
            <a:endParaRPr/>
          </a:p>
          <a:p>
            <a:pPr marL="685800" lvl="1" indent="-228600" algn="l" rtl="0">
              <a:lnSpc>
                <a:spcPct val="120000"/>
              </a:lnSpc>
              <a:spcBef>
                <a:spcPts val="1000"/>
              </a:spcBef>
              <a:spcAft>
                <a:spcPts val="0"/>
              </a:spcAft>
              <a:buClr>
                <a:schemeClr val="dk1"/>
              </a:buClr>
              <a:buSzPct val="100000"/>
              <a:buChar char="•"/>
            </a:pPr>
            <a:r>
              <a:rPr lang="en-US" sz="8000"/>
              <a:t>Singed eyebrows, eyelashes</a:t>
            </a:r>
            <a:endParaRPr/>
          </a:p>
          <a:p>
            <a:pPr marL="685800" lvl="1" indent="-228600" algn="l" rtl="0">
              <a:lnSpc>
                <a:spcPct val="120000"/>
              </a:lnSpc>
              <a:spcBef>
                <a:spcPts val="1000"/>
              </a:spcBef>
              <a:spcAft>
                <a:spcPts val="0"/>
              </a:spcAft>
              <a:buClr>
                <a:schemeClr val="dk1"/>
              </a:buClr>
              <a:buSzPct val="100000"/>
              <a:buChar char="•"/>
            </a:pPr>
            <a:r>
              <a:rPr lang="en-US" sz="8000"/>
              <a:t>Burns around the face or neck </a:t>
            </a:r>
            <a:endParaRPr/>
          </a:p>
          <a:p>
            <a:pPr marL="228600" lvl="0" indent="-228600" algn="l" rtl="0">
              <a:lnSpc>
                <a:spcPct val="120000"/>
              </a:lnSpc>
              <a:spcBef>
                <a:spcPts val="1000"/>
              </a:spcBef>
              <a:spcAft>
                <a:spcPts val="0"/>
              </a:spcAft>
              <a:buClr>
                <a:schemeClr val="dk1"/>
              </a:buClr>
              <a:buSzPct val="100000"/>
              <a:buChar char="•"/>
            </a:pPr>
            <a:r>
              <a:rPr lang="en-US" sz="8000"/>
              <a:t>Signals airway and/or lung injury</a:t>
            </a:r>
            <a:endParaRPr/>
          </a:p>
          <a:p>
            <a:pPr marL="228600" lvl="0" indent="-228600" algn="l" rtl="0">
              <a:lnSpc>
                <a:spcPct val="120000"/>
              </a:lnSpc>
              <a:spcBef>
                <a:spcPts val="1000"/>
              </a:spcBef>
              <a:spcAft>
                <a:spcPts val="0"/>
              </a:spcAft>
              <a:buClr>
                <a:schemeClr val="dk1"/>
              </a:buClr>
              <a:buSzPct val="100000"/>
              <a:buChar char="•"/>
            </a:pPr>
            <a:r>
              <a:rPr lang="en-US" sz="8000"/>
              <a:t>Can progress quickly and over time (usually 6-24 hours)</a:t>
            </a:r>
            <a:endParaRPr/>
          </a:p>
          <a:p>
            <a:pPr marL="228600" lvl="0" indent="-228600" algn="l" rtl="0">
              <a:lnSpc>
                <a:spcPct val="120000"/>
              </a:lnSpc>
              <a:spcBef>
                <a:spcPts val="1000"/>
              </a:spcBef>
              <a:spcAft>
                <a:spcPts val="0"/>
              </a:spcAft>
              <a:buClr>
                <a:schemeClr val="dk1"/>
              </a:buClr>
              <a:buSzPct val="100000"/>
              <a:buNone/>
            </a:pPr>
            <a:r>
              <a:rPr lang="en-US" sz="8000" u="sng"/>
              <a:t>Management</a:t>
            </a:r>
            <a:r>
              <a:rPr lang="en-US" sz="8000"/>
              <a:t>:</a:t>
            </a:r>
            <a:endParaRPr/>
          </a:p>
          <a:p>
            <a:pPr marL="685800" lvl="1" indent="-228600" algn="l" rtl="0">
              <a:lnSpc>
                <a:spcPct val="120000"/>
              </a:lnSpc>
              <a:spcBef>
                <a:spcPts val="300"/>
              </a:spcBef>
              <a:spcAft>
                <a:spcPts val="0"/>
              </a:spcAft>
              <a:buClr>
                <a:schemeClr val="dk1"/>
              </a:buClr>
              <a:buSzPct val="100000"/>
              <a:buChar char="•"/>
            </a:pPr>
            <a:r>
              <a:rPr lang="en-US" sz="8000"/>
              <a:t>Remove the patient from the area/smoke</a:t>
            </a:r>
            <a:endParaRPr/>
          </a:p>
          <a:p>
            <a:pPr marL="685800" lvl="1" indent="-228600" algn="l" rtl="0">
              <a:lnSpc>
                <a:spcPct val="120000"/>
              </a:lnSpc>
              <a:spcBef>
                <a:spcPts val="300"/>
              </a:spcBef>
              <a:spcAft>
                <a:spcPts val="0"/>
              </a:spcAft>
              <a:buClr>
                <a:schemeClr val="dk1"/>
              </a:buClr>
              <a:buSzPct val="100000"/>
              <a:buChar char="•"/>
            </a:pPr>
            <a:r>
              <a:rPr lang="en-US" sz="8000"/>
              <a:t>Early obstruction of the upper airway is managed with intubation</a:t>
            </a:r>
            <a:endParaRPr/>
          </a:p>
          <a:p>
            <a:pPr marL="685800" lvl="1" indent="-228600" algn="l" rtl="0">
              <a:lnSpc>
                <a:spcPct val="120000"/>
              </a:lnSpc>
              <a:spcBef>
                <a:spcPts val="300"/>
              </a:spcBef>
              <a:spcAft>
                <a:spcPts val="0"/>
              </a:spcAft>
              <a:buClr>
                <a:schemeClr val="dk1"/>
              </a:buClr>
              <a:buSzPct val="100000"/>
              <a:buChar char="•"/>
            </a:pPr>
            <a:r>
              <a:rPr lang="en-US" sz="8000"/>
              <a:t>Oxygen 100% (non-rebreather mask or controlled airway)</a:t>
            </a:r>
            <a:endParaRPr/>
          </a:p>
          <a:p>
            <a:pPr marL="685800" lvl="1" indent="-228600" algn="l" rtl="0">
              <a:lnSpc>
                <a:spcPct val="120000"/>
              </a:lnSpc>
              <a:spcBef>
                <a:spcPts val="300"/>
              </a:spcBef>
              <a:spcAft>
                <a:spcPts val="0"/>
              </a:spcAft>
              <a:buClr>
                <a:schemeClr val="dk1"/>
              </a:buClr>
              <a:buSzPct val="100000"/>
              <a:buChar char="•"/>
            </a:pPr>
            <a:r>
              <a:rPr lang="en-US" sz="8000"/>
              <a:t>Consider CO and CN exposure</a:t>
            </a:r>
            <a:endParaRPr/>
          </a:p>
          <a:p>
            <a:pPr marL="228600" lvl="0" indent="-18415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sp>
        <p:nvSpPr>
          <p:cNvPr id="484" name="Google Shape;484;p37"/>
          <p:cNvSpPr/>
          <p:nvPr/>
        </p:nvSpPr>
        <p:spPr>
          <a:xfrm>
            <a:off x="327546" y="321732"/>
            <a:ext cx="7058307" cy="1964266"/>
          </a:xfrm>
          <a:prstGeom prst="rect">
            <a:avLst/>
          </a:prstGeom>
          <a:solidFill>
            <a:srgbClr val="595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5" name="Google Shape;485;p37"/>
          <p:cNvSpPr txBox="1">
            <a:spLocks noGrp="1"/>
          </p:cNvSpPr>
          <p:nvPr>
            <p:ph type="title"/>
          </p:nvPr>
        </p:nvSpPr>
        <p:spPr>
          <a:xfrm>
            <a:off x="524256" y="516804"/>
            <a:ext cx="6594189" cy="1625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rial"/>
              <a:buNone/>
            </a:pPr>
            <a:r>
              <a:rPr lang="en-US">
                <a:solidFill>
                  <a:srgbClr val="FFFFFF"/>
                </a:solidFill>
              </a:rPr>
              <a:t>Blast and explosion injuries</a:t>
            </a:r>
            <a:endParaRPr/>
          </a:p>
        </p:txBody>
      </p:sp>
      <p:sp>
        <p:nvSpPr>
          <p:cNvPr id="486" name="Google Shape;486;p37"/>
          <p:cNvSpPr/>
          <p:nvPr/>
        </p:nvSpPr>
        <p:spPr>
          <a:xfrm>
            <a:off x="329184" y="2432305"/>
            <a:ext cx="7056669" cy="4102852"/>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87" name="Google Shape;487;p37"/>
          <p:cNvPicPr preferRelativeResize="0"/>
          <p:nvPr/>
        </p:nvPicPr>
        <p:blipFill rotWithShape="1">
          <a:blip r:embed="rId3">
            <a:alphaModFix/>
          </a:blip>
          <a:srcRect/>
          <a:stretch/>
        </p:blipFill>
        <p:spPr>
          <a:xfrm>
            <a:off x="1313475" y="2660287"/>
            <a:ext cx="5086447" cy="3646887"/>
          </a:xfrm>
          <a:prstGeom prst="rect">
            <a:avLst/>
          </a:prstGeom>
          <a:noFill/>
          <a:ln>
            <a:noFill/>
          </a:ln>
        </p:spPr>
      </p:pic>
      <p:sp>
        <p:nvSpPr>
          <p:cNvPr id="488" name="Google Shape;488;p37"/>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9" name="Google Shape;489;p37"/>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000"/>
              <a:buChar char="•"/>
            </a:pPr>
            <a:r>
              <a:rPr lang="en-US" sz="2000">
                <a:solidFill>
                  <a:srgbClr val="FFFFFF"/>
                </a:solidFill>
              </a:rPr>
              <a:t>Unique injuries due to the blast wave</a:t>
            </a:r>
            <a:endParaRPr/>
          </a:p>
          <a:p>
            <a:pPr marL="685800" lvl="1" indent="-228600" algn="l" rtl="0">
              <a:lnSpc>
                <a:spcPct val="90000"/>
              </a:lnSpc>
              <a:spcBef>
                <a:spcPts val="500"/>
              </a:spcBef>
              <a:spcAft>
                <a:spcPts val="0"/>
              </a:spcAft>
              <a:buClr>
                <a:srgbClr val="FFFFFF"/>
              </a:buClr>
              <a:buSzPts val="1600"/>
              <a:buChar char="•"/>
            </a:pPr>
            <a:r>
              <a:rPr lang="en-US" sz="1600">
                <a:solidFill>
                  <a:srgbClr val="FFFFFF"/>
                </a:solidFill>
              </a:rPr>
              <a:t>Compression/ decompression of gasses</a:t>
            </a:r>
            <a:endParaRPr/>
          </a:p>
          <a:p>
            <a:pPr marL="685800" lvl="1" indent="-228600" algn="l" rtl="0">
              <a:lnSpc>
                <a:spcPct val="90000"/>
              </a:lnSpc>
              <a:spcBef>
                <a:spcPts val="500"/>
              </a:spcBef>
              <a:spcAft>
                <a:spcPts val="0"/>
              </a:spcAft>
              <a:buClr>
                <a:srgbClr val="FFFFFF"/>
              </a:buClr>
              <a:buSzPts val="1600"/>
              <a:buChar char="•"/>
            </a:pPr>
            <a:r>
              <a:rPr lang="en-US" sz="1600">
                <a:solidFill>
                  <a:srgbClr val="FFFFFF"/>
                </a:solidFill>
              </a:rPr>
              <a:t>shock wave</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Penetrating, blunt and shear wave injuries </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Blast lung is the most common lethal injury</a:t>
            </a:r>
            <a:endParaRPr/>
          </a:p>
          <a:p>
            <a:pPr marL="228600" lvl="0" indent="-101600" algn="l" rtl="0">
              <a:lnSpc>
                <a:spcPct val="90000"/>
              </a:lnSpc>
              <a:spcBef>
                <a:spcPts val="1000"/>
              </a:spcBef>
              <a:spcAft>
                <a:spcPts val="0"/>
              </a:spcAft>
              <a:buClr>
                <a:schemeClr val="dk1"/>
              </a:buClr>
              <a:buSzPts val="2000"/>
              <a:buNone/>
            </a:pPr>
            <a:endParaRPr sz="20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Google Shape;494;p38"/>
          <p:cNvSpPr/>
          <p:nvPr/>
        </p:nvSpPr>
        <p:spPr>
          <a:xfrm>
            <a:off x="327546" y="321732"/>
            <a:ext cx="7058307"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5" name="Google Shape;495;p38"/>
          <p:cNvSpPr txBox="1">
            <a:spLocks noGrp="1"/>
          </p:cNvSpPr>
          <p:nvPr>
            <p:ph type="title"/>
          </p:nvPr>
        </p:nvSpPr>
        <p:spPr>
          <a:xfrm>
            <a:off x="524256" y="516804"/>
            <a:ext cx="6594189" cy="1625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Arial"/>
              <a:buNone/>
            </a:pPr>
            <a:r>
              <a:rPr lang="en-US">
                <a:solidFill>
                  <a:srgbClr val="FFFFFF"/>
                </a:solidFill>
              </a:rPr>
              <a:t>Blast injury classification</a:t>
            </a:r>
            <a:endParaRPr/>
          </a:p>
        </p:txBody>
      </p:sp>
      <p:sp>
        <p:nvSpPr>
          <p:cNvPr id="496" name="Google Shape;496;p38"/>
          <p:cNvSpPr/>
          <p:nvPr/>
        </p:nvSpPr>
        <p:spPr>
          <a:xfrm>
            <a:off x="329184" y="2432305"/>
            <a:ext cx="7056669" cy="4102852"/>
          </a:xfrm>
          <a:prstGeom prst="rect">
            <a:avLst/>
          </a:prstGeom>
          <a:solidFill>
            <a:srgbClr val="7F7F7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97" name="Google Shape;497;p38"/>
          <p:cNvPicPr preferRelativeResize="0"/>
          <p:nvPr/>
        </p:nvPicPr>
        <p:blipFill rotWithShape="1">
          <a:blip r:embed="rId3">
            <a:alphaModFix/>
          </a:blip>
          <a:srcRect l="2327" b="24673"/>
          <a:stretch/>
        </p:blipFill>
        <p:spPr>
          <a:xfrm>
            <a:off x="566744" y="2742291"/>
            <a:ext cx="6579910" cy="3482879"/>
          </a:xfrm>
          <a:prstGeom prst="rect">
            <a:avLst/>
          </a:prstGeom>
          <a:noFill/>
          <a:ln>
            <a:noFill/>
          </a:ln>
        </p:spPr>
      </p:pic>
      <p:sp>
        <p:nvSpPr>
          <p:cNvPr id="498" name="Google Shape;498;p38"/>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9" name="Google Shape;499;p38"/>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000"/>
              <a:buChar char="•"/>
            </a:pPr>
            <a:r>
              <a:rPr lang="en-US" sz="2000">
                <a:solidFill>
                  <a:srgbClr val="FFFFFF"/>
                </a:solidFill>
              </a:rPr>
              <a:t>Primary – from the blast wave</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Secondary – shrapnel/projectile</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Tertiary – being thrown into something</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Quaternary – other injuries (burn, toxic, flood, exposure)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3"/>
        <p:cNvGrpSpPr/>
        <p:nvPr/>
      </p:nvGrpSpPr>
      <p:grpSpPr>
        <a:xfrm>
          <a:off x="0" y="0"/>
          <a:ext cx="0" cy="0"/>
          <a:chOff x="0" y="0"/>
          <a:chExt cx="0" cy="0"/>
        </a:xfrm>
      </p:grpSpPr>
      <p:sp>
        <p:nvSpPr>
          <p:cNvPr id="504" name="Google Shape;504;p3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5" name="Google Shape;505;p39"/>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ial"/>
              <a:buNone/>
            </a:pPr>
            <a:r>
              <a:rPr lang="en-US" sz="5400"/>
              <a:t>Blast Lung (primary)</a:t>
            </a:r>
            <a:endParaRPr/>
          </a:p>
        </p:txBody>
      </p:sp>
      <p:sp>
        <p:nvSpPr>
          <p:cNvPr id="506" name="Google Shape;506;p39"/>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7" name="Google Shape;507;p39"/>
          <p:cNvSpPr txBox="1">
            <a:spLocks noGrp="1"/>
          </p:cNvSpPr>
          <p:nvPr>
            <p:ph type="body" idx="1"/>
          </p:nvPr>
        </p:nvSpPr>
        <p:spPr>
          <a:xfrm>
            <a:off x="572493" y="2071316"/>
            <a:ext cx="6713552" cy="411917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1500"/>
              <a:buChar char="•"/>
            </a:pPr>
            <a:r>
              <a:rPr lang="en-US" sz="1500" b="1"/>
              <a:t>Over-pressurization wave</a:t>
            </a:r>
            <a:endParaRPr/>
          </a:p>
          <a:p>
            <a:pPr marL="685800" lvl="1" indent="-228600" algn="l" rtl="0">
              <a:lnSpc>
                <a:spcPct val="90000"/>
              </a:lnSpc>
              <a:spcBef>
                <a:spcPts val="675"/>
              </a:spcBef>
              <a:spcAft>
                <a:spcPts val="0"/>
              </a:spcAft>
              <a:buClr>
                <a:schemeClr val="dk1"/>
              </a:buClr>
              <a:buSzPts val="1500"/>
              <a:buChar char="•"/>
            </a:pPr>
            <a:r>
              <a:rPr lang="en-US" sz="1500" b="1"/>
              <a:t>Tears the airway</a:t>
            </a:r>
            <a:endParaRPr/>
          </a:p>
          <a:p>
            <a:pPr marL="685800" lvl="1" indent="-228600" algn="l" rtl="0">
              <a:lnSpc>
                <a:spcPct val="90000"/>
              </a:lnSpc>
              <a:spcBef>
                <a:spcPts val="675"/>
              </a:spcBef>
              <a:spcAft>
                <a:spcPts val="0"/>
              </a:spcAft>
              <a:buClr>
                <a:schemeClr val="dk1"/>
              </a:buClr>
              <a:buSzPts val="1500"/>
              <a:buChar char="•"/>
            </a:pPr>
            <a:r>
              <a:rPr lang="en-US" sz="1500" b="1"/>
              <a:t>Vascular injuries</a:t>
            </a:r>
            <a:endParaRPr/>
          </a:p>
          <a:p>
            <a:pPr marL="228600" lvl="0" indent="-228600" algn="l" rtl="0">
              <a:lnSpc>
                <a:spcPct val="90000"/>
              </a:lnSpc>
              <a:spcBef>
                <a:spcPts val="675"/>
              </a:spcBef>
              <a:spcAft>
                <a:spcPts val="0"/>
              </a:spcAft>
              <a:buClr>
                <a:schemeClr val="dk1"/>
              </a:buClr>
              <a:buSzPts val="1500"/>
              <a:buChar char="•"/>
            </a:pPr>
            <a:r>
              <a:rPr lang="en-US" sz="1500" b="1"/>
              <a:t>Most common fatal injury</a:t>
            </a:r>
            <a:endParaRPr/>
          </a:p>
          <a:p>
            <a:pPr marL="685800" lvl="1" indent="-228600" algn="l" rtl="0">
              <a:lnSpc>
                <a:spcPct val="90000"/>
              </a:lnSpc>
              <a:spcBef>
                <a:spcPts val="675"/>
              </a:spcBef>
              <a:spcAft>
                <a:spcPts val="0"/>
              </a:spcAft>
              <a:buClr>
                <a:schemeClr val="dk1"/>
              </a:buClr>
              <a:buSzPts val="1500"/>
              <a:buChar char="•"/>
            </a:pPr>
            <a:r>
              <a:rPr lang="en-US" sz="1500"/>
              <a:t>CXR: butterfly pattern</a:t>
            </a:r>
            <a:endParaRPr/>
          </a:p>
          <a:p>
            <a:pPr marL="685800" lvl="1" indent="-228600" algn="l" rtl="0">
              <a:lnSpc>
                <a:spcPct val="90000"/>
              </a:lnSpc>
              <a:spcBef>
                <a:spcPts val="675"/>
              </a:spcBef>
              <a:spcAft>
                <a:spcPts val="0"/>
              </a:spcAft>
              <a:buClr>
                <a:schemeClr val="dk1"/>
              </a:buClr>
              <a:buSzPts val="1500"/>
              <a:buChar char="•"/>
            </a:pPr>
            <a:r>
              <a:rPr lang="en-US" sz="1500"/>
              <a:t>Progresses over time</a:t>
            </a:r>
            <a:endParaRPr/>
          </a:p>
          <a:p>
            <a:pPr marL="228600" lvl="0" indent="-228600" algn="l" rtl="0">
              <a:lnSpc>
                <a:spcPct val="90000"/>
              </a:lnSpc>
              <a:spcBef>
                <a:spcPts val="675"/>
              </a:spcBef>
              <a:spcAft>
                <a:spcPts val="0"/>
              </a:spcAft>
              <a:buClr>
                <a:schemeClr val="dk1"/>
              </a:buClr>
              <a:buSzPts val="1500"/>
              <a:buChar char="•"/>
            </a:pPr>
            <a:r>
              <a:rPr lang="en-US" sz="1500" b="1"/>
              <a:t>Pulmonary contusions, hemo/pneumothorax, fistula’s, air emboli</a:t>
            </a:r>
            <a:endParaRPr/>
          </a:p>
          <a:p>
            <a:pPr marL="228600" lvl="0" indent="-228600" algn="l" rtl="0">
              <a:lnSpc>
                <a:spcPct val="90000"/>
              </a:lnSpc>
              <a:spcBef>
                <a:spcPts val="675"/>
              </a:spcBef>
              <a:spcAft>
                <a:spcPts val="0"/>
              </a:spcAft>
              <a:buClr>
                <a:schemeClr val="dk1"/>
              </a:buClr>
              <a:buSzPts val="1500"/>
              <a:buChar char="•"/>
            </a:pPr>
            <a:r>
              <a:rPr lang="en-US" sz="1500" b="1"/>
              <a:t>Treatment:</a:t>
            </a:r>
            <a:endParaRPr/>
          </a:p>
          <a:p>
            <a:pPr marL="685800" lvl="1" indent="-228600" algn="l" rtl="0">
              <a:lnSpc>
                <a:spcPct val="90000"/>
              </a:lnSpc>
              <a:spcBef>
                <a:spcPts val="675"/>
              </a:spcBef>
              <a:spcAft>
                <a:spcPts val="0"/>
              </a:spcAft>
              <a:buClr>
                <a:schemeClr val="dk1"/>
              </a:buClr>
              <a:buSzPts val="1500"/>
              <a:buChar char="•"/>
            </a:pPr>
            <a:r>
              <a:rPr lang="en-US" sz="1500"/>
              <a:t>Judicious fluids</a:t>
            </a:r>
            <a:endParaRPr/>
          </a:p>
          <a:p>
            <a:pPr marL="685800" lvl="1" indent="-228600" algn="l" rtl="0">
              <a:lnSpc>
                <a:spcPct val="90000"/>
              </a:lnSpc>
              <a:spcBef>
                <a:spcPts val="675"/>
              </a:spcBef>
              <a:spcAft>
                <a:spcPts val="0"/>
              </a:spcAft>
              <a:buClr>
                <a:schemeClr val="dk1"/>
              </a:buClr>
              <a:buSzPts val="1500"/>
              <a:buChar char="•"/>
            </a:pPr>
            <a:r>
              <a:rPr lang="en-US" sz="1500"/>
              <a:t>High oxygen</a:t>
            </a:r>
            <a:endParaRPr/>
          </a:p>
          <a:p>
            <a:pPr marL="685800" lvl="1" indent="-228600" algn="l" rtl="0">
              <a:lnSpc>
                <a:spcPct val="90000"/>
              </a:lnSpc>
              <a:spcBef>
                <a:spcPts val="675"/>
              </a:spcBef>
              <a:spcAft>
                <a:spcPts val="0"/>
              </a:spcAft>
              <a:buClr>
                <a:schemeClr val="dk1"/>
              </a:buClr>
              <a:buSzPts val="1500"/>
              <a:buChar char="•"/>
            </a:pPr>
            <a:r>
              <a:rPr lang="en-US" sz="1500"/>
              <a:t>Minimize pressure support</a:t>
            </a:r>
            <a:endParaRPr/>
          </a:p>
          <a:p>
            <a:pPr marL="685800" lvl="1" indent="-228600" algn="l" rtl="0">
              <a:lnSpc>
                <a:spcPct val="90000"/>
              </a:lnSpc>
              <a:spcBef>
                <a:spcPts val="675"/>
              </a:spcBef>
              <a:spcAft>
                <a:spcPts val="0"/>
              </a:spcAft>
              <a:buClr>
                <a:schemeClr val="dk1"/>
              </a:buClr>
              <a:buSzPts val="1500"/>
              <a:buChar char="•"/>
            </a:pPr>
            <a:r>
              <a:rPr lang="en-US" sz="1500"/>
              <a:t>Permissive hypercarbia</a:t>
            </a:r>
            <a:endParaRPr/>
          </a:p>
          <a:p>
            <a:pPr marL="685800" lvl="1" indent="-228600" algn="l" rtl="0">
              <a:lnSpc>
                <a:spcPct val="90000"/>
              </a:lnSpc>
              <a:spcBef>
                <a:spcPts val="675"/>
              </a:spcBef>
              <a:spcAft>
                <a:spcPts val="0"/>
              </a:spcAft>
              <a:buClr>
                <a:schemeClr val="dk1"/>
              </a:buClr>
              <a:buSzPts val="1500"/>
              <a:buChar char="•"/>
            </a:pPr>
            <a:r>
              <a:rPr lang="en-US" sz="1500"/>
              <a:t>Thoracentesis</a:t>
            </a:r>
            <a:endParaRPr/>
          </a:p>
          <a:p>
            <a:pPr marL="685800" lvl="1" indent="-228600" algn="l" rtl="0">
              <a:lnSpc>
                <a:spcPct val="90000"/>
              </a:lnSpc>
              <a:spcBef>
                <a:spcPts val="675"/>
              </a:spcBef>
              <a:spcAft>
                <a:spcPts val="0"/>
              </a:spcAft>
              <a:buClr>
                <a:schemeClr val="dk1"/>
              </a:buClr>
              <a:buSzPts val="1500"/>
              <a:buChar char="•"/>
            </a:pPr>
            <a:r>
              <a:rPr lang="en-US" sz="1500"/>
              <a:t>If flight transport, consider early chest tube</a:t>
            </a:r>
            <a:endParaRPr/>
          </a:p>
          <a:p>
            <a:pPr marL="228600" lvl="0" indent="-133350" algn="l" rtl="0">
              <a:lnSpc>
                <a:spcPct val="90000"/>
              </a:lnSpc>
              <a:spcBef>
                <a:spcPts val="1000"/>
              </a:spcBef>
              <a:spcAft>
                <a:spcPts val="0"/>
              </a:spcAft>
              <a:buClr>
                <a:schemeClr val="dk1"/>
              </a:buClr>
              <a:buSzPts val="1500"/>
              <a:buNone/>
            </a:pPr>
            <a:endParaRPr sz="1500"/>
          </a:p>
        </p:txBody>
      </p:sp>
      <p:pic>
        <p:nvPicPr>
          <p:cNvPr id="508" name="Google Shape;508;p39" descr=" ">
            <a:hlinkClick r:id="rId3"/>
          </p:cNvPr>
          <p:cNvPicPr preferRelativeResize="0"/>
          <p:nvPr/>
        </p:nvPicPr>
        <p:blipFill rotWithShape="1">
          <a:blip r:embed="rId4">
            <a:alphaModFix/>
          </a:blip>
          <a:srcRect l="12358" r="10676" b="-1"/>
          <a:stretch/>
        </p:blipFill>
        <p:spPr>
          <a:xfrm>
            <a:off x="7675658" y="2093976"/>
            <a:ext cx="3941064" cy="40965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4" descr="A blue sign with white text&#10;&#10;Description automatically generated with medium confidence"/>
          <p:cNvPicPr preferRelativeResize="0"/>
          <p:nvPr/>
        </p:nvPicPr>
        <p:blipFill rotWithShape="1">
          <a:blip r:embed="rId3">
            <a:alphaModFix/>
          </a:blip>
          <a:srcRect/>
          <a:stretch/>
        </p:blipFill>
        <p:spPr>
          <a:xfrm>
            <a:off x="374766" y="5969114"/>
            <a:ext cx="1520852" cy="643864"/>
          </a:xfrm>
          <a:prstGeom prst="rect">
            <a:avLst/>
          </a:prstGeom>
          <a:noFill/>
          <a:ln>
            <a:noFill/>
          </a:ln>
        </p:spPr>
      </p:pic>
      <p:pic>
        <p:nvPicPr>
          <p:cNvPr id="138" name="Google Shape;138;p4" descr="Graphical user interface, text, application, chat or text message&#10;&#10;Description automatically generated"/>
          <p:cNvPicPr preferRelativeResize="0"/>
          <p:nvPr/>
        </p:nvPicPr>
        <p:blipFill rotWithShape="1">
          <a:blip r:embed="rId4">
            <a:alphaModFix/>
          </a:blip>
          <a:srcRect/>
          <a:stretch/>
        </p:blipFill>
        <p:spPr>
          <a:xfrm>
            <a:off x="2094564" y="5828934"/>
            <a:ext cx="873490" cy="924223"/>
          </a:xfrm>
          <a:prstGeom prst="rect">
            <a:avLst/>
          </a:prstGeom>
          <a:noFill/>
          <a:ln>
            <a:noFill/>
          </a:ln>
        </p:spPr>
      </p:pic>
      <p:sp>
        <p:nvSpPr>
          <p:cNvPr id="139" name="Google Shape;139;p4"/>
          <p:cNvSpPr txBox="1"/>
          <p:nvPr/>
        </p:nvSpPr>
        <p:spPr>
          <a:xfrm>
            <a:off x="555327" y="1471830"/>
            <a:ext cx="10350300" cy="4402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”Trauma is cookbook medicine”</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Primary survey – </a:t>
            </a:r>
            <a:endParaRPr/>
          </a:p>
          <a:p>
            <a:pPr marL="742950" marR="0" lvl="1" indent="-285750" algn="l" rtl="0">
              <a:spcBef>
                <a:spcPts val="0"/>
              </a:spcBef>
              <a:spcAft>
                <a:spcPts val="0"/>
              </a:spcAft>
              <a:buClr>
                <a:schemeClr val="dk1"/>
              </a:buClr>
              <a:buSzPts val="2000"/>
              <a:buFont typeface="Arial"/>
              <a:buChar char="•"/>
            </a:pPr>
            <a:r>
              <a:rPr lang="en-US" sz="2000" b="1">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X-</a:t>
            </a:r>
            <a:r>
              <a:rPr lang="en-US" sz="2000" b="0" i="0" u="none" strike="noStrike" cap="none">
                <a:solidFill>
                  <a:schemeClr val="dk1"/>
                </a:solidFill>
                <a:latin typeface="Arial"/>
                <a:ea typeface="Arial"/>
                <a:cs typeface="Arial"/>
                <a:sym typeface="Arial"/>
              </a:rPr>
              <a:t>ABCDE</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identify</a:t>
            </a:r>
            <a:r>
              <a:rPr lang="en-US" sz="2000" b="0" i="0" u="none" strike="noStrike" cap="none">
                <a:solidFill>
                  <a:schemeClr val="dk1"/>
                </a:solidFill>
                <a:latin typeface="Arial"/>
                <a:ea typeface="Arial"/>
                <a:cs typeface="Arial"/>
                <a:sym typeface="Arial"/>
              </a:rPr>
              <a:t> and treat immediately life threatening injuries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Secondary survey – </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Head to toe physical exam</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identify other serious injuries that may need attention</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Tertiary survey – </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complete and detailed physical exam often done after initial interventions and before patient is released to home </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Identifies any other injuries that may have been missed due to other distracting injuries</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140" name="Google Shape;140;p4"/>
          <p:cNvSpPr txBox="1"/>
          <p:nvPr/>
        </p:nvSpPr>
        <p:spPr>
          <a:xfrm>
            <a:off x="1135191" y="395194"/>
            <a:ext cx="860047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Initial evaluation – on scene or in the ED</a:t>
            </a:r>
            <a:endParaRPr sz="180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0"/>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Blast:  Brain injuries</a:t>
            </a:r>
            <a:endParaRPr/>
          </a:p>
        </p:txBody>
      </p:sp>
      <p:sp>
        <p:nvSpPr>
          <p:cNvPr id="514" name="Google Shape;514;p40"/>
          <p:cNvSpPr txBox="1">
            <a:spLocks noGrp="1"/>
          </p:cNvSpPr>
          <p:nvPr>
            <p:ph type="body" idx="1"/>
          </p:nvPr>
        </p:nvSpPr>
        <p:spPr>
          <a:xfrm>
            <a:off x="838200" y="1986339"/>
            <a:ext cx="10270787" cy="4514169"/>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30000"/>
              </a:lnSpc>
              <a:spcBef>
                <a:spcPts val="0"/>
              </a:spcBef>
              <a:spcAft>
                <a:spcPts val="0"/>
              </a:spcAft>
              <a:buClr>
                <a:schemeClr val="dk1"/>
              </a:buClr>
              <a:buSzPct val="100000"/>
              <a:buChar char="•"/>
            </a:pPr>
            <a:r>
              <a:rPr lang="en-US" sz="2400" b="1"/>
              <a:t>Severe head injury is a leading cause of death</a:t>
            </a:r>
            <a:endParaRPr/>
          </a:p>
          <a:p>
            <a:pPr marL="685800" lvl="1" indent="-228600" algn="l" rtl="0">
              <a:lnSpc>
                <a:spcPct val="110000"/>
              </a:lnSpc>
              <a:spcBef>
                <a:spcPts val="333"/>
              </a:spcBef>
              <a:spcAft>
                <a:spcPts val="0"/>
              </a:spcAft>
              <a:buClr>
                <a:schemeClr val="dk1"/>
              </a:buClr>
              <a:buSzPct val="100000"/>
              <a:buChar char="•"/>
            </a:pPr>
            <a:r>
              <a:rPr lang="en-US"/>
              <a:t>Subarachnoid, subdural hemorrhage most common (fatalities)</a:t>
            </a:r>
            <a:endParaRPr/>
          </a:p>
          <a:p>
            <a:pPr marL="685800" lvl="1" indent="-228600" algn="l" rtl="0">
              <a:lnSpc>
                <a:spcPct val="110000"/>
              </a:lnSpc>
              <a:spcBef>
                <a:spcPts val="333"/>
              </a:spcBef>
              <a:spcAft>
                <a:spcPts val="0"/>
              </a:spcAft>
              <a:buClr>
                <a:schemeClr val="dk1"/>
              </a:buClr>
              <a:buSzPct val="100000"/>
              <a:buChar char="•"/>
            </a:pPr>
            <a:r>
              <a:rPr lang="en-US"/>
              <a:t>Both from blast wave and from secondary / tertiary injuries</a:t>
            </a:r>
            <a:endParaRPr/>
          </a:p>
          <a:p>
            <a:pPr marL="228600" lvl="0" indent="-228600" algn="l" rtl="0">
              <a:lnSpc>
                <a:spcPct val="130000"/>
              </a:lnSpc>
              <a:spcBef>
                <a:spcPts val="1110"/>
              </a:spcBef>
              <a:spcAft>
                <a:spcPts val="0"/>
              </a:spcAft>
              <a:buClr>
                <a:schemeClr val="dk1"/>
              </a:buClr>
              <a:buSzPct val="100000"/>
              <a:buChar char="•"/>
            </a:pPr>
            <a:r>
              <a:rPr lang="en-US" sz="2400" b="1"/>
              <a:t>Mild TBI’s are common, but may be subtle</a:t>
            </a:r>
            <a:endParaRPr/>
          </a:p>
          <a:p>
            <a:pPr marL="685800" lvl="1" indent="-228600" algn="l" rtl="0">
              <a:lnSpc>
                <a:spcPct val="130000"/>
              </a:lnSpc>
              <a:spcBef>
                <a:spcPts val="925"/>
              </a:spcBef>
              <a:spcAft>
                <a:spcPts val="0"/>
              </a:spcAft>
              <a:buClr>
                <a:schemeClr val="dk1"/>
              </a:buClr>
              <a:buSzPct val="100000"/>
              <a:buChar char="•"/>
            </a:pPr>
            <a:r>
              <a:rPr lang="en-US" sz="2000" b="1"/>
              <a:t>Signs and symptoms may be subtle</a:t>
            </a:r>
            <a:endParaRPr/>
          </a:p>
          <a:p>
            <a:pPr marL="685800" lvl="1" indent="-228600" algn="l" rtl="0">
              <a:lnSpc>
                <a:spcPct val="110000"/>
              </a:lnSpc>
              <a:spcBef>
                <a:spcPts val="333"/>
              </a:spcBef>
              <a:spcAft>
                <a:spcPts val="0"/>
              </a:spcAft>
              <a:buClr>
                <a:schemeClr val="dk1"/>
              </a:buClr>
              <a:buSzPct val="100000"/>
              <a:buChar char="•"/>
            </a:pPr>
            <a:r>
              <a:rPr lang="en-US"/>
              <a:t>Memory problems, headaches, dizziness, uneven gait, blurred vision, irritability, confusion…</a:t>
            </a:r>
            <a:endParaRPr/>
          </a:p>
          <a:p>
            <a:pPr marL="685800" lvl="1" indent="-228600" algn="l" rtl="0">
              <a:lnSpc>
                <a:spcPct val="110000"/>
              </a:lnSpc>
              <a:spcBef>
                <a:spcPts val="333"/>
              </a:spcBef>
              <a:spcAft>
                <a:spcPts val="0"/>
              </a:spcAft>
              <a:buClr>
                <a:schemeClr val="dk1"/>
              </a:buClr>
              <a:buSzPct val="100000"/>
              <a:buChar char="•"/>
            </a:pPr>
            <a:r>
              <a:rPr lang="en-US"/>
              <a:t>Greater number concussions in the military from blast exposures then from trauma</a:t>
            </a:r>
            <a:endParaRPr/>
          </a:p>
          <a:p>
            <a:pPr marL="685800" lvl="1" indent="-228600" algn="l" rtl="0">
              <a:lnSpc>
                <a:spcPct val="110000"/>
              </a:lnSpc>
              <a:spcBef>
                <a:spcPts val="333"/>
              </a:spcBef>
              <a:spcAft>
                <a:spcPts val="0"/>
              </a:spcAft>
              <a:buClr>
                <a:schemeClr val="dk1"/>
              </a:buClr>
              <a:buSzPct val="100000"/>
              <a:buChar char="•"/>
            </a:pPr>
            <a:r>
              <a:rPr lang="en-US"/>
              <a:t>Can be very severe consequences with minimal external appearance and normal imaging</a:t>
            </a:r>
            <a:endParaRPr/>
          </a:p>
          <a:p>
            <a:pPr marL="228600" lvl="0" indent="-64135" algn="l" rtl="0">
              <a:lnSpc>
                <a:spcPct val="90000"/>
              </a:lnSpc>
              <a:spcBef>
                <a:spcPts val="1000"/>
              </a:spcBef>
              <a:spcAft>
                <a:spcPts val="0"/>
              </a:spcAft>
              <a:buClr>
                <a:schemeClr val="dk1"/>
              </a:buClr>
              <a:buSzPct val="100000"/>
              <a:buNone/>
            </a:pPr>
            <a:endParaRPr/>
          </a:p>
        </p:txBody>
      </p:sp>
      <p:pic>
        <p:nvPicPr>
          <p:cNvPr id="515" name="Google Shape;515;p40"/>
          <p:cNvPicPr preferRelativeResize="0"/>
          <p:nvPr/>
        </p:nvPicPr>
        <p:blipFill rotWithShape="1">
          <a:blip r:embed="rId3">
            <a:alphaModFix/>
          </a:blip>
          <a:srcRect/>
          <a:stretch/>
        </p:blipFill>
        <p:spPr>
          <a:xfrm>
            <a:off x="7598653" y="143215"/>
            <a:ext cx="3949700" cy="2057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1"/>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Blast:  Abdominal injury</a:t>
            </a:r>
            <a:endParaRPr/>
          </a:p>
        </p:txBody>
      </p:sp>
      <p:sp>
        <p:nvSpPr>
          <p:cNvPr id="521" name="Google Shape;521;p41"/>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dk1"/>
              </a:buClr>
              <a:buSzPts val="2400"/>
              <a:buChar char="•"/>
            </a:pPr>
            <a:r>
              <a:rPr lang="en-US" sz="2400" b="1"/>
              <a:t>GI gas-containing structures affected</a:t>
            </a:r>
            <a:endParaRPr/>
          </a:p>
          <a:p>
            <a:pPr marL="685800" lvl="1" indent="-228600" algn="l" rtl="0">
              <a:lnSpc>
                <a:spcPct val="120000"/>
              </a:lnSpc>
              <a:spcBef>
                <a:spcPts val="800"/>
              </a:spcBef>
              <a:spcAft>
                <a:spcPts val="0"/>
              </a:spcAft>
              <a:buClr>
                <a:schemeClr val="dk1"/>
              </a:buClr>
              <a:buSzPts val="2000"/>
              <a:buChar char="•"/>
            </a:pPr>
            <a:r>
              <a:rPr lang="en-US" sz="2000"/>
              <a:t>Colon: most common site of injury</a:t>
            </a:r>
            <a:endParaRPr/>
          </a:p>
          <a:p>
            <a:pPr marL="228600" lvl="0" indent="-228600" algn="l" rtl="0">
              <a:lnSpc>
                <a:spcPct val="120000"/>
              </a:lnSpc>
              <a:spcBef>
                <a:spcPts val="960"/>
              </a:spcBef>
              <a:spcAft>
                <a:spcPts val="0"/>
              </a:spcAft>
              <a:buClr>
                <a:schemeClr val="dk1"/>
              </a:buClr>
              <a:buSzPts val="2400"/>
              <a:buChar char="•"/>
            </a:pPr>
            <a:r>
              <a:rPr lang="en-US" sz="2400" b="1"/>
              <a:t>Intestinal Injuries: </a:t>
            </a:r>
            <a:endParaRPr/>
          </a:p>
          <a:p>
            <a:pPr marL="685800" lvl="1" indent="-228600" algn="l" rtl="0">
              <a:lnSpc>
                <a:spcPct val="120000"/>
              </a:lnSpc>
              <a:spcBef>
                <a:spcPts val="800"/>
              </a:spcBef>
              <a:spcAft>
                <a:spcPts val="0"/>
              </a:spcAft>
              <a:buClr>
                <a:schemeClr val="dk1"/>
              </a:buClr>
              <a:buSzPts val="2000"/>
              <a:buChar char="•"/>
            </a:pPr>
            <a:r>
              <a:rPr lang="en-US" sz="2000"/>
              <a:t>Common: petechiae, hemorrhages, hematomas  </a:t>
            </a:r>
            <a:endParaRPr/>
          </a:p>
          <a:p>
            <a:pPr marL="685800" lvl="1" indent="-228600" algn="l" rtl="0">
              <a:lnSpc>
                <a:spcPct val="110000"/>
              </a:lnSpc>
              <a:spcBef>
                <a:spcPts val="300"/>
              </a:spcBef>
              <a:spcAft>
                <a:spcPts val="0"/>
              </a:spcAft>
              <a:buClr>
                <a:schemeClr val="dk1"/>
              </a:buClr>
              <a:buSzPts val="2000"/>
              <a:buChar char="•"/>
            </a:pPr>
            <a:r>
              <a:rPr lang="en-US" sz="2000"/>
              <a:t>Severe overpressure leads to intestinal laceration and perforation</a:t>
            </a:r>
            <a:endParaRPr/>
          </a:p>
          <a:p>
            <a:pPr marL="228600" lvl="0" indent="-228600" algn="l" rtl="0">
              <a:lnSpc>
                <a:spcPct val="120000"/>
              </a:lnSpc>
              <a:spcBef>
                <a:spcPts val="960"/>
              </a:spcBef>
              <a:spcAft>
                <a:spcPts val="0"/>
              </a:spcAft>
              <a:buClr>
                <a:schemeClr val="dk1"/>
              </a:buClr>
              <a:buSzPts val="2400"/>
              <a:buChar char="•"/>
            </a:pPr>
            <a:r>
              <a:rPr lang="en-US" sz="2400" b="1"/>
              <a:t>Ruptures may occur acutely or several days later</a:t>
            </a:r>
            <a:endParaRPr/>
          </a:p>
          <a:p>
            <a:pPr marL="228600" lvl="0" indent="-228600" algn="l" rtl="0">
              <a:lnSpc>
                <a:spcPct val="120000"/>
              </a:lnSpc>
              <a:spcBef>
                <a:spcPts val="960"/>
              </a:spcBef>
              <a:spcAft>
                <a:spcPts val="0"/>
              </a:spcAft>
              <a:buClr>
                <a:schemeClr val="dk1"/>
              </a:buClr>
              <a:buSzPts val="2400"/>
              <a:buChar char="•"/>
            </a:pPr>
            <a:r>
              <a:rPr lang="en-US" sz="2400" b="1"/>
              <a:t>Tension pneumoperitoneum may develop</a:t>
            </a:r>
            <a:endParaRPr/>
          </a:p>
          <a:p>
            <a:pPr marL="228600" lvl="0" indent="-228600" algn="l" rtl="0">
              <a:lnSpc>
                <a:spcPct val="120000"/>
              </a:lnSpc>
              <a:spcBef>
                <a:spcPts val="960"/>
              </a:spcBef>
              <a:spcAft>
                <a:spcPts val="0"/>
              </a:spcAft>
              <a:buClr>
                <a:schemeClr val="dk1"/>
              </a:buClr>
              <a:buSzPts val="2400"/>
              <a:buChar char="•"/>
            </a:pPr>
            <a:r>
              <a:rPr lang="en-US" sz="2400" b="1"/>
              <a:t>Any interface of gas/tissue/liquid can be injured</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5"/>
        <p:cNvGrpSpPr/>
        <p:nvPr/>
      </p:nvGrpSpPr>
      <p:grpSpPr>
        <a:xfrm>
          <a:off x="0" y="0"/>
          <a:ext cx="0" cy="0"/>
          <a:chOff x="0" y="0"/>
          <a:chExt cx="0" cy="0"/>
        </a:xfrm>
      </p:grpSpPr>
      <p:sp>
        <p:nvSpPr>
          <p:cNvPr id="526" name="Google Shape;526;p4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7" name="Google Shape;527;p42"/>
          <p:cNvSpPr txBox="1">
            <a:spLocks noGrp="1"/>
          </p:cNvSpPr>
          <p:nvPr>
            <p:ph type="title"/>
          </p:nvPr>
        </p:nvSpPr>
        <p:spPr>
          <a:xfrm>
            <a:off x="640080" y="329184"/>
            <a:ext cx="6894576"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ial"/>
              <a:buNone/>
            </a:pPr>
            <a:r>
              <a:rPr lang="en-US" sz="5400"/>
              <a:t>Blast:  secondary injuries</a:t>
            </a:r>
            <a:endParaRPr/>
          </a:p>
        </p:txBody>
      </p:sp>
      <p:sp>
        <p:nvSpPr>
          <p:cNvPr id="528" name="Google Shape;528;p42"/>
          <p:cNvSpPr/>
          <p:nvPr/>
        </p:nvSpPr>
        <p:spPr>
          <a:xfrm>
            <a:off x="758952" y="2395728"/>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9" name="Google Shape;529;p42"/>
          <p:cNvSpPr txBox="1">
            <a:spLocks noGrp="1"/>
          </p:cNvSpPr>
          <p:nvPr>
            <p:ph type="body" idx="1"/>
          </p:nvPr>
        </p:nvSpPr>
        <p:spPr>
          <a:xfrm>
            <a:off x="640080" y="2706624"/>
            <a:ext cx="6894576" cy="348386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Blast wind = flow of superheated air</a:t>
            </a:r>
            <a:endParaRPr/>
          </a:p>
          <a:p>
            <a:pPr marL="228600" lvl="0" indent="-228600" algn="l" rtl="0">
              <a:lnSpc>
                <a:spcPct val="90000"/>
              </a:lnSpc>
              <a:spcBef>
                <a:spcPts val="1000"/>
              </a:spcBef>
              <a:spcAft>
                <a:spcPts val="0"/>
              </a:spcAft>
              <a:buClr>
                <a:schemeClr val="dk1"/>
              </a:buClr>
              <a:buSzPts val="2200"/>
              <a:buChar char="•"/>
            </a:pPr>
            <a:r>
              <a:rPr lang="en-US" sz="2200"/>
              <a:t>Secondary injury mechanism</a:t>
            </a:r>
            <a:endParaRPr/>
          </a:p>
          <a:p>
            <a:pPr marL="685800" lvl="1" indent="-228600" algn="l" rtl="0">
              <a:lnSpc>
                <a:spcPct val="90000"/>
              </a:lnSpc>
              <a:spcBef>
                <a:spcPts val="500"/>
              </a:spcBef>
              <a:spcAft>
                <a:spcPts val="0"/>
              </a:spcAft>
              <a:buClr>
                <a:schemeClr val="dk1"/>
              </a:buClr>
              <a:buSzPts val="2200"/>
              <a:buChar char="•"/>
            </a:pPr>
            <a:r>
              <a:rPr lang="en-US" sz="2200"/>
              <a:t>Flying debris = projectiles</a:t>
            </a:r>
            <a:endParaRPr/>
          </a:p>
          <a:p>
            <a:pPr marL="685800" lvl="1" indent="-228600" algn="l" rtl="0">
              <a:lnSpc>
                <a:spcPct val="90000"/>
              </a:lnSpc>
              <a:spcBef>
                <a:spcPts val="500"/>
              </a:spcBef>
              <a:spcAft>
                <a:spcPts val="0"/>
              </a:spcAft>
              <a:buClr>
                <a:schemeClr val="dk1"/>
              </a:buClr>
              <a:buSzPts val="2200"/>
              <a:buChar char="•"/>
            </a:pPr>
            <a:r>
              <a:rPr lang="en-US" sz="2200"/>
              <a:t>Blunt and/or penetrating injuries</a:t>
            </a:r>
            <a:endParaRPr/>
          </a:p>
          <a:p>
            <a:pPr marL="685800" lvl="1" indent="-228600" algn="l" rtl="0">
              <a:lnSpc>
                <a:spcPct val="90000"/>
              </a:lnSpc>
              <a:spcBef>
                <a:spcPts val="500"/>
              </a:spcBef>
              <a:spcAft>
                <a:spcPts val="0"/>
              </a:spcAft>
              <a:buClr>
                <a:schemeClr val="dk1"/>
              </a:buClr>
              <a:buSzPts val="2200"/>
              <a:buChar char="•"/>
            </a:pPr>
            <a:r>
              <a:rPr lang="en-US" sz="2200"/>
              <a:t>Small hole …..  Big injury</a:t>
            </a:r>
            <a:endParaRPr/>
          </a:p>
          <a:p>
            <a:pPr marL="685800" lvl="1" indent="-228600" algn="l" rtl="0">
              <a:lnSpc>
                <a:spcPct val="90000"/>
              </a:lnSpc>
              <a:spcBef>
                <a:spcPts val="500"/>
              </a:spcBef>
              <a:spcAft>
                <a:spcPts val="0"/>
              </a:spcAft>
              <a:buClr>
                <a:schemeClr val="dk1"/>
              </a:buClr>
              <a:buSzPts val="2200"/>
              <a:buChar char="•"/>
            </a:pPr>
            <a:r>
              <a:rPr lang="en-US" sz="2200"/>
              <a:t>High velocity and force</a:t>
            </a:r>
            <a:endParaRPr/>
          </a:p>
        </p:txBody>
      </p:sp>
      <p:pic>
        <p:nvPicPr>
          <p:cNvPr id="530" name="Google Shape;530;p42"/>
          <p:cNvPicPr preferRelativeResize="0"/>
          <p:nvPr/>
        </p:nvPicPr>
        <p:blipFill rotWithShape="1">
          <a:blip r:embed="rId3">
            <a:alphaModFix/>
          </a:blip>
          <a:srcRect/>
          <a:stretch/>
        </p:blipFill>
        <p:spPr>
          <a:xfrm>
            <a:off x="7899470" y="329183"/>
            <a:ext cx="3942955" cy="3429969"/>
          </a:xfrm>
          <a:prstGeom prst="rect">
            <a:avLst/>
          </a:prstGeom>
          <a:noFill/>
          <a:ln>
            <a:noFill/>
          </a:ln>
        </p:spPr>
      </p:pic>
      <p:pic>
        <p:nvPicPr>
          <p:cNvPr id="531" name="Google Shape;531;p42"/>
          <p:cNvPicPr preferRelativeResize="0"/>
          <p:nvPr/>
        </p:nvPicPr>
        <p:blipFill rotWithShape="1">
          <a:blip r:embed="rId4">
            <a:alphaModFix/>
          </a:blip>
          <a:srcRect/>
          <a:stretch/>
        </p:blipFill>
        <p:spPr>
          <a:xfrm>
            <a:off x="7927340" y="4079193"/>
            <a:ext cx="3868928" cy="217627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3"/>
          <p:cNvSpPr txBox="1">
            <a:spLocks noGrp="1"/>
          </p:cNvSpPr>
          <p:nvPr>
            <p:ph type="title"/>
          </p:nvPr>
        </p:nvSpPr>
        <p:spPr>
          <a:xfrm>
            <a:off x="839788" y="428017"/>
            <a:ext cx="5094084" cy="162938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Structural collapse: Crush injury</a:t>
            </a:r>
            <a:endParaRPr/>
          </a:p>
        </p:txBody>
      </p:sp>
      <p:sp>
        <p:nvSpPr>
          <p:cNvPr id="537" name="Google Shape;537;p43"/>
          <p:cNvSpPr txBox="1">
            <a:spLocks noGrp="1"/>
          </p:cNvSpPr>
          <p:nvPr>
            <p:ph type="body" idx="1"/>
          </p:nvPr>
        </p:nvSpPr>
        <p:spPr>
          <a:xfrm>
            <a:off x="5933872" y="3686782"/>
            <a:ext cx="5421516" cy="2174267"/>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110000"/>
              </a:lnSpc>
              <a:spcBef>
                <a:spcPts val="0"/>
              </a:spcBef>
              <a:spcAft>
                <a:spcPts val="0"/>
              </a:spcAft>
              <a:buClr>
                <a:srgbClr val="FFFFFF"/>
              </a:buClr>
              <a:buSzPct val="100000"/>
              <a:buChar char="•"/>
            </a:pPr>
            <a:r>
              <a:rPr lang="en-US" sz="3600" u="sng"/>
              <a:t>Treatment:</a:t>
            </a:r>
            <a:endParaRPr/>
          </a:p>
          <a:p>
            <a:pPr marL="228600" lvl="0" indent="-228600" algn="l" rtl="0">
              <a:lnSpc>
                <a:spcPct val="110000"/>
              </a:lnSpc>
              <a:spcBef>
                <a:spcPts val="1120"/>
              </a:spcBef>
              <a:spcAft>
                <a:spcPts val="0"/>
              </a:spcAft>
              <a:buClr>
                <a:srgbClr val="FFFFFF"/>
              </a:buClr>
              <a:buSzPct val="100000"/>
              <a:buChar char="•"/>
            </a:pPr>
            <a:r>
              <a:rPr lang="en-US"/>
              <a:t>Massive volume replacement</a:t>
            </a:r>
            <a:endParaRPr/>
          </a:p>
          <a:p>
            <a:pPr marL="228600" lvl="0" indent="-228600" algn="l" rtl="0">
              <a:lnSpc>
                <a:spcPct val="110000"/>
              </a:lnSpc>
              <a:spcBef>
                <a:spcPts val="1120"/>
              </a:spcBef>
              <a:spcAft>
                <a:spcPts val="0"/>
              </a:spcAft>
              <a:buClr>
                <a:srgbClr val="FFFFFF"/>
              </a:buClr>
              <a:buSzPct val="100000"/>
              <a:buChar char="•"/>
            </a:pPr>
            <a:r>
              <a:rPr lang="en-US"/>
              <a:t>Start IV/IO in field prior to evacuation</a:t>
            </a:r>
            <a:endParaRPr/>
          </a:p>
          <a:p>
            <a:pPr marL="228600" lvl="0" indent="-228600" algn="l" rtl="0">
              <a:lnSpc>
                <a:spcPct val="110000"/>
              </a:lnSpc>
              <a:spcBef>
                <a:spcPts val="1120"/>
              </a:spcBef>
              <a:spcAft>
                <a:spcPts val="0"/>
              </a:spcAft>
              <a:buClr>
                <a:srgbClr val="FFFFFF"/>
              </a:buClr>
              <a:buSzPct val="100000"/>
              <a:buChar char="•"/>
            </a:pPr>
            <a:r>
              <a:rPr lang="en-US"/>
              <a:t> Alkaline diuresis, mannitol </a:t>
            </a:r>
            <a:endParaRPr/>
          </a:p>
          <a:p>
            <a:pPr marL="228600" lvl="0" indent="-86360" algn="l" rtl="0">
              <a:lnSpc>
                <a:spcPct val="90000"/>
              </a:lnSpc>
              <a:spcBef>
                <a:spcPts val="1000"/>
              </a:spcBef>
              <a:spcAft>
                <a:spcPts val="0"/>
              </a:spcAft>
              <a:buClr>
                <a:schemeClr val="dk1"/>
              </a:buClr>
              <a:buSzPct val="100000"/>
              <a:buNone/>
            </a:pPr>
            <a:endParaRPr/>
          </a:p>
        </p:txBody>
      </p:sp>
      <p:sp>
        <p:nvSpPr>
          <p:cNvPr id="538" name="Google Shape;538;p43"/>
          <p:cNvSpPr txBox="1">
            <a:spLocks noGrp="1"/>
          </p:cNvSpPr>
          <p:nvPr>
            <p:ph type="body" idx="2"/>
          </p:nvPr>
        </p:nvSpPr>
        <p:spPr>
          <a:xfrm>
            <a:off x="839788" y="2057400"/>
            <a:ext cx="5094084" cy="381158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Clr>
                <a:schemeClr val="dk1"/>
              </a:buClr>
              <a:buSzPct val="100000"/>
              <a:buNone/>
            </a:pPr>
            <a:r>
              <a:rPr lang="en-US" sz="2400"/>
              <a:t>Traumatic rhabdomyolysis, ischemia</a:t>
            </a:r>
            <a:endParaRPr/>
          </a:p>
          <a:p>
            <a:pPr marL="0" lvl="0" indent="0" algn="l" rtl="0">
              <a:lnSpc>
                <a:spcPct val="110000"/>
              </a:lnSpc>
              <a:spcBef>
                <a:spcPts val="930"/>
              </a:spcBef>
              <a:spcAft>
                <a:spcPts val="0"/>
              </a:spcAft>
              <a:buClr>
                <a:schemeClr val="dk1"/>
              </a:buClr>
              <a:buSzPct val="100000"/>
              <a:buNone/>
            </a:pPr>
            <a:r>
              <a:rPr lang="en-US" sz="2400"/>
              <a:t>Prolonged compression (2-6hr)</a:t>
            </a:r>
            <a:endParaRPr/>
          </a:p>
          <a:p>
            <a:pPr marL="0" lvl="0" indent="0" algn="l" rtl="0">
              <a:lnSpc>
                <a:spcPct val="110000"/>
              </a:lnSpc>
              <a:spcBef>
                <a:spcPts val="930"/>
              </a:spcBef>
              <a:spcAft>
                <a:spcPts val="0"/>
              </a:spcAft>
              <a:buClr>
                <a:schemeClr val="dk1"/>
              </a:buClr>
              <a:buSzPct val="100000"/>
              <a:buNone/>
            </a:pPr>
            <a:r>
              <a:rPr lang="en-US" sz="2400"/>
              <a:t>Severe hypovolemic shock</a:t>
            </a:r>
            <a:endParaRPr/>
          </a:p>
          <a:p>
            <a:pPr marL="0" lvl="0" indent="0" algn="l" rtl="0">
              <a:lnSpc>
                <a:spcPct val="110000"/>
              </a:lnSpc>
              <a:spcBef>
                <a:spcPts val="930"/>
              </a:spcBef>
              <a:spcAft>
                <a:spcPts val="0"/>
              </a:spcAft>
              <a:buClr>
                <a:schemeClr val="dk1"/>
              </a:buClr>
              <a:buSzPct val="100000"/>
              <a:buNone/>
            </a:pPr>
            <a:r>
              <a:rPr lang="en-US" sz="2400"/>
              <a:t>Metabolic abnormalities</a:t>
            </a:r>
            <a:endParaRPr/>
          </a:p>
          <a:p>
            <a:pPr marL="457200" lvl="1" indent="0" algn="l" rtl="0">
              <a:lnSpc>
                <a:spcPct val="110000"/>
              </a:lnSpc>
              <a:spcBef>
                <a:spcPts val="775"/>
              </a:spcBef>
              <a:spcAft>
                <a:spcPts val="0"/>
              </a:spcAft>
              <a:buClr>
                <a:schemeClr val="dk1"/>
              </a:buClr>
              <a:buSzPct val="100000"/>
              <a:buNone/>
            </a:pPr>
            <a:r>
              <a:rPr lang="en-US" sz="2000"/>
              <a:t>Hyperkalemia</a:t>
            </a:r>
            <a:endParaRPr/>
          </a:p>
          <a:p>
            <a:pPr marL="457200" lvl="1" indent="0" algn="l" rtl="0">
              <a:lnSpc>
                <a:spcPct val="110000"/>
              </a:lnSpc>
              <a:spcBef>
                <a:spcPts val="775"/>
              </a:spcBef>
              <a:spcAft>
                <a:spcPts val="0"/>
              </a:spcAft>
              <a:buClr>
                <a:schemeClr val="dk1"/>
              </a:buClr>
              <a:buSzPct val="100000"/>
              <a:buNone/>
            </a:pPr>
            <a:r>
              <a:rPr lang="en-US" sz="2000"/>
              <a:t>Hypocalcemia</a:t>
            </a:r>
            <a:endParaRPr/>
          </a:p>
          <a:p>
            <a:pPr marL="457200" lvl="1" indent="0" algn="l" rtl="0">
              <a:lnSpc>
                <a:spcPct val="110000"/>
              </a:lnSpc>
              <a:spcBef>
                <a:spcPts val="775"/>
              </a:spcBef>
              <a:spcAft>
                <a:spcPts val="0"/>
              </a:spcAft>
              <a:buClr>
                <a:schemeClr val="dk1"/>
              </a:buClr>
              <a:buSzPct val="100000"/>
              <a:buNone/>
            </a:pPr>
            <a:r>
              <a:rPr lang="en-US" sz="2000"/>
              <a:t>Metabolic acidosis</a:t>
            </a:r>
            <a:endParaRPr/>
          </a:p>
          <a:p>
            <a:pPr marL="0" lvl="0" indent="0" algn="l" rtl="0">
              <a:lnSpc>
                <a:spcPct val="110000"/>
              </a:lnSpc>
              <a:spcBef>
                <a:spcPts val="930"/>
              </a:spcBef>
              <a:spcAft>
                <a:spcPts val="0"/>
              </a:spcAft>
              <a:buClr>
                <a:schemeClr val="dk1"/>
              </a:buClr>
              <a:buSzPct val="100000"/>
              <a:buNone/>
            </a:pPr>
            <a:r>
              <a:rPr lang="en-US" sz="2400"/>
              <a:t>Acute myoglobinuric renal failure …..dialysis</a:t>
            </a:r>
            <a:endParaRPr/>
          </a:p>
          <a:p>
            <a:pPr marL="0" lvl="0" indent="0" algn="l" rtl="0">
              <a:lnSpc>
                <a:spcPct val="110000"/>
              </a:lnSpc>
              <a:spcBef>
                <a:spcPts val="930"/>
              </a:spcBef>
              <a:spcAft>
                <a:spcPts val="0"/>
              </a:spcAft>
              <a:buClr>
                <a:schemeClr val="dk1"/>
              </a:buClr>
              <a:buSzPct val="100000"/>
              <a:buNone/>
            </a:pPr>
            <a:r>
              <a:rPr lang="en-US" sz="2400"/>
              <a:t>Arrhythmias, DIC, Sepsis, ARDS </a:t>
            </a:r>
            <a:endParaRPr/>
          </a:p>
          <a:p>
            <a:pPr marL="0" lvl="0" indent="0" algn="l" rtl="0">
              <a:lnSpc>
                <a:spcPct val="90000"/>
              </a:lnSpc>
              <a:spcBef>
                <a:spcPts val="1000"/>
              </a:spcBef>
              <a:spcAft>
                <a:spcPts val="0"/>
              </a:spcAft>
              <a:buClr>
                <a:schemeClr val="dk1"/>
              </a:buClr>
              <a:buSzPct val="100000"/>
              <a:buNone/>
            </a:pPr>
            <a:endParaRPr/>
          </a:p>
        </p:txBody>
      </p:sp>
      <p:pic>
        <p:nvPicPr>
          <p:cNvPr id="539" name="Google Shape;539;p43" descr="rubble3.jpg"/>
          <p:cNvPicPr preferRelativeResize="0"/>
          <p:nvPr/>
        </p:nvPicPr>
        <p:blipFill rotWithShape="1">
          <a:blip r:embed="rId3">
            <a:alphaModFix/>
          </a:blip>
          <a:srcRect/>
          <a:stretch/>
        </p:blipFill>
        <p:spPr>
          <a:xfrm>
            <a:off x="7529208" y="227852"/>
            <a:ext cx="4319081" cy="3241886"/>
          </a:xfrm>
          <a:prstGeom prst="rect">
            <a:avLst/>
          </a:prstGeom>
          <a:noFill/>
          <a:ln>
            <a:noFill/>
          </a:ln>
          <a:effectLst>
            <a:outerShdw dist="139700" dir="2700000" algn="tl" rotWithShape="0">
              <a:srgbClr val="333333">
                <a:alpha val="64705"/>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4"/>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Transport considerations </a:t>
            </a:r>
            <a:endParaRPr/>
          </a:p>
        </p:txBody>
      </p:sp>
      <p:sp>
        <p:nvSpPr>
          <p:cNvPr id="545" name="Google Shape;545;p44"/>
          <p:cNvSpPr txBox="1">
            <a:spLocks noGrp="1"/>
          </p:cNvSpPr>
          <p:nvPr>
            <p:ph type="body" idx="1"/>
          </p:nvPr>
        </p:nvSpPr>
        <p:spPr>
          <a:xfrm>
            <a:off x="838200" y="1825625"/>
            <a:ext cx="10515600" cy="4000744"/>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70000"/>
              </a:lnSpc>
              <a:spcBef>
                <a:spcPts val="0"/>
              </a:spcBef>
              <a:spcAft>
                <a:spcPts val="0"/>
              </a:spcAft>
              <a:buClr>
                <a:schemeClr val="dk1"/>
              </a:buClr>
              <a:buSzPct val="100000"/>
              <a:buChar char="•"/>
            </a:pPr>
            <a:r>
              <a:rPr lang="en-US" sz="2400" b="1" u="sng"/>
              <a:t>Ideally transport to (pediatric) Trauma Center:</a:t>
            </a:r>
            <a:endParaRPr/>
          </a:p>
          <a:p>
            <a:pPr marL="685800" lvl="1" indent="-228600" algn="l" rtl="0">
              <a:lnSpc>
                <a:spcPct val="90000"/>
              </a:lnSpc>
              <a:spcBef>
                <a:spcPts val="500"/>
              </a:spcBef>
              <a:spcAft>
                <a:spcPts val="0"/>
              </a:spcAft>
              <a:buClr>
                <a:schemeClr val="dk1"/>
              </a:buClr>
              <a:buSzPct val="100000"/>
              <a:buChar char="•"/>
            </a:pPr>
            <a:r>
              <a:rPr lang="en-US" sz="2000"/>
              <a:t>Blunt injuries:  with significant injury and /or physiologic compromise</a:t>
            </a:r>
            <a:endParaRPr/>
          </a:p>
          <a:p>
            <a:pPr marL="685800" lvl="1" indent="-228600" algn="l" rtl="0">
              <a:lnSpc>
                <a:spcPct val="170000"/>
              </a:lnSpc>
              <a:spcBef>
                <a:spcPts val="500"/>
              </a:spcBef>
              <a:spcAft>
                <a:spcPts val="0"/>
              </a:spcAft>
              <a:buClr>
                <a:schemeClr val="dk1"/>
              </a:buClr>
              <a:buSzPct val="100000"/>
              <a:buChar char="•"/>
            </a:pPr>
            <a:r>
              <a:rPr lang="en-US" sz="2000"/>
              <a:t>Penetrating injuries to the thorax, abdomen, head and neck</a:t>
            </a:r>
            <a:endParaRPr/>
          </a:p>
          <a:p>
            <a:pPr marL="685800" lvl="1" indent="-228600" algn="l" rtl="0">
              <a:lnSpc>
                <a:spcPct val="170000"/>
              </a:lnSpc>
              <a:spcBef>
                <a:spcPts val="500"/>
              </a:spcBef>
              <a:spcAft>
                <a:spcPts val="0"/>
              </a:spcAft>
              <a:buClr>
                <a:schemeClr val="dk1"/>
              </a:buClr>
              <a:buSzPct val="100000"/>
              <a:buChar char="•"/>
            </a:pPr>
            <a:r>
              <a:rPr lang="en-US" sz="2000"/>
              <a:t>Multiple extremity injuries</a:t>
            </a:r>
            <a:endParaRPr/>
          </a:p>
          <a:p>
            <a:pPr marL="685800" lvl="1" indent="-228600" algn="l" rtl="0">
              <a:lnSpc>
                <a:spcPct val="170000"/>
              </a:lnSpc>
              <a:spcBef>
                <a:spcPts val="500"/>
              </a:spcBef>
              <a:spcAft>
                <a:spcPts val="0"/>
              </a:spcAft>
              <a:buClr>
                <a:schemeClr val="dk1"/>
              </a:buClr>
              <a:buSzPct val="100000"/>
              <a:buChar char="•"/>
            </a:pPr>
            <a:r>
              <a:rPr lang="en-US" sz="2000"/>
              <a:t>Head injury with any altered mental status</a:t>
            </a:r>
            <a:endParaRPr/>
          </a:p>
          <a:p>
            <a:pPr marL="228600" lvl="0" indent="-228600" algn="l" rtl="0">
              <a:lnSpc>
                <a:spcPct val="160000"/>
              </a:lnSpc>
              <a:spcBef>
                <a:spcPts val="1000"/>
              </a:spcBef>
              <a:spcAft>
                <a:spcPts val="0"/>
              </a:spcAft>
              <a:buClr>
                <a:schemeClr val="dk1"/>
              </a:buClr>
              <a:buSzPct val="100000"/>
              <a:buChar char="•"/>
            </a:pPr>
            <a:r>
              <a:rPr lang="en-US" sz="2400" b="1" u="sng"/>
              <a:t>Transport to Burn Center: (high risk burns)</a:t>
            </a:r>
            <a:endParaRPr/>
          </a:p>
          <a:p>
            <a:pPr marL="685800" lvl="1" indent="-228600" algn="l" rtl="0">
              <a:lnSpc>
                <a:spcPct val="110000"/>
              </a:lnSpc>
              <a:spcBef>
                <a:spcPts val="278"/>
              </a:spcBef>
              <a:spcAft>
                <a:spcPts val="0"/>
              </a:spcAft>
              <a:buClr>
                <a:schemeClr val="dk1"/>
              </a:buClr>
              <a:buSzPct val="100000"/>
              <a:buChar char="•"/>
            </a:pPr>
            <a:r>
              <a:rPr lang="en-US" sz="2000"/>
              <a:t>&gt; 10% second degree</a:t>
            </a:r>
            <a:endParaRPr/>
          </a:p>
          <a:p>
            <a:pPr marL="685800" lvl="1" indent="-228600" algn="l" rtl="0">
              <a:lnSpc>
                <a:spcPct val="110000"/>
              </a:lnSpc>
              <a:spcBef>
                <a:spcPts val="278"/>
              </a:spcBef>
              <a:spcAft>
                <a:spcPts val="0"/>
              </a:spcAft>
              <a:buClr>
                <a:schemeClr val="dk1"/>
              </a:buClr>
              <a:buSzPct val="100000"/>
              <a:buChar char="•"/>
            </a:pPr>
            <a:r>
              <a:rPr lang="en-US" sz="2000"/>
              <a:t>&gt; 5% third degree</a:t>
            </a:r>
            <a:endParaRPr/>
          </a:p>
          <a:p>
            <a:pPr marL="685800" lvl="1" indent="-228600" algn="l" rtl="0">
              <a:lnSpc>
                <a:spcPct val="110000"/>
              </a:lnSpc>
              <a:spcBef>
                <a:spcPts val="278"/>
              </a:spcBef>
              <a:spcAft>
                <a:spcPts val="0"/>
              </a:spcAft>
              <a:buClr>
                <a:schemeClr val="dk1"/>
              </a:buClr>
              <a:buSzPct val="100000"/>
              <a:buChar char="•"/>
            </a:pPr>
            <a:r>
              <a:rPr lang="en-US" sz="2000"/>
              <a:t>Any inhalation injury</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0"/>
        <p:cNvGrpSpPr/>
        <p:nvPr/>
      </p:nvGrpSpPr>
      <p:grpSpPr>
        <a:xfrm>
          <a:off x="0" y="0"/>
          <a:ext cx="0" cy="0"/>
          <a:chOff x="0" y="0"/>
          <a:chExt cx="0" cy="0"/>
        </a:xfrm>
      </p:grpSpPr>
      <p:sp>
        <p:nvSpPr>
          <p:cNvPr id="551" name="Google Shape;551;p4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2" name="Google Shape;552;p45"/>
          <p:cNvSpPr/>
          <p:nvPr/>
        </p:nvSpPr>
        <p:spPr>
          <a:xfrm>
            <a:off x="-1" y="0"/>
            <a:ext cx="6096002" cy="6858000"/>
          </a:xfrm>
          <a:custGeom>
            <a:avLst/>
            <a:gdLst/>
            <a:ahLst/>
            <a:cxnLst/>
            <a:rect l="l" t="t" r="r" b="b"/>
            <a:pathLst>
              <a:path w="6096002" h="6858000" extrusionOk="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88900" dist="38100" algn="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3" name="Google Shape;553;p45"/>
          <p:cNvSpPr/>
          <p:nvPr/>
        </p:nvSpPr>
        <p:spPr>
          <a:xfrm>
            <a:off x="0" y="0"/>
            <a:ext cx="6085370" cy="6858000"/>
          </a:xfrm>
          <a:custGeom>
            <a:avLst/>
            <a:gdLst/>
            <a:ahLst/>
            <a:cxnLst/>
            <a:rect l="l" t="t" r="r" b="b"/>
            <a:pathLst>
              <a:path w="6085370" h="6858000" extrusionOk="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4" name="Google Shape;554;p45"/>
          <p:cNvSpPr txBox="1">
            <a:spLocks noGrp="1"/>
          </p:cNvSpPr>
          <p:nvPr>
            <p:ph type="title"/>
          </p:nvPr>
        </p:nvSpPr>
        <p:spPr>
          <a:xfrm>
            <a:off x="438913" y="859536"/>
            <a:ext cx="4832802" cy="12435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sz="3400"/>
              <a:t>To immobilize or not to immobilize?</a:t>
            </a:r>
            <a:endParaRPr/>
          </a:p>
        </p:txBody>
      </p:sp>
      <p:sp>
        <p:nvSpPr>
          <p:cNvPr id="555" name="Google Shape;555;p45"/>
          <p:cNvSpPr/>
          <p:nvPr/>
        </p:nvSpPr>
        <p:spPr>
          <a:xfrm>
            <a:off x="0" y="115214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 name="Google Shape;556;p45"/>
          <p:cNvSpPr/>
          <p:nvPr/>
        </p:nvSpPr>
        <p:spPr>
          <a:xfrm>
            <a:off x="438912" y="2185062"/>
            <a:ext cx="49834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57" name="Google Shape;557;p45"/>
          <p:cNvSpPr txBox="1">
            <a:spLocks noGrp="1"/>
          </p:cNvSpPr>
          <p:nvPr>
            <p:ph type="body" idx="1"/>
          </p:nvPr>
        </p:nvSpPr>
        <p:spPr>
          <a:xfrm>
            <a:off x="438912" y="2512611"/>
            <a:ext cx="5646458" cy="366435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500"/>
              <a:buChar char="•"/>
            </a:pPr>
            <a:r>
              <a:rPr lang="en-US" sz="1500"/>
              <a:t>Spine immobilization can CAUSE injuries:</a:t>
            </a:r>
            <a:endParaRPr/>
          </a:p>
          <a:p>
            <a:pPr marL="685800" lvl="1" indent="-228600" algn="l" rtl="0">
              <a:lnSpc>
                <a:spcPct val="90000"/>
              </a:lnSpc>
              <a:spcBef>
                <a:spcPts val="500"/>
              </a:spcBef>
              <a:spcAft>
                <a:spcPts val="0"/>
              </a:spcAft>
              <a:buClr>
                <a:schemeClr val="dk1"/>
              </a:buClr>
              <a:buSzPts val="1500"/>
              <a:buChar char="•"/>
            </a:pPr>
            <a:r>
              <a:rPr lang="en-US" sz="1500"/>
              <a:t>Backboard = pressure ulcer</a:t>
            </a:r>
            <a:endParaRPr/>
          </a:p>
          <a:p>
            <a:pPr marL="685800" lvl="1" indent="-228600" algn="l" rtl="0">
              <a:lnSpc>
                <a:spcPct val="90000"/>
              </a:lnSpc>
              <a:spcBef>
                <a:spcPts val="500"/>
              </a:spcBef>
              <a:spcAft>
                <a:spcPts val="0"/>
              </a:spcAft>
              <a:buClr>
                <a:schemeClr val="dk1"/>
              </a:buClr>
              <a:buSzPts val="1500"/>
              <a:buChar char="•"/>
            </a:pPr>
            <a:r>
              <a:rPr lang="en-US" sz="1500"/>
              <a:t>Poor C-spine immobilization can impair airway</a:t>
            </a:r>
            <a:endParaRPr/>
          </a:p>
          <a:p>
            <a:pPr marL="685800" lvl="1" indent="-228600" algn="l" rtl="0">
              <a:lnSpc>
                <a:spcPct val="90000"/>
              </a:lnSpc>
              <a:spcBef>
                <a:spcPts val="500"/>
              </a:spcBef>
              <a:spcAft>
                <a:spcPts val="0"/>
              </a:spcAft>
              <a:buClr>
                <a:schemeClr val="dk1"/>
              </a:buClr>
              <a:buSzPts val="1500"/>
              <a:buChar char="•"/>
            </a:pPr>
            <a:r>
              <a:rPr lang="en-US" sz="1500"/>
              <a:t>Extraction C-collar = pressure ulcer</a:t>
            </a:r>
            <a:endParaRPr/>
          </a:p>
          <a:p>
            <a:pPr marL="228600" lvl="0" indent="-228600" algn="l" rtl="0">
              <a:lnSpc>
                <a:spcPct val="90000"/>
              </a:lnSpc>
              <a:spcBef>
                <a:spcPts val="1000"/>
              </a:spcBef>
              <a:spcAft>
                <a:spcPts val="0"/>
              </a:spcAft>
              <a:buClr>
                <a:schemeClr val="dk1"/>
              </a:buClr>
              <a:buSzPts val="1500"/>
              <a:buChar char="•"/>
            </a:pPr>
            <a:r>
              <a:rPr lang="en-US" sz="1500"/>
              <a:t>Spine immobilization usually not needed for penetrating trauma</a:t>
            </a:r>
            <a:endParaRPr/>
          </a:p>
          <a:p>
            <a:pPr marL="228600" lvl="0" indent="-228600" algn="l" rtl="0">
              <a:lnSpc>
                <a:spcPct val="90000"/>
              </a:lnSpc>
              <a:spcBef>
                <a:spcPts val="1000"/>
              </a:spcBef>
              <a:spcAft>
                <a:spcPts val="0"/>
              </a:spcAft>
              <a:buClr>
                <a:schemeClr val="dk1"/>
              </a:buClr>
              <a:buSzPts val="1500"/>
              <a:buChar char="•"/>
            </a:pPr>
            <a:r>
              <a:rPr lang="en-US" sz="1500"/>
              <a:t>C-spine injuries do occur in kids (but less….)</a:t>
            </a:r>
            <a:endParaRPr/>
          </a:p>
          <a:p>
            <a:pPr marL="685800" lvl="1" indent="-228600" algn="l" rtl="0">
              <a:lnSpc>
                <a:spcPct val="90000"/>
              </a:lnSpc>
              <a:spcBef>
                <a:spcPts val="500"/>
              </a:spcBef>
              <a:spcAft>
                <a:spcPts val="0"/>
              </a:spcAft>
              <a:buClr>
                <a:schemeClr val="dk1"/>
              </a:buClr>
              <a:buSzPts val="1500"/>
              <a:buChar char="•"/>
            </a:pPr>
            <a:r>
              <a:rPr lang="en-US" sz="1500"/>
              <a:t>Use proper technique, alignment</a:t>
            </a:r>
            <a:endParaRPr/>
          </a:p>
          <a:p>
            <a:pPr marL="685800" lvl="1" indent="-228600" algn="l" rtl="0">
              <a:lnSpc>
                <a:spcPct val="90000"/>
              </a:lnSpc>
              <a:spcBef>
                <a:spcPts val="500"/>
              </a:spcBef>
              <a:spcAft>
                <a:spcPts val="0"/>
              </a:spcAft>
              <a:buClr>
                <a:schemeClr val="dk1"/>
              </a:buClr>
              <a:buSzPts val="1500"/>
              <a:buChar char="•"/>
            </a:pPr>
            <a:r>
              <a:rPr lang="en-US" sz="1500"/>
              <a:t>Pad any extraction equipment</a:t>
            </a:r>
            <a:endParaRPr/>
          </a:p>
          <a:p>
            <a:pPr marL="685800" lvl="1" indent="-228600" algn="l" rtl="0">
              <a:lnSpc>
                <a:spcPct val="90000"/>
              </a:lnSpc>
              <a:spcBef>
                <a:spcPts val="500"/>
              </a:spcBef>
              <a:spcAft>
                <a:spcPts val="0"/>
              </a:spcAft>
              <a:buClr>
                <a:schemeClr val="dk1"/>
              </a:buClr>
              <a:buSzPts val="1500"/>
              <a:buChar char="•"/>
            </a:pPr>
            <a:r>
              <a:rPr lang="en-US" sz="1500"/>
              <a:t>Remove backboard as soon as possible (roll and slide) (less than 1 hour)</a:t>
            </a:r>
            <a:endParaRPr/>
          </a:p>
          <a:p>
            <a:pPr marL="685800" lvl="1" indent="-228600" algn="l" rtl="0">
              <a:lnSpc>
                <a:spcPct val="90000"/>
              </a:lnSpc>
              <a:spcBef>
                <a:spcPts val="500"/>
              </a:spcBef>
              <a:spcAft>
                <a:spcPts val="0"/>
              </a:spcAft>
              <a:buClr>
                <a:schemeClr val="dk1"/>
              </a:buClr>
              <a:buSzPts val="1500"/>
              <a:buChar char="•"/>
            </a:pPr>
            <a:r>
              <a:rPr lang="en-US" sz="1500"/>
              <a:t>Laying flat on stretcher is good TLS spine precaution (board only for changing beds and transport)</a:t>
            </a:r>
            <a:endParaRPr/>
          </a:p>
          <a:p>
            <a:pPr marL="685800" lvl="1" indent="-133350" algn="l" rtl="0">
              <a:lnSpc>
                <a:spcPct val="90000"/>
              </a:lnSpc>
              <a:spcBef>
                <a:spcPts val="500"/>
              </a:spcBef>
              <a:spcAft>
                <a:spcPts val="0"/>
              </a:spcAft>
              <a:buClr>
                <a:schemeClr val="dk1"/>
              </a:buClr>
              <a:buSzPts val="1500"/>
              <a:buNone/>
            </a:pPr>
            <a:endParaRPr sz="1500"/>
          </a:p>
          <a:p>
            <a:pPr marL="685800" lvl="1" indent="-133350" algn="l" rtl="0">
              <a:lnSpc>
                <a:spcPct val="90000"/>
              </a:lnSpc>
              <a:spcBef>
                <a:spcPts val="500"/>
              </a:spcBef>
              <a:spcAft>
                <a:spcPts val="0"/>
              </a:spcAft>
              <a:buClr>
                <a:schemeClr val="dk1"/>
              </a:buClr>
              <a:buSzPts val="1500"/>
              <a:buNone/>
            </a:pPr>
            <a:endParaRPr sz="1500"/>
          </a:p>
        </p:txBody>
      </p:sp>
      <p:pic>
        <p:nvPicPr>
          <p:cNvPr id="558" name="Google Shape;558;p45"/>
          <p:cNvPicPr preferRelativeResize="0"/>
          <p:nvPr/>
        </p:nvPicPr>
        <p:blipFill rotWithShape="1">
          <a:blip r:embed="rId3">
            <a:alphaModFix/>
          </a:blip>
          <a:srcRect/>
          <a:stretch/>
        </p:blipFill>
        <p:spPr>
          <a:xfrm>
            <a:off x="6998701" y="521899"/>
            <a:ext cx="4754386" cy="2531556"/>
          </a:xfrm>
          <a:prstGeom prst="rect">
            <a:avLst/>
          </a:prstGeom>
          <a:noFill/>
          <a:ln>
            <a:noFill/>
          </a:ln>
        </p:spPr>
      </p:pic>
      <p:pic>
        <p:nvPicPr>
          <p:cNvPr id="559" name="Google Shape;559;p45"/>
          <p:cNvPicPr preferRelativeResize="0"/>
          <p:nvPr/>
        </p:nvPicPr>
        <p:blipFill rotWithShape="1">
          <a:blip r:embed="rId4">
            <a:alphaModFix/>
          </a:blip>
          <a:srcRect/>
          <a:stretch/>
        </p:blipFill>
        <p:spPr>
          <a:xfrm>
            <a:off x="6998701" y="3778399"/>
            <a:ext cx="4754386" cy="22226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3"/>
        <p:cNvGrpSpPr/>
        <p:nvPr/>
      </p:nvGrpSpPr>
      <p:grpSpPr>
        <a:xfrm>
          <a:off x="0" y="0"/>
          <a:ext cx="0" cy="0"/>
          <a:chOff x="0" y="0"/>
          <a:chExt cx="0" cy="0"/>
        </a:xfrm>
      </p:grpSpPr>
      <p:sp>
        <p:nvSpPr>
          <p:cNvPr id="564" name="Google Shape;564;p4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5" name="Google Shape;565;p46"/>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Arial"/>
              <a:buNone/>
            </a:pPr>
            <a:r>
              <a:rPr lang="en-US" sz="5400"/>
              <a:t>Summary</a:t>
            </a:r>
            <a:endParaRPr/>
          </a:p>
        </p:txBody>
      </p:sp>
      <p:sp>
        <p:nvSpPr>
          <p:cNvPr id="566" name="Google Shape;566;p46"/>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7" name="Google Shape;567;p46"/>
          <p:cNvSpPr txBox="1">
            <a:spLocks noGrp="1"/>
          </p:cNvSpPr>
          <p:nvPr>
            <p:ph type="body" idx="1"/>
          </p:nvPr>
        </p:nvSpPr>
        <p:spPr>
          <a:xfrm>
            <a:off x="572493" y="2071316"/>
            <a:ext cx="6713552" cy="41191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Trauma in a disaster setting can be overwhelming</a:t>
            </a:r>
            <a:endParaRPr/>
          </a:p>
          <a:p>
            <a:pPr marL="685800" lvl="1" indent="-228600" algn="l" rtl="0">
              <a:lnSpc>
                <a:spcPct val="90000"/>
              </a:lnSpc>
              <a:spcBef>
                <a:spcPts val="500"/>
              </a:spcBef>
              <a:spcAft>
                <a:spcPts val="0"/>
              </a:spcAft>
              <a:buClr>
                <a:schemeClr val="dk1"/>
              </a:buClr>
              <a:buSzPts val="2200"/>
              <a:buChar char="•"/>
            </a:pPr>
            <a:r>
              <a:rPr lang="en-US" sz="2200"/>
              <a:t>Primary survey – </a:t>
            </a:r>
            <a:r>
              <a:rPr lang="en-US" sz="22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X</a:t>
            </a:r>
            <a:r>
              <a:rPr lang="en-US" sz="2200"/>
              <a:t>ABCDE </a:t>
            </a:r>
            <a:endParaRPr/>
          </a:p>
          <a:p>
            <a:pPr marL="1143000" lvl="2" indent="-228600" algn="l" rtl="0">
              <a:lnSpc>
                <a:spcPct val="90000"/>
              </a:lnSpc>
              <a:spcBef>
                <a:spcPts val="500"/>
              </a:spcBef>
              <a:spcAft>
                <a:spcPts val="0"/>
              </a:spcAft>
              <a:buClr>
                <a:schemeClr val="dk1"/>
              </a:buClr>
              <a:buSzPts val="2200"/>
              <a:buChar char="•"/>
            </a:pPr>
            <a:r>
              <a:rPr lang="en-US" sz="2200"/>
              <a:t>Find the threats to life</a:t>
            </a:r>
            <a:endParaRPr/>
          </a:p>
          <a:p>
            <a:pPr marL="1143000" lvl="2" indent="-228600" algn="l" rtl="0">
              <a:lnSpc>
                <a:spcPct val="90000"/>
              </a:lnSpc>
              <a:spcBef>
                <a:spcPts val="500"/>
              </a:spcBef>
              <a:spcAft>
                <a:spcPts val="0"/>
              </a:spcAft>
              <a:buClr>
                <a:schemeClr val="dk1"/>
              </a:buClr>
              <a:buSzPts val="2200"/>
              <a:buChar char="•"/>
            </a:pPr>
            <a:r>
              <a:rPr lang="en-US" sz="2200"/>
              <a:t>Fix it first then move on</a:t>
            </a:r>
            <a:endParaRPr/>
          </a:p>
          <a:p>
            <a:pPr marL="685800" lvl="1" indent="-228600" algn="l" rtl="0">
              <a:lnSpc>
                <a:spcPct val="90000"/>
              </a:lnSpc>
              <a:spcBef>
                <a:spcPts val="500"/>
              </a:spcBef>
              <a:spcAft>
                <a:spcPts val="0"/>
              </a:spcAft>
              <a:buClr>
                <a:schemeClr val="dk1"/>
              </a:buClr>
              <a:buSzPts val="2200"/>
              <a:buChar char="•"/>
            </a:pPr>
            <a:r>
              <a:rPr lang="en-US" sz="2200"/>
              <a:t>Secondary survey </a:t>
            </a:r>
            <a:endParaRPr/>
          </a:p>
          <a:p>
            <a:pPr marL="1143000" lvl="2" indent="-228600" algn="l" rtl="0">
              <a:lnSpc>
                <a:spcPct val="90000"/>
              </a:lnSpc>
              <a:spcBef>
                <a:spcPts val="500"/>
              </a:spcBef>
              <a:spcAft>
                <a:spcPts val="0"/>
              </a:spcAft>
              <a:buClr>
                <a:schemeClr val="dk1"/>
              </a:buClr>
              <a:buSzPts val="2200"/>
              <a:buChar char="•"/>
            </a:pPr>
            <a:r>
              <a:rPr lang="en-US" sz="2200"/>
              <a:t>Find the other injuries</a:t>
            </a:r>
            <a:endParaRPr/>
          </a:p>
          <a:p>
            <a:pPr marL="228600" lvl="0" indent="-228600" algn="l" rtl="0">
              <a:lnSpc>
                <a:spcPct val="90000"/>
              </a:lnSpc>
              <a:spcBef>
                <a:spcPts val="1000"/>
              </a:spcBef>
              <a:spcAft>
                <a:spcPts val="0"/>
              </a:spcAft>
              <a:buClr>
                <a:schemeClr val="dk1"/>
              </a:buClr>
              <a:buSzPts val="2200"/>
              <a:buChar char="•"/>
            </a:pPr>
            <a:r>
              <a:rPr lang="en-US" sz="2200"/>
              <a:t>Kids are different</a:t>
            </a:r>
            <a:endParaRPr/>
          </a:p>
          <a:p>
            <a:pPr marL="228600" lvl="0" indent="-228600" algn="l" rtl="0">
              <a:lnSpc>
                <a:spcPct val="90000"/>
              </a:lnSpc>
              <a:spcBef>
                <a:spcPts val="1000"/>
              </a:spcBef>
              <a:spcAft>
                <a:spcPts val="0"/>
              </a:spcAft>
              <a:buClr>
                <a:schemeClr val="dk1"/>
              </a:buClr>
              <a:buSzPts val="2200"/>
              <a:buChar char="•"/>
            </a:pPr>
            <a:r>
              <a:rPr lang="en-US" sz="2200"/>
              <a:t>Re-evaluate frequently</a:t>
            </a:r>
            <a:endParaRPr/>
          </a:p>
          <a:p>
            <a:pPr marL="228600" lvl="0" indent="-228600" algn="l" rtl="0">
              <a:lnSpc>
                <a:spcPct val="90000"/>
              </a:lnSpc>
              <a:spcBef>
                <a:spcPts val="1000"/>
              </a:spcBef>
              <a:spcAft>
                <a:spcPts val="0"/>
              </a:spcAft>
              <a:buClr>
                <a:schemeClr val="dk1"/>
              </a:buClr>
              <a:buSzPts val="2200"/>
              <a:buChar char="•"/>
            </a:pPr>
            <a:r>
              <a:rPr lang="en-US" sz="2200"/>
              <a:t>Use your resources</a:t>
            </a:r>
            <a:endParaRPr/>
          </a:p>
          <a:p>
            <a:pPr marL="685800" lvl="1" indent="-88900" algn="l" rtl="0">
              <a:lnSpc>
                <a:spcPct val="90000"/>
              </a:lnSpc>
              <a:spcBef>
                <a:spcPts val="500"/>
              </a:spcBef>
              <a:spcAft>
                <a:spcPts val="0"/>
              </a:spcAft>
              <a:buClr>
                <a:schemeClr val="dk1"/>
              </a:buClr>
              <a:buSzPts val="2200"/>
              <a:buNone/>
            </a:pPr>
            <a:endParaRPr sz="2200"/>
          </a:p>
        </p:txBody>
      </p:sp>
      <p:pic>
        <p:nvPicPr>
          <p:cNvPr id="568" name="Google Shape;568;p46"/>
          <p:cNvPicPr preferRelativeResize="0"/>
          <p:nvPr/>
        </p:nvPicPr>
        <p:blipFill rotWithShape="1">
          <a:blip r:embed="rId3">
            <a:alphaModFix/>
          </a:blip>
          <a:srcRect l="12645" r="15202" b="2"/>
          <a:stretch/>
        </p:blipFill>
        <p:spPr>
          <a:xfrm>
            <a:off x="7675658" y="2093976"/>
            <a:ext cx="3941064" cy="409651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47" descr="A blue sign with white text&#10;&#10;Description automatically generated with medium confidence"/>
          <p:cNvPicPr preferRelativeResize="0"/>
          <p:nvPr/>
        </p:nvPicPr>
        <p:blipFill rotWithShape="1">
          <a:blip r:embed="rId3">
            <a:alphaModFix/>
          </a:blip>
          <a:srcRect/>
          <a:stretch/>
        </p:blipFill>
        <p:spPr>
          <a:xfrm>
            <a:off x="374766" y="5969114"/>
            <a:ext cx="1520852" cy="643864"/>
          </a:xfrm>
          <a:prstGeom prst="rect">
            <a:avLst/>
          </a:prstGeom>
          <a:noFill/>
          <a:ln>
            <a:noFill/>
          </a:ln>
        </p:spPr>
      </p:pic>
      <p:pic>
        <p:nvPicPr>
          <p:cNvPr id="574" name="Google Shape;574;p47" descr="Graphical user interface, text, application, chat or text message&#10;&#10;Description automatically generated"/>
          <p:cNvPicPr preferRelativeResize="0"/>
          <p:nvPr/>
        </p:nvPicPr>
        <p:blipFill rotWithShape="1">
          <a:blip r:embed="rId4">
            <a:alphaModFix/>
          </a:blip>
          <a:srcRect/>
          <a:stretch/>
        </p:blipFill>
        <p:spPr>
          <a:xfrm>
            <a:off x="2094564" y="5828934"/>
            <a:ext cx="873490" cy="924223"/>
          </a:xfrm>
          <a:prstGeom prst="rect">
            <a:avLst/>
          </a:prstGeom>
          <a:noFill/>
          <a:ln>
            <a:noFill/>
          </a:ln>
        </p:spPr>
      </p:pic>
      <p:sp>
        <p:nvSpPr>
          <p:cNvPr id="575" name="Google Shape;575;p47"/>
          <p:cNvSpPr txBox="1"/>
          <p:nvPr/>
        </p:nvSpPr>
        <p:spPr>
          <a:xfrm>
            <a:off x="555328" y="1471831"/>
            <a:ext cx="9868832" cy="533299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Perform after primary survey is complete and issues are addressed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Head to toe examination </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Vital signs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Looking for any signs of injury</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Include back (with a log-roll to protect the spine) and perineum</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Palpate everything!</a:t>
            </a:r>
            <a:endParaRPr/>
          </a:p>
          <a:p>
            <a:pPr marL="742950" marR="0" lvl="1" indent="-158750" algn="l" rtl="0">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AMPLE history:</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Allergies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Medications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Past medical/surgical history</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Last meal / LMP</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Events leading up to the trauma</a:t>
            </a:r>
            <a:endParaRPr/>
          </a:p>
          <a:p>
            <a:pPr marL="742950" marR="0" lvl="1" indent="-158750" algn="l" rtl="0">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457200" marR="0" lvl="1" indent="0" algn="l" rtl="0">
              <a:spcBef>
                <a:spcPts val="0"/>
              </a:spcBef>
              <a:spcAft>
                <a:spcPts val="0"/>
              </a:spcAft>
              <a:buNone/>
            </a:pPr>
            <a:r>
              <a:rPr lang="en-US" sz="2000" b="0" i="0" u="none" strike="noStrike" cap="none">
                <a:solidFill>
                  <a:schemeClr val="dk1"/>
                </a:solidFill>
                <a:latin typeface="Arial"/>
                <a:ea typeface="Arial"/>
                <a:cs typeface="Arial"/>
                <a:sym typeface="Arial"/>
              </a:rPr>
              <a:t> </a:t>
            </a:r>
            <a:endParaRPr/>
          </a:p>
          <a:p>
            <a:pPr marL="0" marR="0" lvl="0" indent="0" algn="l" rtl="0">
              <a:lnSpc>
                <a:spcPct val="200000"/>
              </a:lnSpc>
              <a:spcBef>
                <a:spcPts val="0"/>
              </a:spcBef>
              <a:spcAft>
                <a:spcPts val="0"/>
              </a:spcAft>
              <a:buNone/>
            </a:pPr>
            <a:endParaRPr sz="2400" b="1">
              <a:solidFill>
                <a:schemeClr val="dk1"/>
              </a:solidFill>
              <a:latin typeface="Arial"/>
              <a:ea typeface="Arial"/>
              <a:cs typeface="Arial"/>
              <a:sym typeface="Arial"/>
            </a:endParaRPr>
          </a:p>
        </p:txBody>
      </p:sp>
      <p:sp>
        <p:nvSpPr>
          <p:cNvPr id="576" name="Google Shape;576;p47"/>
          <p:cNvSpPr txBox="1"/>
          <p:nvPr/>
        </p:nvSpPr>
        <p:spPr>
          <a:xfrm>
            <a:off x="566665" y="825500"/>
            <a:ext cx="424663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Secondary Survey </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idx="4294967295"/>
          </p:nvPr>
        </p:nvSpPr>
        <p:spPr>
          <a:xfrm>
            <a:off x="2047875" y="276225"/>
            <a:ext cx="3816350" cy="1081088"/>
          </a:xfrm>
          <a:prstGeom prst="rect">
            <a:avLst/>
          </a:prstGeom>
          <a:noFill/>
          <a:ln>
            <a:noFill/>
          </a:ln>
        </p:spPr>
        <p:txBody>
          <a:bodyPr spcFirstLastPara="1" wrap="square" lIns="90475" tIns="44450" rIns="90475" bIns="4445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TRAUMA - </a:t>
            </a:r>
            <a:r>
              <a:rPr lang="en-US" sz="3400"/>
              <a:t> </a:t>
            </a:r>
            <a:br>
              <a:rPr lang="en-US" sz="3400"/>
            </a:br>
            <a:r>
              <a:rPr lang="en-US" sz="2800"/>
              <a:t>PRIMARY SURVEY</a:t>
            </a:r>
            <a:endParaRPr/>
          </a:p>
        </p:txBody>
      </p:sp>
      <p:sp>
        <p:nvSpPr>
          <p:cNvPr id="148" name="Google Shape;148;p5"/>
          <p:cNvSpPr txBox="1">
            <a:spLocks noGrp="1"/>
          </p:cNvSpPr>
          <p:nvPr>
            <p:ph type="body" idx="4294967295"/>
          </p:nvPr>
        </p:nvSpPr>
        <p:spPr>
          <a:xfrm>
            <a:off x="1981200" y="1534095"/>
            <a:ext cx="8229600" cy="4525962"/>
          </a:xfrm>
          <a:prstGeom prst="rect">
            <a:avLst/>
          </a:prstGeom>
          <a:noFill/>
          <a:ln>
            <a:noFill/>
          </a:ln>
        </p:spPr>
        <p:txBody>
          <a:bodyPr spcFirstLastPara="1" wrap="square" lIns="90475" tIns="44450" rIns="90475" bIns="44450" anchor="t" anchorCtr="0">
            <a:normAutofit/>
          </a:bodyPr>
          <a:lstStyle/>
          <a:p>
            <a:pPr marL="228600" lvl="0" indent="-228600" algn="l" rtl="0">
              <a:lnSpc>
                <a:spcPct val="140000"/>
              </a:lnSpc>
              <a:spcBef>
                <a:spcPts val="0"/>
              </a:spcBef>
              <a:spcAft>
                <a:spcPts val="0"/>
              </a:spcAft>
              <a:buClr>
                <a:schemeClr val="dk1"/>
              </a:buClr>
              <a:buSzPts val="2400"/>
              <a:buFont typeface="Arial"/>
              <a:buNone/>
            </a:pPr>
            <a:r>
              <a:rPr lang="en-US" sz="2400" b="1"/>
              <a:t>Goal = identify and treat threats to life</a:t>
            </a:r>
            <a:endParaRPr/>
          </a:p>
          <a:p>
            <a:pPr marL="228600" lvl="0" indent="-228600" algn="l" rtl="0">
              <a:lnSpc>
                <a:spcPct val="140000"/>
              </a:lnSpc>
              <a:spcBef>
                <a:spcPts val="1000"/>
              </a:spcBef>
              <a:spcAft>
                <a:spcPts val="0"/>
              </a:spcAft>
              <a:buClr>
                <a:schemeClr val="dk1"/>
              </a:buClr>
              <a:buSzPts val="2400"/>
              <a:buFont typeface="Arial"/>
              <a:buNone/>
            </a:pPr>
            <a:r>
              <a:rPr lang="en-US" sz="2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X-  Exsanguinating hemorrhage</a:t>
            </a:r>
            <a:endParaRPr sz="2400" b="1"/>
          </a:p>
          <a:p>
            <a:pPr marL="228600" lvl="0" indent="-228600" algn="l" rtl="0">
              <a:lnSpc>
                <a:spcPct val="140000"/>
              </a:lnSpc>
              <a:spcBef>
                <a:spcPts val="1000"/>
              </a:spcBef>
              <a:spcAft>
                <a:spcPts val="0"/>
              </a:spcAft>
              <a:buClr>
                <a:schemeClr val="dk1"/>
              </a:buClr>
              <a:buSzPts val="2400"/>
              <a:buFont typeface="Arial"/>
              <a:buNone/>
            </a:pPr>
            <a:r>
              <a:rPr lang="en-US" sz="2400" b="1"/>
              <a:t>A - Airway patency (and protect the C-spine)</a:t>
            </a:r>
            <a:endParaRPr/>
          </a:p>
          <a:p>
            <a:pPr marL="228600" lvl="0" indent="-228600" algn="l" rtl="0">
              <a:lnSpc>
                <a:spcPct val="140000"/>
              </a:lnSpc>
              <a:spcBef>
                <a:spcPts val="1000"/>
              </a:spcBef>
              <a:spcAft>
                <a:spcPts val="0"/>
              </a:spcAft>
              <a:buClr>
                <a:schemeClr val="dk1"/>
              </a:buClr>
              <a:buSzPts val="2400"/>
              <a:buFont typeface="Arial"/>
              <a:buNone/>
            </a:pPr>
            <a:r>
              <a:rPr lang="en-US" sz="2400" b="1"/>
              <a:t>B - Breathing and ventilation</a:t>
            </a:r>
            <a:endParaRPr/>
          </a:p>
          <a:p>
            <a:pPr marL="228600" lvl="0" indent="-228600" algn="l" rtl="0">
              <a:lnSpc>
                <a:spcPct val="140000"/>
              </a:lnSpc>
              <a:spcBef>
                <a:spcPts val="1000"/>
              </a:spcBef>
              <a:spcAft>
                <a:spcPts val="0"/>
              </a:spcAft>
              <a:buClr>
                <a:schemeClr val="dk1"/>
              </a:buClr>
              <a:buSzPts val="2400"/>
              <a:buFont typeface="Arial"/>
              <a:buNone/>
            </a:pPr>
            <a:r>
              <a:rPr lang="en-US" sz="2400" b="1"/>
              <a:t>C - Circulation with hemorrhage control</a:t>
            </a:r>
            <a:endParaRPr/>
          </a:p>
          <a:p>
            <a:pPr marL="228600" lvl="0" indent="-228600" algn="l" rtl="0">
              <a:lnSpc>
                <a:spcPct val="140000"/>
              </a:lnSpc>
              <a:spcBef>
                <a:spcPts val="1000"/>
              </a:spcBef>
              <a:spcAft>
                <a:spcPts val="0"/>
              </a:spcAft>
              <a:buClr>
                <a:schemeClr val="dk1"/>
              </a:buClr>
              <a:buSzPts val="2400"/>
              <a:buFont typeface="Arial"/>
              <a:buNone/>
            </a:pPr>
            <a:r>
              <a:rPr lang="en-US" sz="2400" b="1"/>
              <a:t>D - Disability: Mental status</a:t>
            </a:r>
            <a:endParaRPr/>
          </a:p>
          <a:p>
            <a:pPr marL="228600" lvl="0" indent="-228600" algn="l" rtl="0">
              <a:lnSpc>
                <a:spcPct val="140000"/>
              </a:lnSpc>
              <a:spcBef>
                <a:spcPts val="1000"/>
              </a:spcBef>
              <a:spcAft>
                <a:spcPts val="0"/>
              </a:spcAft>
              <a:buClr>
                <a:schemeClr val="dk1"/>
              </a:buClr>
              <a:buSzPts val="2400"/>
              <a:buFont typeface="Arial"/>
              <a:buNone/>
            </a:pPr>
            <a:r>
              <a:rPr lang="en-US" sz="2400" b="1"/>
              <a:t>E - Exposure: Completely undress patient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idx="4294967295"/>
          </p:nvPr>
        </p:nvSpPr>
        <p:spPr>
          <a:xfrm>
            <a:off x="2063750" y="198438"/>
            <a:ext cx="6905437" cy="1143000"/>
          </a:xfrm>
          <a:prstGeom prst="rect">
            <a:avLst/>
          </a:prstGeom>
          <a:noFill/>
          <a:ln>
            <a:noFill/>
          </a:ln>
        </p:spPr>
        <p:txBody>
          <a:bodyPr spcFirstLastPara="1" wrap="square" lIns="90475" tIns="44450" rIns="90475" bIns="4445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a:t>A –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AIRWAY (prim</a:t>
            </a:r>
            <a:r>
              <a:rPr lang="en-US"/>
              <a:t>ary survey)</a:t>
            </a:r>
            <a:endParaRPr/>
          </a:p>
        </p:txBody>
      </p:sp>
      <p:sp>
        <p:nvSpPr>
          <p:cNvPr id="163" name="Google Shape;163;p6"/>
          <p:cNvSpPr txBox="1">
            <a:spLocks noGrp="1"/>
          </p:cNvSpPr>
          <p:nvPr>
            <p:ph type="body" idx="4294967295"/>
          </p:nvPr>
        </p:nvSpPr>
        <p:spPr>
          <a:xfrm>
            <a:off x="1089212" y="1341438"/>
            <a:ext cx="9124763" cy="4186237"/>
          </a:xfrm>
          <a:prstGeom prst="rect">
            <a:avLst/>
          </a:prstGeom>
          <a:noFill/>
          <a:ln>
            <a:noFill/>
          </a:ln>
        </p:spPr>
        <p:txBody>
          <a:bodyPr spcFirstLastPara="1" wrap="square" lIns="90475" tIns="44450" rIns="90475" bIns="44450" anchor="t" anchorCtr="0">
            <a:noAutofit/>
          </a:bodyPr>
          <a:lstStyle/>
          <a:p>
            <a:pPr marL="0" lvl="0" indent="0" algn="l" rtl="0">
              <a:lnSpc>
                <a:spcPct val="100000"/>
              </a:lnSpc>
              <a:spcBef>
                <a:spcPts val="0"/>
              </a:spcBef>
              <a:spcAft>
                <a:spcPts val="0"/>
              </a:spcAft>
              <a:buClr>
                <a:schemeClr val="dk1"/>
              </a:buClr>
              <a:buSzPts val="2400"/>
              <a:buNone/>
            </a:pPr>
            <a:r>
              <a:rPr lang="en-US" sz="2400" b="1"/>
              <a:t>“Does the patient have a stable and patent airway? </a:t>
            </a:r>
            <a:endParaRPr/>
          </a:p>
          <a:p>
            <a:pPr marL="228600" lvl="0" indent="-101600" algn="l" rtl="0">
              <a:lnSpc>
                <a:spcPct val="100000"/>
              </a:lnSpc>
              <a:spcBef>
                <a:spcPts val="1000"/>
              </a:spcBef>
              <a:spcAft>
                <a:spcPts val="0"/>
              </a:spcAft>
              <a:buClr>
                <a:schemeClr val="dk1"/>
              </a:buClr>
              <a:buSzPts val="2000"/>
              <a:buNone/>
            </a:pPr>
            <a:endParaRPr sz="2000" b="1"/>
          </a:p>
          <a:p>
            <a:pPr marL="228600" lvl="0" indent="-228600" algn="l" rtl="0">
              <a:lnSpc>
                <a:spcPct val="100000"/>
              </a:lnSpc>
              <a:spcBef>
                <a:spcPts val="1000"/>
              </a:spcBef>
              <a:spcAft>
                <a:spcPts val="0"/>
              </a:spcAft>
              <a:buClr>
                <a:schemeClr val="dk1"/>
              </a:buClr>
              <a:buSzPts val="2000"/>
              <a:buChar char="•"/>
            </a:pPr>
            <a:r>
              <a:rPr lang="en-US" sz="2000" b="1"/>
              <a:t>If YES – move on to Breathing</a:t>
            </a:r>
            <a:endParaRPr/>
          </a:p>
          <a:p>
            <a:pPr marL="228600" lvl="0" indent="-228600" algn="l" rtl="0">
              <a:lnSpc>
                <a:spcPct val="100000"/>
              </a:lnSpc>
              <a:spcBef>
                <a:spcPts val="1000"/>
              </a:spcBef>
              <a:spcAft>
                <a:spcPts val="0"/>
              </a:spcAft>
              <a:buClr>
                <a:schemeClr val="dk1"/>
              </a:buClr>
              <a:buSzPts val="2000"/>
              <a:buChar char="•"/>
            </a:pPr>
            <a:r>
              <a:rPr lang="en-US" sz="2000" b="1"/>
              <a:t>IF NO - Then address airway NOW</a:t>
            </a:r>
            <a:endParaRPr/>
          </a:p>
          <a:p>
            <a:pPr marL="685800" lvl="1" indent="-228600" algn="l" rtl="0">
              <a:lnSpc>
                <a:spcPct val="100000"/>
              </a:lnSpc>
              <a:spcBef>
                <a:spcPts val="500"/>
              </a:spcBef>
              <a:spcAft>
                <a:spcPts val="0"/>
              </a:spcAft>
              <a:buClr>
                <a:schemeClr val="dk1"/>
              </a:buClr>
              <a:buSzPts val="2000"/>
              <a:buChar char="•"/>
            </a:pPr>
            <a:r>
              <a:rPr lang="en-US" sz="2000" b="1"/>
              <a:t>Position airway while maintaining C-spine protection</a:t>
            </a:r>
            <a:endParaRPr/>
          </a:p>
          <a:p>
            <a:pPr marL="1143000" lvl="2" indent="-228600" algn="l" rtl="0">
              <a:lnSpc>
                <a:spcPct val="100000"/>
              </a:lnSpc>
              <a:spcBef>
                <a:spcPts val="500"/>
              </a:spcBef>
              <a:spcAft>
                <a:spcPts val="0"/>
              </a:spcAft>
              <a:buClr>
                <a:schemeClr val="dk1"/>
              </a:buClr>
              <a:buSzPts val="2000"/>
              <a:buChar char="•"/>
            </a:pPr>
            <a:r>
              <a:rPr lang="en-US" b="1"/>
              <a:t>Midline positioning</a:t>
            </a:r>
            <a:endParaRPr/>
          </a:p>
          <a:p>
            <a:pPr marL="1143000" lvl="2" indent="-228600" algn="l" rtl="0">
              <a:lnSpc>
                <a:spcPct val="100000"/>
              </a:lnSpc>
              <a:spcBef>
                <a:spcPts val="500"/>
              </a:spcBef>
              <a:spcAft>
                <a:spcPts val="0"/>
              </a:spcAft>
              <a:buClr>
                <a:schemeClr val="dk1"/>
              </a:buClr>
              <a:buSzPts val="2000"/>
              <a:buChar char="•"/>
            </a:pPr>
            <a:r>
              <a:rPr lang="en-US" sz="2000" b="1"/>
              <a:t>jaw thrust to open airway and protect c-spine </a:t>
            </a:r>
            <a:endParaRPr/>
          </a:p>
          <a:p>
            <a:pPr marL="1143000" lvl="2" indent="-228600" algn="l" rtl="0">
              <a:lnSpc>
                <a:spcPct val="100000"/>
              </a:lnSpc>
              <a:spcBef>
                <a:spcPts val="500"/>
              </a:spcBef>
              <a:spcAft>
                <a:spcPts val="0"/>
              </a:spcAft>
              <a:buClr>
                <a:schemeClr val="dk1"/>
              </a:buClr>
              <a:buSzPts val="1600"/>
              <a:buChar char="•"/>
            </a:pPr>
            <a:r>
              <a:rPr lang="en-US" sz="1600" b="1"/>
              <a:t>Head tilt and chin lift are contraindicated</a:t>
            </a:r>
            <a:endParaRPr/>
          </a:p>
          <a:p>
            <a:pPr marL="685800" lvl="1" indent="-228600" algn="l" rtl="0">
              <a:lnSpc>
                <a:spcPct val="100000"/>
              </a:lnSpc>
              <a:spcBef>
                <a:spcPts val="500"/>
              </a:spcBef>
              <a:spcAft>
                <a:spcPts val="0"/>
              </a:spcAft>
              <a:buClr>
                <a:schemeClr val="dk1"/>
              </a:buClr>
              <a:buSzPts val="2000"/>
              <a:buChar char="•"/>
            </a:pPr>
            <a:r>
              <a:rPr lang="en-US" sz="2000" b="1"/>
              <a:t>Remove obstructions</a:t>
            </a:r>
            <a:endParaRPr/>
          </a:p>
          <a:p>
            <a:pPr marL="685800" lvl="1" indent="-228600" algn="l" rtl="0">
              <a:lnSpc>
                <a:spcPct val="100000"/>
              </a:lnSpc>
              <a:spcBef>
                <a:spcPts val="500"/>
              </a:spcBef>
              <a:spcAft>
                <a:spcPts val="0"/>
              </a:spcAft>
              <a:buClr>
                <a:schemeClr val="dk1"/>
              </a:buClr>
              <a:buSzPts val="2000"/>
              <a:buChar char="•"/>
            </a:pPr>
            <a:r>
              <a:rPr lang="en-US" sz="2000" b="1"/>
              <a:t>Consider placing airway adjunct (NP, OP airway)</a:t>
            </a:r>
            <a:endParaRPr/>
          </a:p>
          <a:p>
            <a:pPr marL="685800" lvl="1" indent="-228600" algn="l" rtl="0">
              <a:lnSpc>
                <a:spcPct val="100000"/>
              </a:lnSpc>
              <a:spcBef>
                <a:spcPts val="500"/>
              </a:spcBef>
              <a:spcAft>
                <a:spcPts val="0"/>
              </a:spcAft>
              <a:buClr>
                <a:schemeClr val="dk1"/>
              </a:buClr>
              <a:buSzPts val="2000"/>
              <a:buChar char="•"/>
            </a:pPr>
            <a:r>
              <a:rPr lang="en-US" sz="2000" b="1"/>
              <a:t>Attempt BVM ventilation</a:t>
            </a:r>
            <a:endParaRPr/>
          </a:p>
          <a:p>
            <a:pPr marL="685800" lvl="1" indent="-228600" algn="l" rtl="0">
              <a:lnSpc>
                <a:spcPct val="100000"/>
              </a:lnSpc>
              <a:spcBef>
                <a:spcPts val="500"/>
              </a:spcBef>
              <a:spcAft>
                <a:spcPts val="0"/>
              </a:spcAft>
              <a:buClr>
                <a:schemeClr val="dk1"/>
              </a:buClr>
              <a:buSzPts val="2000"/>
              <a:buChar char="•"/>
            </a:pPr>
            <a:r>
              <a:rPr lang="en-US" sz="2000" b="1"/>
              <a:t>Consider intubation or emergent cricothyrotomy</a:t>
            </a:r>
            <a:endParaRPr/>
          </a:p>
        </p:txBody>
      </p:sp>
      <p:pic>
        <p:nvPicPr>
          <p:cNvPr id="164" name="Google Shape;164;p6"/>
          <p:cNvPicPr preferRelativeResize="0"/>
          <p:nvPr/>
        </p:nvPicPr>
        <p:blipFill rotWithShape="1">
          <a:blip r:embed="rId3">
            <a:alphaModFix/>
          </a:blip>
          <a:srcRect/>
          <a:stretch/>
        </p:blipFill>
        <p:spPr>
          <a:xfrm>
            <a:off x="9178925" y="1330325"/>
            <a:ext cx="2070100" cy="1460500"/>
          </a:xfrm>
          <a:prstGeom prst="rect">
            <a:avLst/>
          </a:prstGeom>
          <a:noFill/>
          <a:ln>
            <a:noFill/>
          </a:ln>
        </p:spPr>
      </p:pic>
      <p:pic>
        <p:nvPicPr>
          <p:cNvPr id="165" name="Google Shape;165;p6"/>
          <p:cNvPicPr preferRelativeResize="0"/>
          <p:nvPr/>
        </p:nvPicPr>
        <p:blipFill rotWithShape="1">
          <a:blip r:embed="rId4">
            <a:alphaModFix/>
          </a:blip>
          <a:srcRect/>
          <a:stretch/>
        </p:blipFill>
        <p:spPr>
          <a:xfrm>
            <a:off x="8969187" y="2976562"/>
            <a:ext cx="2540000" cy="254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838200" y="653143"/>
            <a:ext cx="10515600" cy="10375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B - BREATHING</a:t>
            </a:r>
            <a:endParaRPr/>
          </a:p>
        </p:txBody>
      </p:sp>
      <p:sp>
        <p:nvSpPr>
          <p:cNvPr id="172" name="Google Shape;172;p7"/>
          <p:cNvSpPr txBox="1">
            <a:spLocks noGrp="1"/>
          </p:cNvSpPr>
          <p:nvPr>
            <p:ph type="body" idx="1"/>
          </p:nvPr>
        </p:nvSpPr>
        <p:spPr>
          <a:xfrm>
            <a:off x="838200" y="1825625"/>
            <a:ext cx="5181600" cy="39655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Char char="•"/>
            </a:pPr>
            <a:r>
              <a:rPr lang="en-US" sz="2600" b="1"/>
              <a:t>Assess minute ventilation</a:t>
            </a:r>
            <a:endParaRPr/>
          </a:p>
          <a:p>
            <a:pPr marL="228600" lvl="0" indent="-228600" algn="l" rtl="0">
              <a:lnSpc>
                <a:spcPct val="90000"/>
              </a:lnSpc>
              <a:spcBef>
                <a:spcPts val="1300"/>
              </a:spcBef>
              <a:spcAft>
                <a:spcPts val="0"/>
              </a:spcAft>
              <a:buClr>
                <a:schemeClr val="dk1"/>
              </a:buClr>
              <a:buSzPts val="2600"/>
              <a:buChar char="•"/>
            </a:pPr>
            <a:r>
              <a:rPr lang="en-US" sz="2600" b="1"/>
              <a:t>Assess chest expansion</a:t>
            </a:r>
            <a:endParaRPr/>
          </a:p>
          <a:p>
            <a:pPr marL="228600" lvl="0" indent="-228600" algn="l" rtl="0">
              <a:lnSpc>
                <a:spcPct val="90000"/>
              </a:lnSpc>
              <a:spcBef>
                <a:spcPts val="1300"/>
              </a:spcBef>
              <a:spcAft>
                <a:spcPts val="0"/>
              </a:spcAft>
              <a:buClr>
                <a:schemeClr val="dk1"/>
              </a:buClr>
              <a:buSzPts val="2600"/>
              <a:buChar char="•"/>
            </a:pPr>
            <a:r>
              <a:rPr lang="en-US" sz="2600" b="1"/>
              <a:t>Breath sounds</a:t>
            </a:r>
            <a:endParaRPr/>
          </a:p>
          <a:p>
            <a:pPr marL="228600" lvl="0" indent="-228600" algn="l" rtl="0">
              <a:lnSpc>
                <a:spcPct val="90000"/>
              </a:lnSpc>
              <a:spcBef>
                <a:spcPts val="1300"/>
              </a:spcBef>
              <a:spcAft>
                <a:spcPts val="0"/>
              </a:spcAft>
              <a:buClr>
                <a:schemeClr val="dk1"/>
              </a:buClr>
              <a:buSzPts val="2600"/>
              <a:buChar char="•"/>
            </a:pPr>
            <a:r>
              <a:rPr lang="en-US" sz="2600" b="1"/>
              <a:t>Heart sounds</a:t>
            </a:r>
            <a:endParaRPr/>
          </a:p>
          <a:p>
            <a:pPr marL="228600" lvl="0" indent="-228600" algn="l" rtl="0">
              <a:lnSpc>
                <a:spcPct val="90000"/>
              </a:lnSpc>
              <a:spcBef>
                <a:spcPts val="1300"/>
              </a:spcBef>
              <a:spcAft>
                <a:spcPts val="0"/>
              </a:spcAft>
              <a:buClr>
                <a:schemeClr val="dk1"/>
              </a:buClr>
              <a:buSzPts val="2600"/>
              <a:buChar char="•"/>
            </a:pPr>
            <a:r>
              <a:rPr lang="en-US" sz="2600" b="1"/>
              <a:t>Chest percussion</a:t>
            </a:r>
            <a:endParaRPr/>
          </a:p>
          <a:p>
            <a:pPr marL="228600" lvl="0" indent="-228600" algn="l" rtl="0">
              <a:lnSpc>
                <a:spcPct val="90000"/>
              </a:lnSpc>
              <a:spcBef>
                <a:spcPts val="1300"/>
              </a:spcBef>
              <a:spcAft>
                <a:spcPts val="0"/>
              </a:spcAft>
              <a:buClr>
                <a:schemeClr val="dk1"/>
              </a:buClr>
              <a:buSzPts val="2600"/>
              <a:buChar char="•"/>
            </a:pPr>
            <a:r>
              <a:rPr lang="en-US" sz="2600" b="1"/>
              <a:t>Address any tension pneumothorax or ”sucking chest” </a:t>
            </a:r>
            <a:endParaRPr/>
          </a:p>
        </p:txBody>
      </p:sp>
      <p:pic>
        <p:nvPicPr>
          <p:cNvPr id="173" name="Google Shape;173;p7"/>
          <p:cNvPicPr preferRelativeResize="0">
            <a:picLocks noGrp="1"/>
          </p:cNvPicPr>
          <p:nvPr>
            <p:ph type="body" idx="2"/>
          </p:nvPr>
        </p:nvPicPr>
        <p:blipFill rotWithShape="1">
          <a:blip r:embed="rId3">
            <a:alphaModFix/>
          </a:blip>
          <a:srcRect/>
          <a:stretch/>
        </p:blipFill>
        <p:spPr>
          <a:xfrm>
            <a:off x="7170420" y="3429000"/>
            <a:ext cx="3797300" cy="2133600"/>
          </a:xfrm>
          <a:prstGeom prst="rect">
            <a:avLst/>
          </a:prstGeom>
          <a:noFill/>
          <a:ln>
            <a:noFill/>
          </a:ln>
        </p:spPr>
      </p:pic>
      <p:pic>
        <p:nvPicPr>
          <p:cNvPr id="174" name="Google Shape;174;p7"/>
          <p:cNvPicPr preferRelativeResize="0"/>
          <p:nvPr/>
        </p:nvPicPr>
        <p:blipFill rotWithShape="1">
          <a:blip r:embed="rId4">
            <a:alphaModFix/>
          </a:blip>
          <a:srcRect/>
          <a:stretch/>
        </p:blipFill>
        <p:spPr>
          <a:xfrm>
            <a:off x="7170419" y="172244"/>
            <a:ext cx="4070515" cy="28554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838200" y="653143"/>
            <a:ext cx="10515600" cy="1037545"/>
          </a:xfrm>
          <a:prstGeom prst="rect">
            <a:avLst/>
          </a:prstGeom>
          <a:noFill/>
          <a:ln>
            <a:noFill/>
          </a:ln>
        </p:spPr>
        <p:txBody>
          <a:bodyPr spcFirstLastPara="1" wrap="square" lIns="90475" tIns="44450" rIns="90475" bIns="4445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C - CIRCULATION </a:t>
            </a:r>
            <a:endParaRPr/>
          </a:p>
        </p:txBody>
      </p:sp>
      <p:sp>
        <p:nvSpPr>
          <p:cNvPr id="182" name="Google Shape;182;p8"/>
          <p:cNvSpPr txBox="1">
            <a:spLocks noGrp="1"/>
          </p:cNvSpPr>
          <p:nvPr>
            <p:ph type="body" idx="1"/>
          </p:nvPr>
        </p:nvSpPr>
        <p:spPr>
          <a:xfrm>
            <a:off x="491319" y="1690688"/>
            <a:ext cx="5528481" cy="4887533"/>
          </a:xfrm>
          <a:prstGeom prst="rect">
            <a:avLst/>
          </a:prstGeom>
          <a:noFill/>
          <a:ln>
            <a:noFill/>
          </a:ln>
        </p:spPr>
        <p:txBody>
          <a:bodyPr spcFirstLastPara="1" wrap="square" lIns="90475" tIns="44450" rIns="90475" bIns="4445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Control external hemorrhage first!</a:t>
            </a:r>
            <a:endParaRPr/>
          </a:p>
          <a:p>
            <a:pPr marL="228600" lvl="0" indent="-228600" algn="l" rtl="0">
              <a:lnSpc>
                <a:spcPct val="90000"/>
              </a:lnSpc>
              <a:spcBef>
                <a:spcPts val="893"/>
              </a:spcBef>
              <a:spcAft>
                <a:spcPts val="0"/>
              </a:spcAft>
              <a:buClr>
                <a:schemeClr val="dk1"/>
              </a:buClr>
              <a:buSzPct val="100000"/>
              <a:buChar char="•"/>
            </a:pPr>
            <a:r>
              <a:rPr lang="en-US" sz="2100"/>
              <a:t>Assess </a:t>
            </a:r>
            <a:r>
              <a:rPr lang="en-US"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pulse,</a:t>
            </a:r>
            <a:r>
              <a:rPr lang="en-US" sz="2100"/>
              <a:t> end organ perfusion </a:t>
            </a:r>
            <a:endParaRPr/>
          </a:p>
          <a:p>
            <a:pPr marL="685800" lvl="1" indent="-228600" algn="l" rtl="0">
              <a:lnSpc>
                <a:spcPct val="90000"/>
              </a:lnSpc>
              <a:spcBef>
                <a:spcPts val="893"/>
              </a:spcBef>
              <a:spcAft>
                <a:spcPts val="0"/>
              </a:spcAft>
              <a:buClr>
                <a:schemeClr val="dk1"/>
              </a:buClr>
              <a:buSzPct val="100000"/>
              <a:buChar char="•"/>
            </a:pPr>
            <a:r>
              <a:rPr lang="en-US" sz="2100"/>
              <a:t>capillary refill, temperature/appearance of extremities, CNS function</a:t>
            </a:r>
            <a:endParaRPr/>
          </a:p>
          <a:p>
            <a:pPr marL="685800" lvl="1" indent="-228600" algn="l" rtl="0">
              <a:lnSpc>
                <a:spcPct val="90000"/>
              </a:lnSpc>
              <a:spcBef>
                <a:spcPts val="893"/>
              </a:spcBef>
              <a:spcAft>
                <a:spcPts val="0"/>
              </a:spcAft>
              <a:buClr>
                <a:schemeClr val="dk1"/>
              </a:buClr>
              <a:buSzPct val="100000"/>
              <a:buChar char="•"/>
            </a:pPr>
            <a:r>
              <a:rPr lang="en-US" sz="2100"/>
              <a:t>Check distal and femoral pulses</a:t>
            </a:r>
            <a:endParaRPr/>
          </a:p>
          <a:p>
            <a:pPr marL="685800" lvl="1" indent="-228600" algn="l" rtl="0">
              <a:lnSpc>
                <a:spcPct val="90000"/>
              </a:lnSpc>
              <a:spcBef>
                <a:spcPts val="893"/>
              </a:spcBef>
              <a:spcAft>
                <a:spcPts val="0"/>
              </a:spcAft>
              <a:buClr>
                <a:schemeClr val="dk1"/>
              </a:buClr>
              <a:buSzPct val="100000"/>
              <a:buChar char="•"/>
            </a:pPr>
            <a:r>
              <a:rPr lang="en-US" sz="2100"/>
              <a:t>Assess for tachycardia as BP will lag</a:t>
            </a:r>
            <a:endParaRPr/>
          </a:p>
          <a:p>
            <a:pPr marL="685800" lvl="1" indent="-228600" algn="l" rtl="0">
              <a:lnSpc>
                <a:spcPct val="90000"/>
              </a:lnSpc>
              <a:spcBef>
                <a:spcPts val="893"/>
              </a:spcBef>
              <a:spcAft>
                <a:spcPts val="0"/>
              </a:spcAft>
              <a:buClr>
                <a:schemeClr val="dk1"/>
              </a:buClr>
              <a:buSzPct val="100000"/>
              <a:buChar char="•"/>
            </a:pPr>
            <a:r>
              <a:rPr lang="en-US" sz="2100"/>
              <a:t>Place IV/IO</a:t>
            </a:r>
            <a:endParaRPr/>
          </a:p>
          <a:p>
            <a:pPr marL="228600" lvl="0" indent="-228600" algn="l" rtl="0">
              <a:lnSpc>
                <a:spcPct val="90000"/>
              </a:lnSpc>
              <a:spcBef>
                <a:spcPts val="893"/>
              </a:spcBef>
              <a:spcAft>
                <a:spcPts val="0"/>
              </a:spcAft>
              <a:buClr>
                <a:schemeClr val="dk1"/>
              </a:buClr>
              <a:buSzPct val="100000"/>
              <a:buChar char="•"/>
            </a:pPr>
            <a:r>
              <a:rPr lang="en-US" sz="2100"/>
              <a:t>Treat blood loss by giving blood products!</a:t>
            </a:r>
            <a:endParaRPr/>
          </a:p>
          <a:p>
            <a:pPr marL="685800" lvl="1" indent="-228600" algn="l" rtl="0">
              <a:lnSpc>
                <a:spcPct val="90000"/>
              </a:lnSpc>
              <a:spcBef>
                <a:spcPts val="893"/>
              </a:spcBef>
              <a:spcAft>
                <a:spcPts val="0"/>
              </a:spcAft>
              <a:buClr>
                <a:schemeClr val="dk1"/>
              </a:buClr>
              <a:buSzPct val="100000"/>
              <a:buChar char="•"/>
            </a:pPr>
            <a:r>
              <a:rPr lang="en-US" sz="2100"/>
              <a:t>Crystalloid doesn’t replace blood – just helps with fluid pressure</a:t>
            </a:r>
            <a:endParaRPr/>
          </a:p>
          <a:p>
            <a:pPr marL="228600" lvl="0" indent="-228600" algn="l" rtl="0">
              <a:lnSpc>
                <a:spcPct val="90000"/>
              </a:lnSpc>
              <a:spcBef>
                <a:spcPts val="893"/>
              </a:spcBef>
              <a:spcAft>
                <a:spcPts val="0"/>
              </a:spcAft>
              <a:buClr>
                <a:schemeClr val="dk1"/>
              </a:buClr>
              <a:buSzPct val="100000"/>
              <a:buChar char="•"/>
            </a:pPr>
            <a:r>
              <a:rPr lang="en-US" sz="2100"/>
              <a:t>If inadequate circulation remains after 2 units of pRBC (10cc/kg = 1 unit for kids) start MTP if available.</a:t>
            </a:r>
            <a:endParaRPr/>
          </a:p>
          <a:p>
            <a:pPr marL="457200" lvl="1" indent="0" algn="l" rtl="0">
              <a:lnSpc>
                <a:spcPct val="90000"/>
              </a:lnSpc>
              <a:spcBef>
                <a:spcPts val="935"/>
              </a:spcBef>
              <a:spcAft>
                <a:spcPts val="0"/>
              </a:spcAft>
              <a:buClr>
                <a:schemeClr val="dk1"/>
              </a:buClr>
              <a:buSzPct val="100000"/>
              <a:buNone/>
            </a:pPr>
            <a:endParaRPr sz="2200"/>
          </a:p>
          <a:p>
            <a:pPr marL="0" lvl="0" indent="0" algn="l" rtl="0">
              <a:lnSpc>
                <a:spcPct val="90000"/>
              </a:lnSpc>
              <a:spcBef>
                <a:spcPts val="935"/>
              </a:spcBef>
              <a:spcAft>
                <a:spcPts val="0"/>
              </a:spcAft>
              <a:buClr>
                <a:srgbClr val="FF0000"/>
              </a:buClr>
              <a:buSzPct val="100000"/>
              <a:buNone/>
            </a:pPr>
            <a:r>
              <a:rPr lang="en-US" sz="2200">
                <a:solidFill>
                  <a:srgbClr val="FF0000"/>
                </a:solidFill>
              </a:rPr>
              <a:t>Key Point: Hypotension in children will not be evident until 25% to 30% of blood volume is lost</a:t>
            </a:r>
            <a:endParaRPr sz="1800"/>
          </a:p>
        </p:txBody>
      </p:sp>
      <p:pic>
        <p:nvPicPr>
          <p:cNvPr id="183" name="Google Shape;183;p8" descr="intraósea"/>
          <p:cNvPicPr preferRelativeResize="0"/>
          <p:nvPr/>
        </p:nvPicPr>
        <p:blipFill rotWithShape="1">
          <a:blip r:embed="rId3">
            <a:alphaModFix/>
          </a:blip>
          <a:srcRect/>
          <a:stretch/>
        </p:blipFill>
        <p:spPr>
          <a:xfrm>
            <a:off x="6991350" y="2169160"/>
            <a:ext cx="2857500" cy="3371681"/>
          </a:xfrm>
          <a:prstGeom prst="rect">
            <a:avLst/>
          </a:prstGeom>
          <a:solidFill>
            <a:srgbClr val="FFFFFF"/>
          </a:solidFill>
          <a:ln w="9525" cap="flat" cmpd="sng">
            <a:solidFill>
              <a:schemeClr val="dk1"/>
            </a:solidFill>
            <a:prstDash val="solid"/>
            <a:miter lim="800000"/>
            <a:headEnd type="none" w="sm" len="sm"/>
            <a:tailEnd type="none" w="sm" len="sm"/>
          </a:ln>
        </p:spPr>
      </p:pic>
      <p:pic>
        <p:nvPicPr>
          <p:cNvPr id="184" name="Google Shape;184;p8"/>
          <p:cNvPicPr preferRelativeResize="0"/>
          <p:nvPr/>
        </p:nvPicPr>
        <p:blipFill rotWithShape="1">
          <a:blip r:embed="rId4">
            <a:alphaModFix/>
          </a:blip>
          <a:srcRect/>
          <a:stretch/>
        </p:blipFill>
        <p:spPr>
          <a:xfrm>
            <a:off x="9020736" y="403225"/>
            <a:ext cx="2857500" cy="2844800"/>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2043113" y="21431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a:t>SHOCK RELATED TO TRAUMA</a:t>
            </a:r>
            <a:br>
              <a:rPr lang="en-US"/>
            </a:br>
            <a:r>
              <a:rPr lang="en-US" sz="2200"/>
              <a:t>(it’s not all bleeding)</a:t>
            </a:r>
            <a:endParaRPr/>
          </a:p>
        </p:txBody>
      </p:sp>
      <p:grpSp>
        <p:nvGrpSpPr>
          <p:cNvPr id="190" name="Google Shape;190;p9"/>
          <p:cNvGrpSpPr/>
          <p:nvPr/>
        </p:nvGrpSpPr>
        <p:grpSpPr>
          <a:xfrm>
            <a:off x="2047336" y="1354348"/>
            <a:ext cx="7772400" cy="4416425"/>
            <a:chOff x="672" y="1296"/>
            <a:chExt cx="4896" cy="2782"/>
          </a:xfrm>
        </p:grpSpPr>
        <p:sp>
          <p:nvSpPr>
            <p:cNvPr id="191" name="Google Shape;191;p9"/>
            <p:cNvSpPr/>
            <p:nvPr/>
          </p:nvSpPr>
          <p:spPr>
            <a:xfrm>
              <a:off x="2699" y="3560"/>
              <a:ext cx="2869" cy="518"/>
            </a:xfrm>
            <a:prstGeom prst="rect">
              <a:avLst/>
            </a:prstGeom>
            <a:solidFill>
              <a:schemeClr val="folHlink">
                <a:alpha val="49803"/>
              </a:schemeClr>
            </a:solidFill>
            <a:ln>
              <a:noFill/>
            </a:ln>
          </p:spPr>
          <p:txBody>
            <a:bodyPr spcFirstLastPara="1" wrap="square" lIns="91425" tIns="45700" rIns="91425" bIns="45700" anchor="ctr" anchorCtr="0">
              <a:noAutofit/>
            </a:bodyPr>
            <a:lstStyle/>
            <a:p>
              <a:pPr marL="0" marR="0" lvl="0" indent="-148590" algn="l" rtl="0">
                <a:spcBef>
                  <a:spcPts val="0"/>
                </a:spcBef>
                <a:spcAft>
                  <a:spcPts val="0"/>
                </a:spcAft>
                <a:buClr>
                  <a:schemeClr val="lt1"/>
                </a:buClr>
                <a:buSzPts val="2340"/>
                <a:buFont typeface="Arial"/>
                <a:buChar char="•"/>
              </a:pPr>
              <a:r>
                <a:rPr lang="en-US" sz="1800">
                  <a:solidFill>
                    <a:schemeClr val="dk1"/>
                  </a:solidFill>
                  <a:latin typeface="Arial"/>
                  <a:ea typeface="Arial"/>
                  <a:cs typeface="Arial"/>
                  <a:sym typeface="Arial"/>
                </a:rPr>
                <a:t> Spinal cord injury</a:t>
              </a:r>
              <a:endParaRPr/>
            </a:p>
          </p:txBody>
        </p:sp>
        <p:sp>
          <p:nvSpPr>
            <p:cNvPr id="192" name="Google Shape;192;p9"/>
            <p:cNvSpPr/>
            <p:nvPr/>
          </p:nvSpPr>
          <p:spPr>
            <a:xfrm>
              <a:off x="672" y="3560"/>
              <a:ext cx="2027" cy="518"/>
            </a:xfrm>
            <a:prstGeom prst="rect">
              <a:avLst/>
            </a:prstGeom>
            <a:solidFill>
              <a:schemeClr val="folHlink">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600"/>
                <a:buFont typeface="Arial"/>
                <a:buNone/>
              </a:pPr>
              <a:r>
                <a:rPr lang="en-US" sz="2000">
                  <a:solidFill>
                    <a:schemeClr val="dk1"/>
                  </a:solidFill>
                  <a:latin typeface="Arial"/>
                  <a:ea typeface="Arial"/>
                  <a:cs typeface="Arial"/>
                  <a:sym typeface="Arial"/>
                </a:rPr>
                <a:t>Distributive</a:t>
              </a:r>
              <a:endParaRPr/>
            </a:p>
          </p:txBody>
        </p:sp>
        <p:sp>
          <p:nvSpPr>
            <p:cNvPr id="193" name="Google Shape;193;p9"/>
            <p:cNvSpPr/>
            <p:nvPr/>
          </p:nvSpPr>
          <p:spPr>
            <a:xfrm>
              <a:off x="2699" y="2851"/>
              <a:ext cx="2869" cy="709"/>
            </a:xfrm>
            <a:prstGeom prst="rect">
              <a:avLst/>
            </a:prstGeom>
            <a:noFill/>
            <a:ln>
              <a:noFill/>
            </a:ln>
          </p:spPr>
          <p:txBody>
            <a:bodyPr spcFirstLastPara="1" wrap="square" lIns="91425" tIns="45700" rIns="91425" bIns="45700" anchor="ctr" anchorCtr="0">
              <a:noAutofit/>
            </a:bodyPr>
            <a:lstStyle/>
            <a:p>
              <a:pPr marL="0" marR="0" lvl="0" indent="-148590" algn="l" rtl="0">
                <a:spcBef>
                  <a:spcPts val="0"/>
                </a:spcBef>
                <a:spcAft>
                  <a:spcPts val="0"/>
                </a:spcAft>
                <a:buClr>
                  <a:schemeClr val="lt1"/>
                </a:buClr>
                <a:buSzPts val="2340"/>
                <a:buFont typeface="Arial"/>
                <a:buChar char="•"/>
              </a:pPr>
              <a:r>
                <a:rPr lang="en-US" sz="1800">
                  <a:solidFill>
                    <a:schemeClr val="dk1"/>
                  </a:solidFill>
                  <a:latin typeface="Arial"/>
                  <a:ea typeface="Arial"/>
                  <a:cs typeface="Arial"/>
                  <a:sym typeface="Arial"/>
                </a:rPr>
                <a:t> Massive hemothorax</a:t>
              </a:r>
              <a:endParaRPr/>
            </a:p>
            <a:p>
              <a:pPr marL="0" marR="0" lvl="0" indent="-148590" algn="l" rtl="0">
                <a:spcBef>
                  <a:spcPts val="360"/>
                </a:spcBef>
                <a:spcAft>
                  <a:spcPts val="0"/>
                </a:spcAft>
                <a:buClr>
                  <a:schemeClr val="lt1"/>
                </a:buClr>
                <a:buSzPts val="2340"/>
                <a:buFont typeface="Arial"/>
                <a:buChar char="•"/>
              </a:pPr>
              <a:r>
                <a:rPr lang="en-US" sz="1800">
                  <a:solidFill>
                    <a:schemeClr val="dk1"/>
                  </a:solidFill>
                  <a:latin typeface="Arial"/>
                  <a:ea typeface="Arial"/>
                  <a:cs typeface="Arial"/>
                  <a:sym typeface="Arial"/>
                </a:rPr>
                <a:t> Tension pneumothorax</a:t>
              </a:r>
              <a:endParaRPr/>
            </a:p>
            <a:p>
              <a:pPr marL="0" marR="0" lvl="0" indent="-148590" algn="l" rtl="0">
                <a:spcBef>
                  <a:spcPts val="360"/>
                </a:spcBef>
                <a:spcAft>
                  <a:spcPts val="0"/>
                </a:spcAft>
                <a:buClr>
                  <a:schemeClr val="lt1"/>
                </a:buClr>
                <a:buSzPts val="2340"/>
                <a:buFont typeface="Arial"/>
                <a:buChar char="•"/>
              </a:pPr>
              <a:r>
                <a:rPr lang="en-US" sz="1800">
                  <a:solidFill>
                    <a:schemeClr val="dk1"/>
                  </a:solidFill>
                  <a:latin typeface="Arial"/>
                  <a:ea typeface="Arial"/>
                  <a:cs typeface="Arial"/>
                  <a:sym typeface="Arial"/>
                </a:rPr>
                <a:t> Tamponade</a:t>
              </a:r>
              <a:endParaRPr/>
            </a:p>
          </p:txBody>
        </p:sp>
        <p:sp>
          <p:nvSpPr>
            <p:cNvPr id="194" name="Google Shape;194;p9"/>
            <p:cNvSpPr/>
            <p:nvPr/>
          </p:nvSpPr>
          <p:spPr>
            <a:xfrm>
              <a:off x="672" y="2851"/>
              <a:ext cx="2027" cy="70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600"/>
                <a:buFont typeface="Arial"/>
                <a:buNone/>
              </a:pPr>
              <a:r>
                <a:rPr lang="en-US" sz="2000">
                  <a:solidFill>
                    <a:schemeClr val="dk1"/>
                  </a:solidFill>
                  <a:latin typeface="Arial"/>
                  <a:ea typeface="Arial"/>
                  <a:cs typeface="Arial"/>
                  <a:sym typeface="Arial"/>
                </a:rPr>
                <a:t>Obstructive</a:t>
              </a:r>
              <a:endParaRPr/>
            </a:p>
          </p:txBody>
        </p:sp>
        <p:sp>
          <p:nvSpPr>
            <p:cNvPr id="195" name="Google Shape;195;p9"/>
            <p:cNvSpPr/>
            <p:nvPr/>
          </p:nvSpPr>
          <p:spPr>
            <a:xfrm>
              <a:off x="2699" y="2333"/>
              <a:ext cx="2869" cy="518"/>
            </a:xfrm>
            <a:prstGeom prst="rect">
              <a:avLst/>
            </a:prstGeom>
            <a:solidFill>
              <a:schemeClr val="folHlink">
                <a:alpha val="49803"/>
              </a:schemeClr>
            </a:solidFill>
            <a:ln>
              <a:noFill/>
            </a:ln>
          </p:spPr>
          <p:txBody>
            <a:bodyPr spcFirstLastPara="1" wrap="square" lIns="91425" tIns="45700" rIns="91425" bIns="45700" anchor="ctr" anchorCtr="0">
              <a:noAutofit/>
            </a:bodyPr>
            <a:lstStyle/>
            <a:p>
              <a:pPr marL="0" marR="0" lvl="0" indent="-148590" algn="l" rtl="0">
                <a:spcBef>
                  <a:spcPts val="0"/>
                </a:spcBef>
                <a:spcAft>
                  <a:spcPts val="0"/>
                </a:spcAft>
                <a:buClr>
                  <a:schemeClr val="lt1"/>
                </a:buClr>
                <a:buSzPts val="2340"/>
                <a:buFont typeface="Arial"/>
                <a:buChar char="•"/>
              </a:pPr>
              <a:r>
                <a:rPr lang="en-US" sz="1800">
                  <a:solidFill>
                    <a:schemeClr val="dk1"/>
                  </a:solidFill>
                  <a:latin typeface="Arial"/>
                  <a:ea typeface="Arial"/>
                  <a:cs typeface="Arial"/>
                  <a:sym typeface="Arial"/>
                </a:rPr>
                <a:t> Myocardial contusion</a:t>
              </a:r>
              <a:endParaRPr/>
            </a:p>
          </p:txBody>
        </p:sp>
        <p:sp>
          <p:nvSpPr>
            <p:cNvPr id="196" name="Google Shape;196;p9"/>
            <p:cNvSpPr/>
            <p:nvPr/>
          </p:nvSpPr>
          <p:spPr>
            <a:xfrm>
              <a:off x="672" y="2333"/>
              <a:ext cx="2027" cy="518"/>
            </a:xfrm>
            <a:prstGeom prst="rect">
              <a:avLst/>
            </a:prstGeom>
            <a:solidFill>
              <a:schemeClr val="folHlink">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600"/>
                <a:buFont typeface="Arial"/>
                <a:buNone/>
              </a:pPr>
              <a:r>
                <a:rPr lang="en-US" sz="2000">
                  <a:solidFill>
                    <a:schemeClr val="dk1"/>
                  </a:solidFill>
                  <a:latin typeface="Arial"/>
                  <a:ea typeface="Arial"/>
                  <a:cs typeface="Arial"/>
                  <a:sym typeface="Arial"/>
                </a:rPr>
                <a:t>Cardiogenic</a:t>
              </a:r>
              <a:endParaRPr/>
            </a:p>
          </p:txBody>
        </p:sp>
        <p:sp>
          <p:nvSpPr>
            <p:cNvPr id="197" name="Google Shape;197;p9"/>
            <p:cNvSpPr/>
            <p:nvPr/>
          </p:nvSpPr>
          <p:spPr>
            <a:xfrm>
              <a:off x="2699" y="1814"/>
              <a:ext cx="2869" cy="519"/>
            </a:xfrm>
            <a:prstGeom prst="rect">
              <a:avLst/>
            </a:prstGeom>
            <a:noFill/>
            <a:ln>
              <a:noFill/>
            </a:ln>
          </p:spPr>
          <p:txBody>
            <a:bodyPr spcFirstLastPara="1" wrap="square" lIns="91425" tIns="45700" rIns="91425" bIns="45700" anchor="ctr" anchorCtr="0">
              <a:noAutofit/>
            </a:bodyPr>
            <a:lstStyle/>
            <a:p>
              <a:pPr marL="0" marR="0" lvl="0" indent="-148590" algn="l" rtl="0">
                <a:spcBef>
                  <a:spcPts val="0"/>
                </a:spcBef>
                <a:spcAft>
                  <a:spcPts val="0"/>
                </a:spcAft>
                <a:buClr>
                  <a:schemeClr val="lt1"/>
                </a:buClr>
                <a:buSzPts val="2340"/>
                <a:buFont typeface="Arial"/>
                <a:buChar char="•"/>
              </a:pPr>
              <a:r>
                <a:rPr lang="en-US" sz="1800">
                  <a:solidFill>
                    <a:schemeClr val="dk1"/>
                  </a:solidFill>
                  <a:latin typeface="Arial"/>
                  <a:ea typeface="Arial"/>
                  <a:cs typeface="Arial"/>
                  <a:sym typeface="Arial"/>
                </a:rPr>
                <a:t> Hemorrhage</a:t>
              </a:r>
              <a:endParaRPr/>
            </a:p>
            <a:p>
              <a:pPr marL="0" marR="0" lvl="0" indent="-148590" algn="l" rtl="0">
                <a:spcBef>
                  <a:spcPts val="360"/>
                </a:spcBef>
                <a:spcAft>
                  <a:spcPts val="0"/>
                </a:spcAft>
                <a:buClr>
                  <a:schemeClr val="lt1"/>
                </a:buClr>
                <a:buSzPts val="2340"/>
                <a:buFont typeface="Arial"/>
                <a:buChar char="•"/>
              </a:pPr>
              <a:r>
                <a:rPr lang="en-US" sz="1800">
                  <a:solidFill>
                    <a:schemeClr val="dk1"/>
                  </a:solidFill>
                  <a:latin typeface="Arial"/>
                  <a:ea typeface="Arial"/>
                  <a:cs typeface="Arial"/>
                  <a:sym typeface="Arial"/>
                </a:rPr>
                <a:t> Burns</a:t>
              </a:r>
              <a:endParaRPr/>
            </a:p>
          </p:txBody>
        </p:sp>
        <p:sp>
          <p:nvSpPr>
            <p:cNvPr id="198" name="Google Shape;198;p9"/>
            <p:cNvSpPr/>
            <p:nvPr/>
          </p:nvSpPr>
          <p:spPr>
            <a:xfrm>
              <a:off x="672" y="1814"/>
              <a:ext cx="2027" cy="51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600"/>
                <a:buFont typeface="Arial"/>
                <a:buNone/>
              </a:pPr>
              <a:r>
                <a:rPr lang="en-US" sz="2000">
                  <a:solidFill>
                    <a:schemeClr val="dk1"/>
                  </a:solidFill>
                  <a:latin typeface="Arial"/>
                  <a:ea typeface="Arial"/>
                  <a:cs typeface="Arial"/>
                  <a:sym typeface="Arial"/>
                </a:rPr>
                <a:t>Hypovolemic</a:t>
              </a:r>
              <a:endParaRPr/>
            </a:p>
          </p:txBody>
        </p:sp>
        <p:sp>
          <p:nvSpPr>
            <p:cNvPr id="199" name="Google Shape;199;p9"/>
            <p:cNvSpPr/>
            <p:nvPr/>
          </p:nvSpPr>
          <p:spPr>
            <a:xfrm>
              <a:off x="2699" y="1296"/>
              <a:ext cx="2869" cy="518"/>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120"/>
                <a:buFont typeface="Arial"/>
                <a:buNone/>
              </a:pPr>
              <a:r>
                <a:rPr lang="en-US" sz="2400">
                  <a:solidFill>
                    <a:schemeClr val="dk1"/>
                  </a:solidFill>
                  <a:latin typeface="Arial"/>
                  <a:ea typeface="Arial"/>
                  <a:cs typeface="Arial"/>
                  <a:sym typeface="Arial"/>
                </a:rPr>
                <a:t>Cause</a:t>
              </a:r>
              <a:endParaRPr/>
            </a:p>
          </p:txBody>
        </p:sp>
        <p:sp>
          <p:nvSpPr>
            <p:cNvPr id="200" name="Google Shape;200;p9"/>
            <p:cNvSpPr/>
            <p:nvPr/>
          </p:nvSpPr>
          <p:spPr>
            <a:xfrm>
              <a:off x="672" y="1296"/>
              <a:ext cx="2027" cy="518"/>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120"/>
                <a:buFont typeface="Arial"/>
                <a:buNone/>
              </a:pPr>
              <a:r>
                <a:rPr lang="en-US" sz="2400">
                  <a:solidFill>
                    <a:schemeClr val="dk1"/>
                  </a:solidFill>
                  <a:latin typeface="Arial"/>
                  <a:ea typeface="Arial"/>
                  <a:cs typeface="Arial"/>
                  <a:sym typeface="Arial"/>
                </a:rPr>
                <a:t>Classify</a:t>
              </a:r>
              <a:endParaRPr/>
            </a:p>
          </p:txBody>
        </p:sp>
        <p:cxnSp>
          <p:nvCxnSpPr>
            <p:cNvPr id="201" name="Google Shape;201;p9"/>
            <p:cNvCxnSpPr/>
            <p:nvPr/>
          </p:nvCxnSpPr>
          <p:spPr>
            <a:xfrm>
              <a:off x="672" y="1296"/>
              <a:ext cx="4896" cy="0"/>
            </a:xfrm>
            <a:prstGeom prst="straightConnector1">
              <a:avLst/>
            </a:prstGeom>
            <a:noFill/>
            <a:ln w="28575" cap="sq" cmpd="sng">
              <a:solidFill>
                <a:schemeClr val="dk1"/>
              </a:solidFill>
              <a:prstDash val="solid"/>
              <a:miter lim="800000"/>
              <a:headEnd type="none" w="sm" len="sm"/>
              <a:tailEnd type="none" w="sm" len="sm"/>
            </a:ln>
          </p:spPr>
        </p:cxnSp>
        <p:cxnSp>
          <p:nvCxnSpPr>
            <p:cNvPr id="202" name="Google Shape;202;p9"/>
            <p:cNvCxnSpPr/>
            <p:nvPr/>
          </p:nvCxnSpPr>
          <p:spPr>
            <a:xfrm>
              <a:off x="672" y="1814"/>
              <a:ext cx="4896" cy="0"/>
            </a:xfrm>
            <a:prstGeom prst="straightConnector1">
              <a:avLst/>
            </a:prstGeom>
            <a:noFill/>
            <a:ln w="12700" cap="flat" cmpd="sng">
              <a:solidFill>
                <a:schemeClr val="dk1"/>
              </a:solidFill>
              <a:prstDash val="solid"/>
              <a:miter lim="800000"/>
              <a:headEnd type="none" w="sm" len="sm"/>
              <a:tailEnd type="none" w="sm" len="sm"/>
            </a:ln>
          </p:spPr>
        </p:cxnSp>
        <p:cxnSp>
          <p:nvCxnSpPr>
            <p:cNvPr id="203" name="Google Shape;203;p9"/>
            <p:cNvCxnSpPr/>
            <p:nvPr/>
          </p:nvCxnSpPr>
          <p:spPr>
            <a:xfrm>
              <a:off x="672" y="2333"/>
              <a:ext cx="4896" cy="0"/>
            </a:xfrm>
            <a:prstGeom prst="straightConnector1">
              <a:avLst/>
            </a:prstGeom>
            <a:noFill/>
            <a:ln w="12700" cap="flat" cmpd="sng">
              <a:solidFill>
                <a:schemeClr val="dk1"/>
              </a:solidFill>
              <a:prstDash val="solid"/>
              <a:miter lim="800000"/>
              <a:headEnd type="none" w="sm" len="sm"/>
              <a:tailEnd type="none" w="sm" len="sm"/>
            </a:ln>
          </p:spPr>
        </p:cxnSp>
        <p:cxnSp>
          <p:nvCxnSpPr>
            <p:cNvPr id="204" name="Google Shape;204;p9"/>
            <p:cNvCxnSpPr/>
            <p:nvPr/>
          </p:nvCxnSpPr>
          <p:spPr>
            <a:xfrm>
              <a:off x="672" y="2851"/>
              <a:ext cx="4896" cy="0"/>
            </a:xfrm>
            <a:prstGeom prst="straightConnector1">
              <a:avLst/>
            </a:prstGeom>
            <a:noFill/>
            <a:ln w="12700" cap="flat" cmpd="sng">
              <a:solidFill>
                <a:schemeClr val="dk1"/>
              </a:solidFill>
              <a:prstDash val="solid"/>
              <a:miter lim="800000"/>
              <a:headEnd type="none" w="sm" len="sm"/>
              <a:tailEnd type="none" w="sm" len="sm"/>
            </a:ln>
          </p:spPr>
        </p:cxnSp>
        <p:cxnSp>
          <p:nvCxnSpPr>
            <p:cNvPr id="205" name="Google Shape;205;p9"/>
            <p:cNvCxnSpPr/>
            <p:nvPr/>
          </p:nvCxnSpPr>
          <p:spPr>
            <a:xfrm>
              <a:off x="672" y="3560"/>
              <a:ext cx="4896" cy="0"/>
            </a:xfrm>
            <a:prstGeom prst="straightConnector1">
              <a:avLst/>
            </a:prstGeom>
            <a:noFill/>
            <a:ln w="12700" cap="flat" cmpd="sng">
              <a:solidFill>
                <a:schemeClr val="dk1"/>
              </a:solidFill>
              <a:prstDash val="solid"/>
              <a:miter lim="800000"/>
              <a:headEnd type="none" w="sm" len="sm"/>
              <a:tailEnd type="none" w="sm" len="sm"/>
            </a:ln>
          </p:spPr>
        </p:cxnSp>
        <p:cxnSp>
          <p:nvCxnSpPr>
            <p:cNvPr id="206" name="Google Shape;206;p9"/>
            <p:cNvCxnSpPr/>
            <p:nvPr/>
          </p:nvCxnSpPr>
          <p:spPr>
            <a:xfrm>
              <a:off x="672" y="4078"/>
              <a:ext cx="4896" cy="0"/>
            </a:xfrm>
            <a:prstGeom prst="straightConnector1">
              <a:avLst/>
            </a:prstGeom>
            <a:noFill/>
            <a:ln w="28575" cap="sq" cmpd="sng">
              <a:solidFill>
                <a:schemeClr val="dk1"/>
              </a:solidFill>
              <a:prstDash val="solid"/>
              <a:miter lim="800000"/>
              <a:headEnd type="none" w="sm" len="sm"/>
              <a:tailEnd type="none" w="sm" len="sm"/>
            </a:ln>
          </p:spPr>
        </p:cxnSp>
        <p:cxnSp>
          <p:nvCxnSpPr>
            <p:cNvPr id="207" name="Google Shape;207;p9"/>
            <p:cNvCxnSpPr/>
            <p:nvPr/>
          </p:nvCxnSpPr>
          <p:spPr>
            <a:xfrm>
              <a:off x="672" y="1296"/>
              <a:ext cx="0" cy="2782"/>
            </a:xfrm>
            <a:prstGeom prst="straightConnector1">
              <a:avLst/>
            </a:prstGeom>
            <a:noFill/>
            <a:ln w="28575" cap="sq" cmpd="sng">
              <a:solidFill>
                <a:schemeClr val="dk1"/>
              </a:solidFill>
              <a:prstDash val="solid"/>
              <a:miter lim="800000"/>
              <a:headEnd type="none" w="sm" len="sm"/>
              <a:tailEnd type="none" w="sm" len="sm"/>
            </a:ln>
          </p:spPr>
        </p:cxnSp>
        <p:cxnSp>
          <p:nvCxnSpPr>
            <p:cNvPr id="208" name="Google Shape;208;p9"/>
            <p:cNvCxnSpPr/>
            <p:nvPr/>
          </p:nvCxnSpPr>
          <p:spPr>
            <a:xfrm>
              <a:off x="2699" y="1296"/>
              <a:ext cx="0" cy="2782"/>
            </a:xfrm>
            <a:prstGeom prst="straightConnector1">
              <a:avLst/>
            </a:prstGeom>
            <a:noFill/>
            <a:ln w="12700" cap="flat" cmpd="sng">
              <a:solidFill>
                <a:schemeClr val="dk1"/>
              </a:solidFill>
              <a:prstDash val="solid"/>
              <a:miter lim="800000"/>
              <a:headEnd type="none" w="sm" len="sm"/>
              <a:tailEnd type="none" w="sm" len="sm"/>
            </a:ln>
          </p:spPr>
        </p:cxnSp>
        <p:cxnSp>
          <p:nvCxnSpPr>
            <p:cNvPr id="209" name="Google Shape;209;p9"/>
            <p:cNvCxnSpPr/>
            <p:nvPr/>
          </p:nvCxnSpPr>
          <p:spPr>
            <a:xfrm>
              <a:off x="5568" y="1296"/>
              <a:ext cx="0" cy="2782"/>
            </a:xfrm>
            <a:prstGeom prst="straightConnector1">
              <a:avLst/>
            </a:prstGeom>
            <a:noFill/>
            <a:ln w="28575" cap="sq" cmpd="sng">
              <a:solidFill>
                <a:schemeClr val="dk1"/>
              </a:solidFill>
              <a:prstDash val="solid"/>
              <a:miter lim="800000"/>
              <a:headEnd type="none" w="sm" len="sm"/>
              <a:tailEnd type="none" w="sm" len="sm"/>
            </a:ln>
          </p:spPr>
        </p:cxnSp>
      </p:grpSp>
    </p:spTree>
  </p:cSld>
  <p:clrMapOvr>
    <a:masterClrMapping/>
  </p:clrMapOvr>
</p:sld>
</file>

<file path=ppt/theme/theme1.xml><?xml version="1.0" encoding="utf-8"?>
<a:theme xmlns:a="http://schemas.openxmlformats.org/drawingml/2006/main" name="Office Theme">
  <a:themeElements>
    <a:clrScheme name="ColoradoSPH THeme 1">
      <a:dk1>
        <a:srgbClr val="4B4C4F"/>
      </a:dk1>
      <a:lt1>
        <a:srgbClr val="FFFFFF"/>
      </a:lt1>
      <a:dk2>
        <a:srgbClr val="4B4C4F"/>
      </a:dk2>
      <a:lt2>
        <a:srgbClr val="D8D8DA"/>
      </a:lt2>
      <a:accent1>
        <a:srgbClr val="056B7D"/>
      </a:accent1>
      <a:accent2>
        <a:srgbClr val="E5A966"/>
      </a:accent2>
      <a:accent3>
        <a:srgbClr val="8AC39E"/>
      </a:accent3>
      <a:accent4>
        <a:srgbClr val="EF8B69"/>
      </a:accent4>
      <a:accent5>
        <a:srgbClr val="F1E091"/>
      </a:accent5>
      <a:accent6>
        <a:srgbClr val="8AC39E"/>
      </a:accent6>
      <a:hlink>
        <a:srgbClr val="056B7D"/>
      </a:hlink>
      <a:folHlink>
        <a:srgbClr val="6C64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loradoSPH THeme 1">
      <a:dk1>
        <a:srgbClr val="4B4C4F"/>
      </a:dk1>
      <a:lt1>
        <a:srgbClr val="FFFFFF"/>
      </a:lt1>
      <a:dk2>
        <a:srgbClr val="4B4C4F"/>
      </a:dk2>
      <a:lt2>
        <a:srgbClr val="D8D8DA"/>
      </a:lt2>
      <a:accent1>
        <a:srgbClr val="056B7D"/>
      </a:accent1>
      <a:accent2>
        <a:srgbClr val="E5A966"/>
      </a:accent2>
      <a:accent3>
        <a:srgbClr val="8AC39E"/>
      </a:accent3>
      <a:accent4>
        <a:srgbClr val="EF8B69"/>
      </a:accent4>
      <a:accent5>
        <a:srgbClr val="F1E091"/>
      </a:accent5>
      <a:accent6>
        <a:srgbClr val="8AC39E"/>
      </a:accent6>
      <a:hlink>
        <a:srgbClr val="056B7D"/>
      </a:hlink>
      <a:folHlink>
        <a:srgbClr val="6C64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B67A9A22C16F4AA9380EBF6A54BA37" ma:contentTypeVersion="14" ma:contentTypeDescription="Create a new document." ma:contentTypeScope="" ma:versionID="aac59c750bb8d7a873cb62d72d286897">
  <xsd:schema xmlns:xsd="http://www.w3.org/2001/XMLSchema" xmlns:xs="http://www.w3.org/2001/XMLSchema" xmlns:p="http://schemas.microsoft.com/office/2006/metadata/properties" xmlns:ns2="4dfae5c4-1aa5-471c-9352-d6a983fc6473" xmlns:ns3="be65ffeb-9dbb-40de-b4ca-612e1efc0408" targetNamespace="http://schemas.microsoft.com/office/2006/metadata/properties" ma:root="true" ma:fieldsID="db6b48cff764712721d3fdb1969bac90" ns2:_="" ns3:_="">
    <xsd:import namespace="4dfae5c4-1aa5-471c-9352-d6a983fc6473"/>
    <xsd:import namespace="be65ffeb-9dbb-40de-b4ca-612e1efc04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_dlc_DocId" minOccurs="0"/>
                <xsd:element ref="ns3:_dlc_DocIdUrl" minOccurs="0"/>
                <xsd:element ref="ns3:_dlc_DocIdPersistI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ae5c4-1aa5-471c-9352-d6a983fc64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ff8a43-7332-4331-807f-7ddebb798e7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65ffeb-9dbb-40de-b4ca-612e1efc040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c0df81-bbd1-4492-993a-3e761dc22aa2}" ma:internalName="TaxCatchAll" ma:showField="CatchAllData" ma:web="be65ffeb-9dbb-40de-b4ca-612e1efc0408">
      <xsd:complexType>
        <xsd:complexContent>
          <xsd:extension base="dms:MultiChoiceLookup">
            <xsd:sequence>
              <xsd:element name="Value" type="dms:Lookup" maxOccurs="unbounded" minOccurs="0" nillable="true"/>
            </xsd:sequence>
          </xsd:extension>
        </xsd:complexContent>
      </xsd:complexType>
    </xsd:element>
    <xsd:element name="_dlc_DocId" ma:index="21" nillable="true" ma:displayName="Document ID Value" ma:description="The value of the document ID assigned to this item." ma:indexed="true"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be65ffeb-9dbb-40de-b4ca-612e1efc0408" xsi:nil="true"/>
    <lcf76f155ced4ddcb4097134ff3c332f xmlns="4dfae5c4-1aa5-471c-9352-d6a983fc6473">
      <Terms xmlns="http://schemas.microsoft.com/office/infopath/2007/PartnerControls"/>
    </lcf76f155ced4ddcb4097134ff3c332f>
    <_dlc_DocId xmlns="be65ffeb-9dbb-40de-b4ca-612e1efc0408">PPNID-1279653689-26144</_dlc_DocId>
    <_dlc_DocIdUrl xmlns="be65ffeb-9dbb-40de-b4ca-612e1efc0408">
      <Url>https://pediatricpandemicnetwork.sharepoint.com/sites/Education/_layouts/15/DocIdRedir.aspx?ID=PPNID-1279653689-26144</Url>
      <Description>PPNID-1279653689-26144</Description>
    </_dlc_DocIdUrl>
  </documentManagement>
</p:properties>
</file>

<file path=customXml/itemProps1.xml><?xml version="1.0" encoding="utf-8"?>
<ds:datastoreItem xmlns:ds="http://schemas.openxmlformats.org/officeDocument/2006/customXml" ds:itemID="{8A96CB41-DDBC-4D3E-8294-C7CB5CB900C1}">
  <ds:schemaRefs>
    <ds:schemaRef ds:uri="http://schemas.microsoft.com/sharepoint/events"/>
  </ds:schemaRefs>
</ds:datastoreItem>
</file>

<file path=customXml/itemProps2.xml><?xml version="1.0" encoding="utf-8"?>
<ds:datastoreItem xmlns:ds="http://schemas.openxmlformats.org/officeDocument/2006/customXml" ds:itemID="{B4548C9C-D67A-4C32-BB0E-02F2CB48464D}">
  <ds:schemaRefs>
    <ds:schemaRef ds:uri="http://schemas.microsoft.com/sharepoint/v3/contenttype/forms"/>
  </ds:schemaRefs>
</ds:datastoreItem>
</file>

<file path=customXml/itemProps3.xml><?xml version="1.0" encoding="utf-8"?>
<ds:datastoreItem xmlns:ds="http://schemas.openxmlformats.org/officeDocument/2006/customXml" ds:itemID="{7074606B-1C6F-4190-B148-56D6AEB71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ae5c4-1aa5-471c-9352-d6a983fc6473"/>
    <ds:schemaRef ds:uri="be65ffeb-9dbb-40de-b4ca-612e1efc0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B12F343-B182-4179-BA17-45FE325170BF}">
  <ds:schemaRefs>
    <ds:schemaRef ds:uri="http://schemas.microsoft.com/office/2006/metadata/properties"/>
    <ds:schemaRef ds:uri="http://schemas.microsoft.com/office/infopath/2007/PartnerControls"/>
    <ds:schemaRef ds:uri="be65ffeb-9dbb-40de-b4ca-612e1efc0408"/>
    <ds:schemaRef ds:uri="4dfae5c4-1aa5-471c-9352-d6a983fc6473"/>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47</Slides>
  <Notes>47</Notes>
  <HiddenSlides>0</HiddenSlide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1_Office Theme</vt:lpstr>
      <vt:lpstr>Module 4 – Pediatric Trauma</vt:lpstr>
      <vt:lpstr>PowerPoint Presentation</vt:lpstr>
      <vt:lpstr>Kids are vulnerable to trauma</vt:lpstr>
      <vt:lpstr>PowerPoint Presentation</vt:lpstr>
      <vt:lpstr>TRAUMA -   PRIMARY SURVEY</vt:lpstr>
      <vt:lpstr>A – AIRWAY (primary survey)</vt:lpstr>
      <vt:lpstr>B - BREATHING</vt:lpstr>
      <vt:lpstr>C - CIRCULATION </vt:lpstr>
      <vt:lpstr>SHOCK RELATED TO TRAUMA (it’s not all bleeding)</vt:lpstr>
      <vt:lpstr>PowerPoint Presentation</vt:lpstr>
      <vt:lpstr>PowerPoint Presentation</vt:lpstr>
      <vt:lpstr>D - DISABILITY  </vt:lpstr>
      <vt:lpstr>PowerPoint Presentation</vt:lpstr>
      <vt:lpstr>E - EXPOSURE  </vt:lpstr>
      <vt:lpstr>PowerPoint Presentation</vt:lpstr>
      <vt:lpstr>PowerPoint Presentation</vt:lpstr>
      <vt:lpstr>PowerPoint Presentation</vt:lpstr>
      <vt:lpstr>Penetrating Trauma</vt:lpstr>
      <vt:lpstr>Penetrating trauma –  hemorrhage is key threat</vt:lpstr>
      <vt:lpstr>Traumatic Brain Injury</vt:lpstr>
      <vt:lpstr>Initial evaluation of head injury</vt:lpstr>
      <vt:lpstr>Management of head injury</vt:lpstr>
      <vt:lpstr>Thoracic injuries</vt:lpstr>
      <vt:lpstr>Pulmonary contusion</vt:lpstr>
      <vt:lpstr>PowerPoint Presentation</vt:lpstr>
      <vt:lpstr>Hemothorax </vt:lpstr>
      <vt:lpstr>Pericardial Tamponade</vt:lpstr>
      <vt:lpstr>Abdominal injuries</vt:lpstr>
      <vt:lpstr>Fractures and extremity injuries</vt:lpstr>
      <vt:lpstr>Open fractures </vt:lpstr>
      <vt:lpstr>Compartment syndrome</vt:lpstr>
      <vt:lpstr>Pelvic fractures</vt:lpstr>
      <vt:lpstr>Burn Classification</vt:lpstr>
      <vt:lpstr>Who needs a burn center?</vt:lpstr>
      <vt:lpstr>Initial burn management</vt:lpstr>
      <vt:lpstr>Burn:  inhalation injury</vt:lpstr>
      <vt:lpstr>Blast and explosion injuries</vt:lpstr>
      <vt:lpstr>Blast injury classification</vt:lpstr>
      <vt:lpstr>Blast Lung (primary)</vt:lpstr>
      <vt:lpstr>Blast:  Brain injuries</vt:lpstr>
      <vt:lpstr>Blast:  Abdominal injury</vt:lpstr>
      <vt:lpstr>Blast:  secondary injuries</vt:lpstr>
      <vt:lpstr>Structural collapse: Crush injury</vt:lpstr>
      <vt:lpstr>Transport considerations </vt:lpstr>
      <vt:lpstr>To immobilize or not to immobilize?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Kim, Kristin</dc:creator>
  <cp:revision>29</cp:revision>
  <dcterms:created xsi:type="dcterms:W3CDTF">2021-08-04T13:57:17Z</dcterms:created>
  <dcterms:modified xsi:type="dcterms:W3CDTF">2026-06-08T17:31:02Z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0x0101001FB67A9A22C16F4AA9380EBF6A54BA37</vt:lpwstr>
  </property>
  <property fmtid="{D5CDD505-2E9C-101B-9397-08002B2CF9AE}" pid="3" name="_dlc_DocIdItemGuid">
    <vt:lpwstr>a9713e94-6396-4b81-90b2-a1d97ff7e966</vt:lpwstr>
  </property>
  <property fmtid="{D5CDD505-2E9C-101B-9397-08002B2CF9AE}" pid="4" name="MediaServiceImageTags">
    <vt:lpwstr/>
  </property>
</Properties>
</file>